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ink/ink2.xml" ContentType="application/inkml+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7" r:id="rId2"/>
    <p:sldId id="271" r:id="rId3"/>
    <p:sldId id="260" r:id="rId4"/>
    <p:sldId id="290" r:id="rId5"/>
    <p:sldId id="294" r:id="rId6"/>
    <p:sldId id="295" r:id="rId7"/>
    <p:sldId id="296" r:id="rId8"/>
    <p:sldId id="286" r:id="rId9"/>
    <p:sldId id="261" r:id="rId10"/>
    <p:sldId id="272" r:id="rId11"/>
    <p:sldId id="262" r:id="rId12"/>
    <p:sldId id="259" r:id="rId13"/>
    <p:sldId id="263" r:id="rId14"/>
    <p:sldId id="265" r:id="rId15"/>
    <p:sldId id="285" r:id="rId16"/>
    <p:sldId id="298" r:id="rId17"/>
    <p:sldId id="288" r:id="rId18"/>
    <p:sldId id="289" r:id="rId19"/>
    <p:sldId id="299" r:id="rId20"/>
    <p:sldId id="269" r:id="rId21"/>
    <p:sldId id="284" r:id="rId22"/>
    <p:sldId id="297"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92"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BHISHEK\Desktop\Final\Accuracy%20of%20Pretrained%20model.xlsx" TargetMode="External"/><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BHISHEK\Desktop\Papaya%20Statistic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Validation Accuracy</c:v>
                </c:pt>
              </c:strCache>
            </c:strRef>
          </c:tx>
          <c:spPr>
            <a:solidFill>
              <a:schemeClr val="accent1"/>
            </a:solidFill>
            <a:ln>
              <a:noFill/>
            </a:ln>
            <a:effectLst/>
          </c:spPr>
          <c:invertIfNegative val="0"/>
          <c:cat>
            <c:strRef>
              <c:f>Sheet1!$B$2:$B$9</c:f>
              <c:strCache>
                <c:ptCount val="8"/>
                <c:pt idx="0">
                  <c:v>AlexNet</c:v>
                </c:pt>
                <c:pt idx="1">
                  <c:v>DenseNet</c:v>
                </c:pt>
                <c:pt idx="2">
                  <c:v>EfficientNet</c:v>
                </c:pt>
                <c:pt idx="3">
                  <c:v>InceptionNet</c:v>
                </c:pt>
                <c:pt idx="4">
                  <c:v>MobileNet</c:v>
                </c:pt>
                <c:pt idx="5">
                  <c:v>NASNet</c:v>
                </c:pt>
                <c:pt idx="6">
                  <c:v>ResNet</c:v>
                </c:pt>
                <c:pt idx="7">
                  <c:v>VGGNet</c:v>
                </c:pt>
              </c:strCache>
            </c:strRef>
          </c:cat>
          <c:val>
            <c:numRef>
              <c:f>Sheet1!$C$2:$C$9</c:f>
              <c:numCache>
                <c:formatCode>General</c:formatCode>
                <c:ptCount val="8"/>
                <c:pt idx="0">
                  <c:v>51.11</c:v>
                </c:pt>
                <c:pt idx="1">
                  <c:v>16.670000000000002</c:v>
                </c:pt>
                <c:pt idx="2">
                  <c:v>64.489999999999995</c:v>
                </c:pt>
                <c:pt idx="3">
                  <c:v>66.72</c:v>
                </c:pt>
                <c:pt idx="4">
                  <c:v>67.010000000000005</c:v>
                </c:pt>
                <c:pt idx="5">
                  <c:v>60.86</c:v>
                </c:pt>
                <c:pt idx="6">
                  <c:v>25.75</c:v>
                </c:pt>
                <c:pt idx="7">
                  <c:v>59.14</c:v>
                </c:pt>
              </c:numCache>
            </c:numRef>
          </c:val>
          <c:extLst>
            <c:ext xmlns:c16="http://schemas.microsoft.com/office/drawing/2014/chart" uri="{C3380CC4-5D6E-409C-BE32-E72D297353CC}">
              <c16:uniqueId val="{00000000-9522-4E3E-B590-3C0527920CD4}"/>
            </c:ext>
          </c:extLst>
        </c:ser>
        <c:ser>
          <c:idx val="1"/>
          <c:order val="1"/>
          <c:tx>
            <c:strRef>
              <c:f>Sheet1!$D$1</c:f>
              <c:strCache>
                <c:ptCount val="1"/>
                <c:pt idx="0">
                  <c:v>Training Accuracy</c:v>
                </c:pt>
              </c:strCache>
            </c:strRef>
          </c:tx>
          <c:spPr>
            <a:solidFill>
              <a:schemeClr val="accent2"/>
            </a:solidFill>
            <a:ln>
              <a:noFill/>
            </a:ln>
            <a:effectLst/>
          </c:spPr>
          <c:invertIfNegative val="0"/>
          <c:cat>
            <c:strRef>
              <c:f>Sheet1!$B$2:$B$9</c:f>
              <c:strCache>
                <c:ptCount val="8"/>
                <c:pt idx="0">
                  <c:v>AlexNet</c:v>
                </c:pt>
                <c:pt idx="1">
                  <c:v>DenseNet</c:v>
                </c:pt>
                <c:pt idx="2">
                  <c:v>EfficientNet</c:v>
                </c:pt>
                <c:pt idx="3">
                  <c:v>InceptionNet</c:v>
                </c:pt>
                <c:pt idx="4">
                  <c:v>MobileNet</c:v>
                </c:pt>
                <c:pt idx="5">
                  <c:v>NASNet</c:v>
                </c:pt>
                <c:pt idx="6">
                  <c:v>ResNet</c:v>
                </c:pt>
                <c:pt idx="7">
                  <c:v>VGGNet</c:v>
                </c:pt>
              </c:strCache>
            </c:strRef>
          </c:cat>
          <c:val>
            <c:numRef>
              <c:f>Sheet1!$D$2:$D$9</c:f>
              <c:numCache>
                <c:formatCode>General</c:formatCode>
                <c:ptCount val="8"/>
                <c:pt idx="0">
                  <c:v>59.03</c:v>
                </c:pt>
                <c:pt idx="1">
                  <c:v>16.670000000000002</c:v>
                </c:pt>
                <c:pt idx="2">
                  <c:v>81.61</c:v>
                </c:pt>
                <c:pt idx="3">
                  <c:v>83.49</c:v>
                </c:pt>
                <c:pt idx="4">
                  <c:v>86.82</c:v>
                </c:pt>
                <c:pt idx="5">
                  <c:v>83.11</c:v>
                </c:pt>
                <c:pt idx="6">
                  <c:v>33.409999999999997</c:v>
                </c:pt>
                <c:pt idx="7">
                  <c:v>79.95</c:v>
                </c:pt>
              </c:numCache>
            </c:numRef>
          </c:val>
          <c:extLst>
            <c:ext xmlns:c16="http://schemas.microsoft.com/office/drawing/2014/chart" uri="{C3380CC4-5D6E-409C-BE32-E72D297353CC}">
              <c16:uniqueId val="{00000001-9522-4E3E-B590-3C0527920CD4}"/>
            </c:ext>
          </c:extLst>
        </c:ser>
        <c:dLbls>
          <c:showLegendKey val="0"/>
          <c:showVal val="0"/>
          <c:showCatName val="0"/>
          <c:showSerName val="0"/>
          <c:showPercent val="0"/>
          <c:showBubbleSize val="0"/>
        </c:dLbls>
        <c:gapWidth val="219"/>
        <c:overlap val="-27"/>
        <c:axId val="1202868591"/>
        <c:axId val="1202866191"/>
      </c:barChart>
      <c:catAx>
        <c:axId val="1202868591"/>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Pre-Trained Model</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02866191"/>
        <c:crosses val="autoZero"/>
        <c:auto val="1"/>
        <c:lblAlgn val="ctr"/>
        <c:lblOffset val="100"/>
        <c:noMultiLvlLbl val="0"/>
      </c:catAx>
      <c:valAx>
        <c:axId val="1202866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Accuracy</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2028685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Sheet1!$B$2:$B$26</cx:f>
        <cx:nf>Sheet1!$B$1</cx:nf>
        <cx:lvl ptCount="25" name="State">
          <cx:pt idx="0">Andhra Pradesh</cx:pt>
          <cx:pt idx="1">Gujarat</cx:pt>
          <cx:pt idx="2">Maharashtra</cx:pt>
          <cx:pt idx="3">Karnataka</cx:pt>
          <cx:pt idx="4">Madhya Pradesh</cx:pt>
          <cx:pt idx="5">Chattisgarh</cx:pt>
          <cx:pt idx="6">West Bengal</cx:pt>
          <cx:pt idx="7">Jharkhand</cx:pt>
          <cx:pt idx="8">Assam</cx:pt>
          <cx:pt idx="9">Telangana</cx:pt>
          <cx:pt idx="10">Uttar Pradesh</cx:pt>
          <cx:pt idx="11">Kerala</cx:pt>
          <cx:pt idx="12">Orissa</cx:pt>
          <cx:pt idx="13">Bihar</cx:pt>
          <cx:pt idx="14">Tripura</cx:pt>
          <cx:pt idx="15">Mizoram</cx:pt>
          <cx:pt idx="16">Tamil Nadu</cx:pt>
          <cx:pt idx="17">Nagaland</cx:pt>
          <cx:pt idx="18">Rajasthan</cx:pt>
          <cx:pt idx="19">Meghalaya</cx:pt>
          <cx:pt idx="20">Manipur</cx:pt>
          <cx:pt idx="21">Arunachal Pradesh</cx:pt>
          <cx:pt idx="22">Sikkim</cx:pt>
          <cx:pt idx="23">Himachal Pradesh</cx:pt>
          <cx:pt idx="24">Others</cx:pt>
        </cx:lvl>
      </cx:strDim>
      <cx:numDim type="colorVal">
        <cx:f>Sheet1!$C$2:$C$26</cx:f>
        <cx:lvl ptCount="25" formatCode="#,##0.00">
          <cx:pt idx="0">1503.1800000000001</cx:pt>
          <cx:pt idx="1">1107.8800000000001</cx:pt>
          <cx:pt idx="2">496.12</cx:pt>
          <cx:pt idx="3">491.94999999999999</cx:pt>
          <cx:pt idx="4">489.07999999999998</cx:pt>
          <cx:pt idx="5">379.56</cx:pt>
          <cx:pt idx="6">299.79000000000002</cx:pt>
          <cx:pt idx="7">178.88</cx:pt>
          <cx:pt idx="8">152.72</cx:pt>
          <cx:pt idx="9">122.51000000000001</cx:pt>
          <cx:pt idx="10">111.84999999999999</cx:pt>
          <cx:pt idx="11">106.61</cx:pt>
          <cx:pt idx="12">100.58</cx:pt>
          <cx:pt idx="13">95.840000000000003</cx:pt>
          <cx:pt idx="14">32.130000000000003</cx:pt>
          <cx:pt idx="15">22.719999999999999</cx:pt>
          <cx:pt idx="16">13.640000000000001</cx:pt>
          <cx:pt idx="17">11.49</cx:pt>
          <cx:pt idx="18">8</cx:pt>
          <cx:pt idx="19">6.9800000000000004</cx:pt>
          <cx:pt idx="20">4.1600000000000001</cx:pt>
          <cx:pt idx="21">3.1600000000000001</cx:pt>
          <cx:pt idx="22">1.74</cx:pt>
          <cx:pt idx="23">0.94999999999999996</cx:pt>
          <cx:pt idx="24">2.7400000000000002</cx:pt>
        </cx:lvl>
      </cx:numDim>
    </cx:data>
  </cx:chartData>
  <cx:chart>
    <cx:plotArea>
      <cx:plotAreaRegion>
        <cx:series layoutId="regionMap" uniqueId="{36352810-EFF6-47CA-9A20-9A46A7CCDB02}">
          <cx:tx>
            <cx:txData>
              <cx:f>Sheet1!$C$1</cx:f>
              <cx:v>Production</cx:v>
            </cx:txData>
          </cx:tx>
          <cx:dataId val="0"/>
          <cx:layoutPr>
            <cx:geography cultureLanguage="en-US" cultureRegion="IN" attribution="Powered by Bing">
              <cx:geoCache provider="{E9337A44-BEBE-4D9F-B70C-5C5E7DAFC167}">
                <cx:binary>1HtZc9w4lvVfcfj5owoECIDo6JqIApmbMrXLW70w0pJMgiS4YOH26+eqbNdYGlWXO8Yd8TnrocJi
grzEucu55yL/eTf9465+OJpXk64b+4+76dfXhXPdP375xd4VD/poT7S6M61tP7mTu1b/0n76pO4e
frk3x1E1+S8YhdEvd8XRuIfp9X/9E+6WP7SH9u7oVNtc+QczXz9YXzv7L669eOnV8V6rJlXWGXXn
wl9f/2Z8c4Qn1a8uzfH+wRavXz00Trn5du4efn395OuvX/3y/Kb/y4BXNdjo/D2sxfyECkJiQUP0
xwe/flW3Tf7lsmAnIeKEMyQ+f9jXR58fNSz/tyz7w67j/b15sBbe8Y//v3iLJy8E37h+/equ9Y17
3NEcNvfX17vmXh1fv1K2TT5fSNrHt9md//H6vzzF4r/++ewPsCHP/vINXM937+8u/S+0zo7gE0db
OAMW/iicQnESUYxiGomXcOKPOMUiQiHg9/mZnwH6TmNehubJ4megnG1/KlB+a+4Lc/zx8RPSE04p
DWPxNUKexA8XJ4LRKKQi+hw/5Ck832/Wywg9X/8MpN8ufyqQkuLonLL50fzIDBeeYMbiSED4/PEJ
nyAU4xMUhZhT9CxykuL7rHkZmKern8GS3P5UsFy44sHYr477VzXnP5hRN76EjOr+zoKnWf9fVj18
wgRmIuRfypp44hM8hKLIEYnhK58/Xx/9Oal+hz0ve8WfC585xOb0p3KI36w96q9b8lf+8G+gwU4I
jYCDQBb9ut3fchB8EkN8QoIln68+z6F/Z83LWHx5iWdI/HbzUyGxP5rm6I7Vj2Qa0QkPUYSj6MV8
+cg0GBchJS+j8V0WvYzIN0ufobL/7adC5d2Dda/kQ5Mf6x8YJeQE2F9IEedPklXMTwSHRBV9wUPQ
r8/8nKy+05iXIXmy+Bko7+RPBcpW6f9QD0XCE4EJBZLxcsTwE0wYDgmLPxOQZz3Uv2PYyyj97zs8
g2r7c/HAN85BV/7je132GafwS6uLnjFBdAIYEorjlzPbd1v1MkjPlj9D6M3PhdDZ8b6Y/wPtFCYn
lMQhtFRfYuUpRDw+wXEsGCHhi1Tg+816GaPn65+BdPZzgXQKOkRVHJv7rwXhB1A1csIoC7H4GiPx
01pEIYSikGD2hclFXx/9uRZ9l0UvQ/PN0meonP5cSsTtQ30EZtD8SMrGTyBcGAUC/QQOUB8QEo+t
7xf1AS5/Kw59lykvw/HN0mdw3G5+KlpwppbW/NBuhpwQxEFOJU/BENDGEIawQC9LQd9hyMtQ/Lnw
GRBnv/9UQOwfzLH+kUGBTiLY6RA+L3WV0MdECBr8KGR/Cqrfxsbfm/MyGl/XPQNjf/ipwLgwCrrq
r9niB9QN4FYhQVFE6EtgxNFJhKG7IeiLuv2sh7m4V7b4l+a8DMbXdc/AuPi5Bgo3qqrUj9RbYObD
ESIIv6hZx/FJxDkGxfpLO/OsX/l7c14G4+u6Z2Dc7H+qyJAKWNUPDAx6AmpKTEFPeVGdhstIMAZY
fH3mZyb1t2a8jMGXZc8gkD9XPNwa1fkfOVyDroNHFEET/1QHFiH8HXNo3L9EwrO09B2GvAzDnwuf
AXH7kwFx1Kp+dX6891+d8/9eKcLwBIUMOvT4KX2C1i9CHFIWBfnr20J9+11G/AUO36x9DgWMkn+i
ofP5EcTGH9vqsRPEwhhc/0X+JKBkM+jU+ZdGHT2D5XsMehmU/1n5DJLzn4tDXR/Lo3XQf3/11/97
cGB2QuOIYBJ/HVw97fceJWI4AgCwfC4mz/LVd1n0MijfLH2GyvXPNbs6e8jhIM1x/pds8t88QwOq
BwywQsK/SvBPUIEqgjlnMUcvTxO/y6KXUflm6TNUzn6uWDk7No81/QdGCkyxSMQIg5bi8+cpJhAp
QLugTf+fQPq2qHyHPX+ByNcXeY7H/9/l5OVK93lHPqetJ9/4dw+ZYRjwYgqnl14MEJCpACcWg7D4
Ytr6ctjrr615GYovy54Y/h8+OfbXZyD+PI2Qwrh29cfhvW8Olv3rq3+8HpwtfLb0Cwt6sap83qvd
/a+vQ8qA1P55JvDxHk/o0/MTRM9XPkAN+/U1NOiPGQym8IBgFEYIesIRppy/vgYdBU4HUsJCQeKI
gzr8+lXTGlfAo8XjqBiSYgxEgcEa6GFs6/+4BAcwgG0LQQUIxtCH/nmA8rKt57xt/tyRL/9+1Xh9
2arGWbgv3Kf7/LXHN+QRTN54CKc5BDyJghtB2evujtdwSPPx2/+P2ToYQl+6tfH5aG8KH8e33IdL
nxbKmUs8xS2SU1igVPumvYrUTCUU2WwdIVeuapfT9JstfMki2JpnNoFBHERwTuhjGopD9NQmRAem
glngVRta+7aKZ59mTGS72HfdjmQtuXKmselQDeS0nRq6oVrrTTDGQTI1TT3JecIkUT3Tb108Ixlm
s9oEXUsPORvwvgqXcVVlpTn0orwngbZ3k/PzSmgiCtkHPkqCPlhcMuV1tnKWq7sC+fE99gudt2U8
iz3zFZ2lwEOVlIGpZjn6KdyZjE1HTEi7JmMxjcmgmqBPKKkzIzkteSRFEYe5RHCA5j6sDL2ts7xK
RK3ydVMIsnbVaC9VXbWltLjKPs39EKWoaal0PLY7zwZzYapSXfSaIcmK2K9huO0uc0ayFPuGr+Zg
MolvAns2hl2uN8qVTdqCtPqmGEWwXhiJrjoUuzGZYJL01kZIHMZAV6txqH+3wYLSiWCf8nzMJaV1
k7BRTEkX0ebSqyhfdWPfrbjvcZVUc9B9yClzt7RHXSpUS1LHQ7EXUZXLuhnpexQv8bsCz2qdRZk+
1dpEb4qYqNsyr4J349gP60VEZhvUsZDZNMZp33ZlspRo/DAOpt02C4rWJOvcKrexfshY4M8EZ6Es
g84kAR/mx42t1lz74ixvw/x8yZpyXbXCvIuzwKRF6aaVdeWw4VUjNhVV3SkiubrJfdascpDyJPe2
SUdt1HZefJDoICgvu6py71WZu01jXZssee4SMrXZquz8vFsEilPd58WlpmJIxfjoAHVcr3uEmlVH
rF63JQqTpWJFyoKpPsuNE5tx6vJ3Cw5wI4NwmM8CpltZ1T1eZ6QO15Wfpstl7MeDdYSu5twFp8jB
KwWi9FdRnfGNwLi9bFtDUlsEXpaLtkkGgtT1RJE7cCvKFcGKroK565O8cijFTc+SqVdDYgayvPNi
mXJpeR+chqPQt4txk4xjVa98ydrEFz3bMp0T6VxkV1MxRbvO6DzRKNJJ2RKbTEXfJ2VHcC9z3E2n
seXdqpuq+pRXwiXGBfHKlQ47abO5ymStF/J7E5b6og0CBrkji0kug27iRDZ61tvS1+R0LngmgeQM
nQQnEYmYe7OPiBnOpyleNkM5ohWu3LjtaG72E2myiwXV09ZEYXWYW1N80vnkIZJck4RiyQ5zOKKL
hZP+fQ7Zdzt7yzelz+rUDEN31oyR29VNWexR1cGb6bYqVv1Q53vcxeqUlY5u3ej9nYnq/hoSZLwb
XBlc2szpTcjLLBE500XSKe8b6erO+91UUtPLjHs/b+LC9ctqLgNeyHaGkYeXg56Dyyj0cSZVD8l6
UwYh6aVGtreyiCu+UREp3kVatUuCqWix7Iqa95LRforfitHBvYosjrRUZcS1zLIuczImzt9Gw9C8
1QIAl2FUuCZdRBO0cig6vWIWqToRzixub4SeLzNaBmQ1Z3XendKW1ce4tvR9zFW8bY0h51HkgjM8
tVGSjbWO0qGf8mZtJ2+ClQ6F3/Z0CauNDqg7koDrDZ8j9aGxGc4TVuTt+7Yp/CYM+ygphqU5ZKOK
k1nrZldguGMa4GyyiWmViiSpe09TnY3RtGPlPIhDp7OwemABtf4anCa6mXLBlMR1UINTdkF3tOCV
xyzDzdsYHHzvURftpkkFZ2Pp52nVCR49zHU3hGlvO3GWD8P7Sotg77jSLWTznnaJGgLh09rGRZ2y
R/+LwpauM+cbsy5rJ9au9vitwnH5YcmKNlj7uonqG2dtu4MUp27MQtFdnhdzs1rCYiKHQYv+U64t
QSs6OP8hUN30oHRp0mzMq3SpG7IzAYvOKzXhe4KHqAM0SbvNQzSfK8Dy92oBU1HmzPmQx/guQ6OL
LpemFhtbYXSpI9ZfR7pqbmbd99vIC1NIqJ9xk7iWUQX506Bt1k7xbinyUA6Rjt8puNUOtsRIqD52
eWPDjJenMNrhu77sVYqK4HcTRrZZVRNR7Brypvow0tJjCTM6eucC7NfWC4t3zg59fuEjVU5pPZRK
9nPUEtlGooFUMEf1BZtauwrCIL8qRjq+13E4vYks4retC/WpCC1dq6YZN50r1LojOd4KyudzK+xw
ZENgLHCQsUwr5+JtlINN8xxF+5BHcQLsJbiiM243MyvbXnLYxXU8BMGc4Dwb3vRLdhaEeUiSquyb
QVajwee6KzRNu2hsdLIUg6YJX6Lq04hCfUlLO2+WcCj2zTjy95zkOgmKIkwaHZEktwu/i/RC772r
WdqGcb9a6qjoZaBLtQ+DdoikV5Wp2qTKWjft8yhqirUZqm466m5s0M6ochBvQ5+xW90SLTFV46oH
uxPEOrLCvuw6GQ+LP05TBpU5LPG1MHZaoaZZ1sUw0X2sRHPgjPsPOR9VKvQQHgfbt+kQ5X6lJ2BI
xZCZpAtwBYnWvImRzreCZXpjxi6XOiq7xARzvVp4GyRhXEeQPNoxids5l2KGr9TIfOx9deUgGkVu
t9WgkrbK9lqzA57t2jN/mMjHJY8+mHnvsEknt0M9llXe3bqcXRX5rfH7sbf3LdTI0PM6aYV/P+g2
IZ5dldGYCFu8aXoayI67FGN2mGea4AkfyrnZt4rK2ty29dkU3LisXLVeJL4vpZ/dltdkx5sqdWUh
+TSc+8ju0Dzc66hIbDgdIjHKqRAmyUmeNhOSHS528aQlKabEW2BwjVo3dbABvlnJHge5jLMD6tWO
LU2CAp6gaHxfNNNDh/eGFAfCjhVhu2zpPoR1scd8kQWfpJvtFfh8LdtKb1zltgZxWZdMCv+pix48
VDQ7XkXw4B5KOm6uTa7lhBpZxlcUQlOJN7W56fyprxYJTcdtrRzE6wc0Tql1l4WuV429KEUjw+pY
xkNa1VezKCWh1yIqUj2A0Rka1qSp4nfRXGnJAn5ZLHEhDco+DdMQy4JGO9VFfWpMCU/h2MdF0rqA
JKaPBymgZmwYmZyE1JpGbNqZXH3ErG52E3LxGRvbem+zrpEIGEtqFanlIByEUkTFzahGdRaz8ayz
wYFVS3sbzUylnFi6xX29DQjzp73JwrWtQ7WOg6pMS1SjlFp9VfQqTMeZd7Jd2rMwEPmmIrBlJuB7
kLNzGdWdzWUzF9WZ9hGN0qY2x8LFbertLB7JUpEGYzicF1D0dkOo/SJdHDcqsRPC7SmlTSx1oIcN
JBVxprCfW2DM9LzvgiYJquyyG+1DMwaXUO3z7WjaOCWkm+4z3qhoW3bt/DBgXfOkqXL+vuwxS7iY
+uuKiyyXZdZCHM18ASfssh5IThmZQYaO1bfVpDBdTY1FZSYpUFaZ6ZrWOxUXsFDBc5Oq7dCadxXf
wWmKbs1604Cf9d2G2wDWOEWtNEOBSFqERfCR4grKVB2h1aQKK1bYdng4MFp0bN2VlQPfaGBPK5Tn
chpKzmVWtxPeQW0qqFwK77t0JHm4Dsc8fGeLatw3jKjtEnfTxsFg887SEq0qMgVuNfsK6HGLm93i
UZsEnTMrDj/4S2MzL4vMkMmSysTRO0r10qVmilgjifFiHemOp40lSsmoKOcrM8UYvNcMUFZF1EiK
W5YU1kPYdRr8MR7i4jBRhUupuVfJGC82DWnbvg3YsliZ9eax0YBmcFN12oIVtL9eRhZlcnKYnJsM
iaREXb7C0yxOaVlnV21Ql5clQcvGRJ1OWI6gax3jYUvp0m5YkJEdiv2koFGLyYc26nnqRIsS1eVx
olXGz+aiLt4aM3dJZKZprcsmW4dl1kcSeiF3MDSv9qwyfJBl8dj7lQalIi/wDkV0hoCndRLVzb5u
6zc1jOc3PkPhBc4RBpiBnbWtDt4vWGWnykATBBTcnJU1b+XM3Linpai2wM6Wjwq56b1H9bwZuxjt
5rBowNdIsCTziGMZsbw7TFnrJVDMbhtE5SEIx8vBN9U1y3UgFRurfRMrI1mZqSQL46GF9nDgB70A
G5a4C/QWOIJIsRWxlawuy16Cv2gvVTySrQtLkfIgVpsM6tbez3yC5IV1tSG6xTsRxB/qcIySOBr7
dCpIeRZPfltVPvH4U5dXO2x4u4qCyabNsvhOGpC0UuCE4YeA13aX+TJLGVvobRmURA7LGFUrqmt1
iJsslIuLnVSZK7dZZdUmnvLyDQ/E7CR4EGRUH5p5W+S9eI9oF21IWQY72vEy9flkNz1rgT62NYbs
YcN3+TJkGnqLpn3LR4xuiELhLjCOrcNuMKe6CbM1bOP8Jhw8va6WHlIuiScjB2WGjYFac1ZooO9o
6cY7OCHT7FRJ8o/djIt1A5lgRT3ShybgChQIZbd4HpjsRmG3UGn5zhQVNLS4ChJSz/H1vNgiDUe+
JLlzZRqoKDtMSIwHEAdmnoasidIqI9Mtn1T5ARGloSstp1Uo3LhywtlTnVde5jx+H+b2zE/6LvNN
9r7pY7b2FBrvMayHRNdDuGVTbNPcjcu6jJdiVU5eb4VjRiqY0Z5WU99suXb+kIkuPFO+IXtmimDF
aVxvJ5vnbwv4We3WgFJyGgekAS8ds0NYduyNoAE+n8sMikU2FbvOM/eR4LI9VJ6XS6LGhqXVONoD
tS2/qusF7+qW1ps2sGwrwgm6uzZr8lMcLNDGlPk0nS9E96suVPRNRcviUA6OvoPOBjgJ8zGQuyXW
7aYVwcikHUjgkwjrEBiia98tHlqKmFTjutBlB+3sMO8ZcfpjOVOfWNKrlanLdl8Mcf0wdnQ85zwo
f5+HCm+qNsbVilRgUd76yiW8maL3bCi7TamYuLLLECdTh9QuptCui6yYwJmD5m7ISltLsDo7lMJO
ScV8D2ktYGZd1J6fVeWAb/kwilWO82I1atyf1z4sVhgN+TnOmL+hwHF3yM5eorJsNlXVAFVFXctS
mJCg+yBw5GBD064hhwcJDwuctv04rNpAj+d09BiITQ/V22CD06J3kM+ZexB9Js7gtdrVVOv8gYql
2Wg1q8tpYN1ND54AVbazl0QJelHnvA+TbiiYZJqYhPRklLk7xEJV15my5JDphu5I+yiHIDG9jdzY
ndOoU6eTIfxmLFvoSScUr6nmUDAUjzY660iS+aJeo4UpYO1uaqGl7dUVdMl23dfG3gazySTKXX5R
ZQKfYWWHHfO0OotiDmpG3NnbsIuaDSuDLDWdq9MogOK9smPwnng4qVursPerHOZI69HO3U3et9P7
khfZUXNc9ytBtL4Y6mq5HfN43iJRLZf9MuS/G6bLs6Eqd1nYibtZqGEFAZPtOpx3W8JzbWQVd+Ep
zYdpllU5+1w6suSnom3M0Q+PFYuBvLcljvTnvVPzG4ZByGj6vtuVGl5wgnSaqgIPST06KGqkK9bB
YmOQOXqQ17oZjTcl/EILXr32h9At/Qr3qt4L0sVvOKv7XTjX46olaE4zBJ2Ht2Q+dS6oNqJrzLar
x+4WT3X5qWwbfdMGhB7iTLC1yAj7vSjJcmFhXLMZlbJcThzFXTJERYBl00C/sqqGrIgl8WOET5c5
QPfQofeXGSHBqspHZVOV+fAC6HO+aaEfx7LlbroI6EjciuRdVMgJdMtCLjX3m57i7F0I4uL5aBq2
aovKpzqaBnDhAhjrEqqyWNvAmeEMurshP6jR1O/q3mog5D1oRTYIw1sBPwueJY6rysq61eVhsk2+
51kXbgeWif3ULWEtdaOBc00z4+dw0ETts9z2W1fNeAvUKDtdMoLfjiMedFqGbXDgbUXOTIDGDY/C
IIWXDD/VoJP5hD/6c9L0KirTApXtJXLKALUnAdQ2Q/GN1zg/rWeMbyEnNBflFJqNNWq8R6bvN7jU
pF+3qOaN7A1rdyrg6GbU/cwkzx8jqIXicAxjx9dlZhojCaeBkxWagE/7yruPXZXbauvyhr0LfNb+
3mET7+BQ3/Qmm+fxhnVRHSconLtVvnTxFtIiSDxjFZhdOBj6bq5EdJ7lLjzFS1aeQ5F071BVkE2N
KiAvi8vVdT/1OU6RM/Q4UNJVMmcZTUNH8quuHMWOlJM+hNTkZ5VTqJTNBErI4GNxG0LeMAkdKPu9
ncsWqO1Qd2tfFupTFBQmGbNK77Fqh1vRI7I1yxSdNy2L3jbgwoHUWV3u6qHL5OimsQNBNVsucQhY
NTzIT6u8CaQvRnxjS4QW2ZCQxBviyrZKaaiXa2jauvcx6FKnaoQ+P5nEPN4vS9ddiaWPk9z4bFUX
qLidcKmALFRwsiKhfkFb1hi3LguORqlNrPKUoTiaEttoseWdAMloyCvxKJEKBe19Fm9CYbo3vtVA
GHzI16ybxjTLOXSPJDY7EDfMdtRBu5rjri3kvFQdKBVNeeYKm12aZVlOvZjR7ySw/XpspmzHvUb7
oRrpZoEx3cqSeNx3tivA57Jq6/PZXMye1QmcOmhOIYfPWzoOar0UWZNq6PjeUlwyMDacUuBzbera
yaz7ootWMx/BB2D+ws6UIP1905TdA5TO5brmXXOInPGh9LDlQBPG/kprml23tq92bZSPhRz6AbQ6
l5sZtMe2OgX9Q2AJyhdUTAfjFah/uc6FnErH9tjS6goCrb8eYCCTJzN1w8cS2p9eRsESQiaJEDmE
VRvcQ7UNRxk4GwNjGobZrEZSAJtEtgxB06K8R3LwtvsY6bE4Lg1qD/0wVJcFd8N2xJ7eIW37IdXT
MpZAq6Pi3QL19h2F4Qmw0XIszhtHuh0rMnODCG0rSedmeluPPfIytBrNsCkO3S9snLvT3NWWpIDq
EEjT4vrCwwFznoiOsIeyKiiSy5QhneCqtFgWXWVt4sfMvfMTXmaZwfnRLgW3IvtWROqsC6LYJJgs
9IKzDMcrqLfcyaCEcLUexfsBO5XBk+C/1LCpuw1U2VwRguh70DUdhxYx9GjdRAMHBXLCIGj13RKs
24zbW1DWmoMxEV7DgEr4BJpGfA6sil0H3ewVkFZac7jmyz3lOb1syh5tPcLQbfJCsU1QzoJKnzOx
8yAVJb2tmo8uYNPNyPtiDYSWgbKS9RloKkvQ3Qk0jdDKsqlIx0XoSsYeRHMCQ0VoD4zJ1KYZjf5k
BxHcDwjPOGV9bPfFOMMmU29g+NI3eQYzEkSjOhlpMPWy7BYySJIvahcheJiMxqE/NRj3/apkFvya
6ipEEuZkNN+Rblk2s0fNxei5ejs2o1oPnvRXqO0wTGbCDxr1wXljjH7bqDgC9SlGEk4eKPDoxUep
EX2hHttktiQD6BV7qApNJDNXFe9xXE/tBmuVAwPGSO2pmGkjNUxDTl3b5fCWA4ycfFe3G1pH9M0j
xoWsCgsCtnALB1m0BFmH5XH9wfZdtg/bojzUGWkS3YM7zEqzPe0gnAf4Hij6+XBWmbA5zi0curbO
8W3VdWYP5UrBAMeia8hzw2aZMbS0Wg/zNbwqhI9rxuwGND123uaYgmrjRHgJbxqBhdHcnYWZpwkI
rsG4WkwBwuCA5vATq6qw3uSQwUG3atR0mvFwojKAiveGBqBJCg8tRT85totqXgqQbmi790Pk9sp2
wWWP6LKkfd5kpzhn6i1rUHY1MlBReUv8fa1ZsHZBnW1r6PQU6EQV+GQ1UByuVDF4t2Iga6+AIynQ
k6qYfOTL4M+rMe9rOYYFhXZziUJQY3EG3R4cYIeZVLaoaRWMOHLShMPeC5DnZEspf0+rsgQ1j1or
HYqLSqLqvzn7siW5bWXbH7q8QYIACb7ch5pY3eq5NfYLQ7YlTuAAcAL49WdR9vEuYTer4laEH6yy
DBDDSgCZK1f6xQw3cpa/9JLDbEQcIaONlu7UbWanyj+yks3pZjKmO84BfJvbLJl6tRE8K36SJhXb
wUOodKiW+C7D2fRciWnyNhM3XrExCevTXZ/5GvEPVZbztvZ9fdNkddRutJ7J9yGtxH3dO98k/NWf
PKQJH0b86w4Xm/yvlo7dbaLnvNnMLJ/jyA2y57bFdadIWfeq6RTE/uQVx8ad6U/dlORHMQTqE2yt
f1elk/7KlTBY6tSNXnvjqhweo8EUG3hfxHLlZOMuXW6jacGCn2Nuxo9ydsTHuS7HeTv7vD94XdrQ
A9PmEc99XKypuEW8vfgDD5Nsr/LGS/CU6gDouiufR264D5s+mlgOtfhYe215H459fg97iOteGBXd
Ng2oH4++gGvScegYwz/jl/CQKe+hIBPeN66qEDBgPN8lonbEpmgieIkQiw2wh7P5Pg+Ud6uQ5fZR
OVVSwJ9SNbhzlNVt4eU9PFi1gR1OKzhNVaIK/K++LjcBnJG7NGyrJ8Lm8MGYfHqTI/e3o/DluOn4
xJ+JW1ZyM8lUP7u5V72wPI1eiUP1E5gJwR/zZNS3selr3Jqy9Jjzvv1LD7zfR2wU39ScwXcwGjhq
1KDmezWG406zZrqBK6WDnz2hcNfAXH/uKi30TnJdfJKkqp8mONr1Zh5E+VnQpnqDS63bOhwWO1TN
vDNTP+xL4sBL3WYBfcL7FaHNwa/4cVRVG2xGFQ23M+D0PBeqCjap6LpbljjpQ1IrRBp93/9Su9w7
NmUvbtuZNsdSdbhveF17L3mU7Mo0kR9N0YZ3fViFuA8r6d7WYS5wFfaq4zDkk4GFCvz7tmpHYLCv
P9Sy4jAdUyD23PHEW6ZkCNdrFcWM0uoT3PBlvukRTbkpaT09wKlj7nKPSHhEgmjH62g+hk5ew18Y
jRTux7ou97UDsoIMJnFIZVocMeb6dmqGJfgr28NU9jVuI4Mh7kbBebrH/o0+w76M8BO36fyxkMJ5
aZWXxnDmsmM0EdFsaO+68NC1bNsubxp4d1L89T7VD/D7TMdo4PMLCDJiH/LEe8W7Y3qUplQvXisk
7hzGCzcNT/grEXn0JUMO389A+8nnaPkKOFYGsa28uvyCA0vD59T6/ZERmuB5wKIvYDWYW13Pw4cG
IbxdWePdz2qW3RQTa25kWTY72J7iCCsx3SVDMtw0Lu4R2zotm5vRlbLZiCnAnSPHxezAU888O9Hk
3Q3we8BhYMwr3Jkh2QyzQQQCxz25x3uvZLiKZulO1C2H546Q+S0fKOI/aubRbR0U+ktZGZHigazz
r7juwmXJWn2Tgw/Ddpw0GHJPJ/KStFLAnBYJHDktqxCPdkCrAIXVjbNBIpbV8+GJwYkZbBzfuB/6
rCh/Np4/vta1Gm80McmjjCRjmBdRHau+oHh2BsEPj6vFfZCw+hPRHFfKAXaFwlUCjgUubpvcwyt6
A+8Mfa0G7hypBP1hl/lMPaZSe99ZPfp7r8Qu3tRN725omDt3pA+KbRjm3RaA4WIzgOaQb+D0HjDn
fgE/pCjcDSl48gFhYLyKWmdA/NLAbfBEWe7cUFY6DzQjb21fjSHi2vBRYGBB+ZJGZRcLLzUvdZK/
Ercg25Gl9VYhKHFDcFHdsykrP3Sl0J9ymbkHOlfBLmzydMvCSf9BEqF27jyUX6KiRdxLOkn2daSh
KjaRKKYDHCLdds5D+Mmc3AGXxPXph9Gr6R/57HXHhibOhwj3n21USBjmrDKvXT32R0BB7Ao4txF2
cofuZ1kKg8hayl5n6c03o8HuJFRG+9Zl/OAWdfU4F7XZygrRCTN2oYtHwQCuBXwh/CAUcw48gDtO
IQS+wfFU7uCrVTFPcyeu4ex67Ubd3ob93H3IMx+vWngfk2hT+ob8nDNaPFbNHD3qNMu3AFwej84Q
YNsVg3p0q9Z/rCOZh9s54M6nMTFdv8/mvP/aG5bcMiHgrf4/HJ7HoiDCIPw4MW8rF9+2Zon4Vg5u
eoCTGFfouuidxyjBERjIKS+2HDvrs0eMfKYsI3eBM+K+/IsS9g/j7x9O2N+stT+b1qg8zf5R/vv3
j//vY1Phn1/ac//5cREO/M+f4h/NkuDT2X9p6effv4Vu/ul3ofP99of/ohaukAf/liZc+Y+/MQt/
40/+L0H3F7PQgxDPOrHwN9bmv3//bzphFCKZA25nuAQR+XbpQlH8m04YIMMfezPiHI8xH//q/Usn
9MP/64bcoyHn3ONIJERy+T90wl8cRAig8JDALQKaNfn/4ROinRM6oUPQBSiFJLQoexHJR1AJdbjv
GUIqm3k2BsSvQP8tOvi33tE75MDfmYH/Nr+M+ZSlWIROaSYNfpvqapHedqJgHh4lqnsb1ayjTe1N
iIP3Hkgy25OJf6fHhf/4H37kf3pERs1pj1E1l3wok2BfqdErHolwpdki8IF+fcFCdXO+m5V5C5YB
n9Avu8ANigleoX1mWnAK2nzmwyabSYME5X/3zzvDWJs4MExP28cD3m2LyAT7Ae7V+yByQv7SO7Vn
7gzvax074Qy7VxnZvpzvcG1AFp8U4at2DJcORxGF+rbJcLBuaTdk+f58B8uXv7cwS8cnM8bzeXL7
AQQ5LkxTfEpgCxGlhr8Xzi7lSw6fHO2Y0BCrOjeBv0in7/UH4J7214ZVV7LOsP2Au7XccgLfVQWS
5Wgi4XwbhkAXO0MnjYuACXEQli73xdYBhadCnsG5T1gb8ULhPRmxSE01Cjax/cQJXomq+ZmN5ka6
o9hNOr0/38nausF2nHbSAKx4NvXgHZou/JoqBS6p74rj+dbXhmCZB8ERW+l8xRB2zvMfLnRj77qO
hiAZsWC5JdbmcL6jteVilqVonIm1MmPgQKZJBo5F8BlXhBAPnwgkoIi08J4MuJ0Fw7gh1fSp7Mfd
+Z5XJpBZBkOJCYQeItm+b5x53itPFemuBSk8vbIDy1QQnXrcgHSyD9wUHOeyLPEg1gxx7Cs7WBbv
ZJ+Rwjh1A79BXDcmDJ76Bq+g19ChbnrBpq4YI2bZho67AxgvDAAKE4pwRdaLjTNmYM9WhQSdd9LZ
MStm/0J3ayuy/H4ynqgpKWh8JkEUks/VYVKI/4JUUTVjfH7JV84IZpkGnzYJn1onjPt+IP2xDpra
3c+1J0BDzPtJXwDPWjcW/mUzSgSIKx63BOGtUpnsUYKo8dQVTfZ43Ugs9E+l5iDMsigmjs738Ong
Qh1NHIdFyXipr1wQywpkPG1LHrY8VoKaG6ea3cco9ZT4+7q4eklYWW9qQz/JjYsZCuIhlEQjxqrp
t2Bu2gsHz8oyUAvgwxg2SOgMgvhXlFGDqr/HyVoLPJiG9roZohbGh9yvjTAFj2mH2/0eBALtbDrX
wAF31UJTC+Nl5DAZ6WUJpPIjBBoGcIFy3g79bemIWl45V8scnkAvJMbvPEcHcWKq+Z4gjvMAJpd/
b0YmrrsSUgvdVYQnSjGkAB8FIWzH0mBqn1WnnPKDL8HQv+2dLAqfkTADQt/5yVvbYBbeQ4Mpc5Fk
HY8KyxSDEeT1oB0Kx7+A9JVjklpI17mRATiWYQwSrQ/XB4E/f9dGCBhuuoqA5Ie3OgLz50ezYo2p
hXmTFqlbTdhrrBrb8OAOgzPdCULGcdekYe49lGwM3Tvu9Z7+dr7LBYnv3KWoZQCETpOwmackxisk
8+ALp3P3Z0fmrN07s2qC5xKvTziQiMj6Ozz0W/LV0Mhnz+e7X1m/RbHgdFcapI+AB+okcRU6wy6j
gmynIGx351tfu3osGkanzYP3rXNJZBSDkaYaEMOTsd/ztACtKwXpI/2C4NJUHenMa/ag8YKr7wke
bMVXXhK4ac5/xdoYLQvC64K1zZTTuA2Tzt8Gc/Sj1XqSFwzUyg71LfshFJLZjC7CmPr5FKdmKvaK
i/rF4c0c6yoZLrxb1oZhGRAQvgJeFCmNU3cu3gounacE+RkXzNNa68vvJ+ZJ+mldOE4Ib6mY3AJR
BF7N4HMrxBnOr8IKtnzLUnS5NIxoxePeTAm5oWFPyGfZ+tQc63xowQafgzb9s63mjlxYmWVm3sGW
b9kOf6oF9pEK4oAnoPXN0KFtEStP5Y8RPK72wvZa68UyGjOdS4koR7jPUlHug77KdnUL2kHmgQN0
fu7WFscyEqB/uIh76hnBCeRfkTwApbRl4eGq1ollA5BGmzkaB0RckBxRYfi0dolpyHUbi1gmAK+o
hnvI4IlJJ8GkzrwvdUrVdRNDLGiDxFVTLdI5zkNnfp7Gmvi7MXXopev5ysQTC9tZMfStD95v7CRV
dOO44LzgPUCvnJplR51gDv5c1oK7M8d9QuiWVjjNjIsEsfPLumZ8iQVpXpOZjyHW1Su7nT8NR9/R
91WVfqVR+aq5EztlABa23pIqvDnf5wrIiQXywnWUOyUdFrsFcxO+4006gEImaIs8sDmVyLoSF7pa
gR2xwF0nLJtnz5niyWE/8LwtxwPty7aO+wn+//PDWVt+C9o+QmZ1USZTjLwN9RL1TbH3aFNeeGEs
CHjHPBEL1X0N4zeBshF7FDwBAPDNKcu7qaXIcqDJ165BsCNC+sf5sawsjWeh3OsrkfC5GOKOIe8E
CZNsl84Esfqh2iWNQm6dFhcGtjJti4zk6b7GiZ8gTO/3sWyKxNuCTdZtw0yX2e78UFaW3rNQz0B6
K50Z/icO78VtHwR04fOAPViX9YXTam0IFvDtHPDES8v0rkUQ+cd1Q1iGdgL90suROjYSvdfpMG+F
mT+GYGdtkNGaXrd3vWVkJz0gpbGknCfjXooMDtoO+WsyioYLrS/z8M7eXXz3p637bUFJgrScfVs7
31INbv7YRY9tV9z2LSuus+6/EvVPhlC2s3LAlv5nCJQgxwp58JeGsLbENrgZT5AP5I37aIoQh1ta
766fIAvcpQvyn+jQupyRyMNa85S2wcPAQVxHsKC4sAwrY4DwwW/LkFHGG4hcwYdDyY/Gr/k+ATnt
uul3LRiXqHMFAiEa50g03880M/t0CjII+Jxz4a7Yo0Xw6XQH6R4eL2FKfDpRRxqpV90jkbej82Fs
6ReEAssLc7TWkQXlKmtJDSLxsEekIp4696Eo5RPTxR+Z7x+DvLrgLV47bl0L0h0Sx0GQnMDIzj0k
6Os7XkZI45fboHSOqXKRmEifq5ztZEKvHJqFcTdhyjcZkpZAQsD9oYh5geSgTuffaem9Il/rcH6t
1raZhXbZRbrAJX0AmQ1yEEGRI5qtSHhhFCvmfKmcc7oTQr9wENAFqaahTnBInaDf1HMXPsIWigub
bW0AFtb1QEkNxuuA/FZUaNs4c1WK7ayzMNydn6G1TWbBnUgdVUObjjED+RhJqwyZaRUS27GfPTCI
InZfGV7F5zt7fzReZKHeyxOiGl0NMXiI4hYkJm/XgaW/P9/6+8vhRRbsB4XchRRZI3Ef+dC/0B90
V4GHyZ0LU7XWvg38zhSVMU4f55nzAKv7zU/SZyS4PZ///PdPJi+y4B7leRV6ddjHCH1Wm2xKwb1t
speRI32hRKLV+V7WBrH8fnI01WXnqIgPQ6xydi8VyKNwRj32gf5yXfvL0p+0j0j21Ha4o++JypEI
m7zmxvtCWAX103PGd8VYQWzn9/Z5PqUOrggmpsnsxr5GqLhMIJYwew1IL02Rx2GifKQA9s29zud0
RwdVXZi7tRWy8D6mbMhKtBwLXA/BfBOgfU8RQa4YDw8tF8OFF8JaPxboBymIK5AiGIPD/lhW5Qju
EcbaEiT6yOjn+Zlc68QCfsJzGSJLboinERxVT82PVdXm4H+2TwK0k/OdrACeW4CP6oDmyFfsY+4V
P5AjlN/C4IRP5xtf2cqLUOZvWw3CJKpXOazJOD2AX/noz+OHdtAv1zVvwR3svgiErXKIXdUiEbxp
9snUvAnJr/z8ZWFOkEIhlDHlPtrnzvRUIlkV+Vi3HqEXTo6V9eUW0JspQY6Jn/Y4+pxnUOD0ZuAa
L80mRxACCYHnJ2mZjP++TnvcgrvntW04O8TBbXH80Fd0k47NJ1Cbd6mUDwORF+4oa0ttod7J8ORQ
DeaqHHChS+Y98btDUmX786NY26YWsGk7GV8jyLFv5vGoJvKBsgursPbhFpRbJF8EkEEaYt/rb9qu
OYKqjhvpcMEcrn24BeJc9BpJ4vhw0rwinxrpNj+umpHQAq6ICtXO4MruvYZ/R2LAQxmFV71QvdCC
7SDHUpsp6GODLJOPs+kJ1Hz8bnf+w1c25C89shNUQRKUgpMd9bGXPJYZjZtefOAECfqu+0xAebuu
Fwu7KelTp6Wus4c9fp49b+u4wXfZzfUGeevgQ4rrNma4bKuT0WDXSylc3AnYPLVbRPvkFsko0wXr
/Mvv8A56Qwu9vAO/j7LR2esDj/VN9pXSDV7ESLTsN+Zx3NdIV92JZ/UpaXaXPG0riAgtKGdpJqnM
TB9nMr3v3fyNpeCqN07yx/mlWWvfwjKUg1Jj6qTbe1l7zBHj2CVO8ZJn3FxY+7UOLEirYXARXkUH
XLAn3tZ/gLYBPY3oumPhv9h3lBkXXPIO3FH/SZPyD0HEfReyC82vWAybfYfcgxCZE14fR5NPH4KG
dUdJdXABfSuHTmBhO+voKHADd/b+PPSbahhAcW+2ULD65OV+d90C2Dw7HQ10KiMYkJC4U751ISrY
7xhXs9i1suku3fZW1jmwMN5OFU0QHevjlLbfnWn8Aqo5NJ3Ehev+WvPL7yfQHpFmpgIfU1XTHFGR
5Uh2BK7j/jD3F1ZjrQsL3gqiEfD+a7woSHan5vCtyKf7pOafziNtbStZSC6q0KVh5nexkf69Kpx8
n1OoTpxvfO3bLRgPqQK/dRjx2GJmR111A3HNvZjmCzy8tW+3Qcyc2qR+1cWEMLIlyn+LNLKfrvt2
61Q2GcjVoFJ3MTXjhwySZM3UPMqxugDhFZDZtDiCMCcYw46Kyyl5yXhwCzr+xwafv5UJtC7Oj2Gt
EwvJDZtqpJOgExnlUASI2iPn6begqf5y6vJwvo9fTtd3zp9F0v4UA0NLujLzJhUHXhNXHci/DOzz
Da3YX0jHQq5pEu3qNIPih1tupyxrd7nbvlKnlxAqcC89Ula22qLcevoV05JyIemA5crIY9ezF4eG
H7vI/3x+lGvNL7+fAL2f/A56P00XJ44fI2PwXkP51K0uue9WLjzMAvmY8DIoBFXx1Of7kGgkYiXd
cwphH+Tk5/cdU7vz41iBjM2Qy2eadEojfyPK2m1JzUPFr7wlMwvsk6MIcs5DFWfVyIaNCoPiXiKf
ezMV0H+6cNtZWwcL8qysdV02DBNleuR+9TuR0S9OW368bnos0GsQYUUA3wMsytgdK+P2W/BU/QuT
v/LxNh8uJRnDXYaoWFDvy1QUL2DvQ6OnvbBHV9bW5sNlWralcrMuZiSnE+Q5kSoIkZvWLy98/4Kl
d5Buk+GQ5pdy5BKpeNbOc16Rj0K2T7puYl0P+/MLsDZFFoxFziQ8AuiiS0Zk46X3DYQ++vxSYG2t
+eX3ExgLbpJKIkU+hnTKn+7IcefnpH/2oLpx4Uxa62FZnJMeSDhCLTnHBh0m022k8D6kshUbcP4v
vLzWOrAO7ArahL3uMgyBptC1CMhjkrmPmYr+um4FLBj3ig4DjbACSw7baKDOnNUxT8iVe8gCcDSl
YihkquK6zD+Dbf4iVfsajOljC42v8yNY26YWiBHkVy7u3Cp2EQtkpcCzXd5pXt1Niu/Pd7GyCDZx
DW7XPgkmR8ZdwL8gFfTOIPQvSvn1uuatczvRkBVN2wJHKuZqE8kUkkAMKhCQW7zOjvrWod37hXSQ
SizjMtKfkHv9rEj5PDjRp/MDWHb7O5bCZqW5Lh6HNXNlzLmAWizkKIA03VSv55u3xNL/NxnI85d1
OUFZUUTFPBYGny/bT3NYPSku73On+8OXyNh3m+ATEkEHCMz4bAPVjGEDj423EbK4cnwWykdkiCcV
92U8R4psvY4+jFN6iRK8NnkWwgen5g3TjYxTNmf9ojsHEe4fPBrLC/6stQ4siFODvFpEzWVs2q5v
F2lgSB4nCZWXgjhrHVggN+UwcGRNtjFjqZvuSh22w2aIwkldB3HfgrgHbQkK+XRIhCXTX/Bc3umg
77bSKx5c5baH87tsBeQ2My0MIXXtjm4b+6X6xBadfTfooNCFd/2FYaz1YOEcUrae6fwajq15rn+M
sza3HvJMv5dG15eYGGt9WEjXuQrUpDFVENKACGegdm1JXrTwrqLbeDZJTZAG+jzh0Maq5u3RdG53
mESTXTjtVnYSWUZ1AvTRH32zyG1hodn8xW2S9IicSmgpnV/iteaX30+a92FlGTFY4qhOZHcIB+7T
DUua4NIrcuUssilpiI6WTd2ObczDuog7uDSV4p+auv7OUnrlvdImo4UlpO2CXmEb0f41T7vnrJ+/
QFYyvm6SLDSnCTQjhEhlHNbRW91AzyODtMiVK2AhGbnXIXeGqkXWgKPeHAhZ3AxlNV63fWzaWdsj
CR9VLZo4caF4ANfMTokg2F81LzbRTBloWLYCjfOm7zcpVPrK+iKJbfHRv3OC2iwz6FKDngn1gbgo
TO58SsPZkxXUP1Tiv0ADwVcfIJ8VuNshCbl56sIkbG9kRIJ269GB8ZsBFSG8ckujZIL8fdr6026a
TKG+aw79PYiCeh4OSmhIFDfVlKTqNtVIkIudGbqqT35XIvIa+SQY36AlUuavUdKwHoqlXch3uQxc
c5h05OX7gPld/U2HlCZPPQ2c4g83DUpI2dQhpNzbspfVQwAXgbeBjGkIwWofyjv7qVXa7KBNEUFP
WVcEMnsGerMHr/bNcIQbdoYocDRW0E0M28C9meqkiG4aVGdJXlCUIfM+uDJxEzgZBp/XVy6n9fSo
NB3w5X6DwiSd3jQTZJO4aa67b3mWHQOj0uB6KNpYBMXbqOvHyEuhHpR/Pb8Vl2be2y2WHRsRQtKC
4NvZkMDKoPZDE8XQt9hd17x1I4GMsm88KHvGJIr0JnEiiALp4i9ksF84RNa+n/xuh5WbQlgCcUi4
Vopi08CE+ZPzFhTq43UDsExYgQzosQ5doAk1xsE8dsQB6YD5sYFI6ZWmxjJkWZC7Q02CLg4R5rmZ
kfyP15+iL+cHsOIgsql2KPkBabd2hK3RqtiCuFt8wJV33kutyI3xc3k3eO51cVqbeSfrvEdSUITJ
Qtb2hpXys6qlt0iDXBjMymrb5Ds3VxBTgJ5frHrJ0h0kwpobAnLwN/hHIKlyfsbWOrHg7NW5Nzs+
9iwEmZneZygA8aMdMv1X6GBIF4Cx4Osd3Nmsu76SU+JkPZaFip/gTt8y6BBeMBkrVwd36fPkbtIO
kxqlCRu8lJvgY91Ww9dydhpo7Zvpm2n85uf5iVrbWha4RyYhHzcguipkNEOWNM2hCAweHLmT5exL
qDA7KK2kgZfv5ztcmzQL7FNbC8/VKa4rvHkbmmGK8zy/8sR3LaS34ZQUc4pD2Te92kaDF+Dcn9zr
rkKuBfLJRTI+y+HxqhshbjNelx/6snM/XzMxqPX3+4p3BZSOkqaBFa+H8DarffcNj1xzAdbvT7tr
M+tCDQ3tqsNVFKq34maoeYF4en+Jgvj+bkXBrN+/nfhiiPLlgOMVv0X9gAdc4t783Hwe+upSMG9t
BEvfJ4jwlKcHjcdx7Jja/wH10PnHXA1VfwFwa80vluSkeUagKwrNJrxag3B0bsqo9rZuMk3sAs9j
hfbmLpovpx0gGTpJAsHrGIytvnyC3rjhW5Q8INAM7xrnY9pVDw4PR4jV9zhPbnlglLnNHMaaK/eA
hXUF1V53KHCrnIzM+BZixPAhVlndisN1W9jCduD6Mx4jMFqJr4rqrtQdh5NEy/5SOHRtkSx8z+6g
kIpN6tj3vRzXkKmYKFw8dIyuOjfcyIJ40M2Vqgk66NL8a9eXx2wevqAo359XTZBNphN9ZfpogCJ4
i4p5W536P+eeXfr2lcmxyXSphD5WV6KuyAihUEHKW0K6Cze0FXxzC98owuamExRq4nkCsRViCnGd
kWfUl7p3UvLpurmx8N1nQqUe0ujiiHEfogfjBHEQVV+A9/sXAtTv/B19U5jj2Y21jXPTzHepC4Hf
uY+Kj5Rn5MLuX+vCAnhX0LqhtYdqP1X6EI7zhyQgEIe7FFtYW14LvalGhDNQDeancOjRT7L8KNr2
Oi+Cyy3oTmWQ87H0q5g2KPlg6IwiQAUdj1k41NeJOEFl8fc1oJFG8n/tokYZqwtQofgx8cirNPOV
O8gCr2rrNE0iFHNDlZ7pjveRu8M5RJ7O78+V5bX5dEtZwXHycPoXfoYk4ohRNt9k0PEzu0k4Tfjz
fDcry2xz6yCYlPDAT2GkA8eBMmod8WlbOm7U7M53sDaO/8JyDr3nKK9iIoYX0Xi7oXdfUi/Zn2/e
W1bzv2/FbmjhGPIoPXcVBsAECtc40dGrxydJq72bNVuUCTg0jN4bP/nponIY8okv9Ls2rOX3k/O7
LjjKHIFLue9m3zv6ZZ8eRpTEfK0zVl8HcJtrJ/IaWtKkE3E+JC3kYHMRt5XPYtQM4lcujgVySFNX
Lko+iHicxZ+NFB+IA7avSeYLzv+1WbJgjipetRkMPhyXfhSkQiZ6+5aH0JKcRQSl+fNbYK0TC+eQ
RkJhqF6JeFbhH0xAAj3LXtvCXLhJrSHEgjmFNHbGkFKKxOgmKTZK+tnHcOgvMRkWHLyzf216XU66
uoYcPJbAR5UcOrQS9TD7r8XkN3tROsEmQVG6CztqwcR7ffHfN21DikHPCkPB7fa+yN0c6skKKXse
lLEg9HPpMbkyYzbdLgrm0LAOV35v6j2zywdwXzc8ILK7uWrFbaIdHyeIiBYZxpEFZueVPn1EnSwF
eU6vvW7V7crIqG+GSMMknV3qpbq5LaC8+kBIyy5lbCyyjO+uxTJ5JwYEUsxEByg/GTvIcqiQTwq9
bqiSQPsRiSoeGw+Zbptuh/i7W8aFSjjyqgqeNV88huy3FgU8t1VInZcw1RyhLgNmYL8Ps8gRX9uG
eNNhaqdMbgdW6D/9CqUUx7bobw2kvZGxN0ybaI4yqKG7VU7nj5mHVKVnlWSzeUSJjCF9KNrMmXd+
5WTdvd/4qMrqk6QZL1xMVyAbWHaHzYEkS1r7Pk0QRhujEnWIg6I6TtQtvly3RyzTk6HS1Dij9EDc
F+xzl7g77L/n0jFXbkHL6OAxayoHhbdif4bCtCD0Rs7910heejytmQXL6kCOp0rnTpdwV9SCIH/I
KKhdG3AxdnOF+tS3Iep2oypB5BTXsSWg9/X7jvTkUnF8ZCV80k6wp+UvLejqEAQIqvdIkbpwJqwY
IVsqL4Nrz/OVX8ayTXNohaIsI8Jit21dH4KpuxS0XdlhNlHQc9N8KNVQxoEY8ldw1ukjivLp77rw
nAtO2LUulgGeINhNojAlrSz3nfbLYGeE7vnPjrZzf0TBxIRcsERr87V0f9INuBLpMAZQv0lzREcO
A9PQuC+QMJBXMydbPl4MYK35DGxmYIpql1WiRBm71c+EfwVNet/P/s+28HdatTelx/fgAD2gvM+F
KVy21jsHks0QdHSLkrSQH4/n2jmiAOIOWjwbt3e3s+xRd77ao7jTQaPWyFU2wWYNLkVZOOoYRVBd
l2F/E6H28aHhEagIQToK98IGX9sXlmlgaDvIodKy082Ayn1NTrdyaOongRv2hXvbygnLLOsANTWZ
5wYhtDBk/SHIvXSbO+6lh9NK6zZ1cMzhMPVRvCwOjM8PUI/Pt4VIf55fg7XGrTsIyt96QoQi2Xlj
fusm/oY2wYWJX2vaemosiqUdsneS3TxTpEzhRu7J+PxXr6yprZxnoCSYd1CZ3ZU5asVm/TGST6q4
7jSkFsLBo3RDbJlkh0pNqKWSD8UBJa1fUlEcrvv6ZcJOTEjCQmjG+k600wPEhnnddhvfcdleONmP
8z2smQ5qnehQ4FUoA+KgpkytfpBcfkV+4gMkFVAa1D8kTvCox2zcIIvnBwozb893umIZbcG8NAhT
ZyRDHqN2lziMTaJvPWjUbzoUQN0iEMOvs1K2Vp5jNEJIlcqh9OmjUDC9T1CSd/KnPfNRxp63d9h3
qGw1XKeU6dpCebpw5dD5TbSDP8qZDvWSuQKtST7vzs/bCk5sQmEGqq4UtI4QCA/u0pEdDJPfrmva
QrfJtEZdKVzsRL9UNBpqmHLBXs43vnJa2DzCERkSc5M2yQ7VZz8nU7h1xq+8e/sfzs5kOW6ca9pX
xAiCAKctpxqkKsmSLcneMCwPIEiAI0ACvPo/9a361d+yI3rX0dFdVLFI4OCczHwUehW0Dx6QuZ8L
UET+fLGPbtLbQ/ePd2ZHWtWy6lGge819gGSc+Q24W/o33d0HC8p7UWEKuTeLuxA4DjbsQASRZqq8
gfw2a717//ErvHvtTdTXfTzRFJ7zPbPdJzL8bd75gSYSgfP/e3dYtBMEtfHmQJxH1xvVAZL3Hagp
iESgn5jPjQuh6vUQZY6o3x3I00+bnoepjGHM1d+bfZvZQaNAn//brOF9/p31JoJ0GP12XJs1P3Vr
r0TVxhIkzf/2OLzb1HshdJSQJi5MunvhOel6ZyukqMOl/ucLfFDwv1cZzrozQNeOpjQDAjG7er0X
tbp29fwr9LfKTH+zcH6waL4XGqJkBB6QKlxnBFfdYpDftbzPFuMdFYv/Ikz/6CLvloExBlem1rjI
arYu8xS5BgCGuZ08p2T58ecb9tE13u32rDFIZzEwA7TBXvX9fr/w9SWOwl9oprz++RIfrAHv5YZA
dCW+T2tdrkGjQHv1kGhjmV/9t09/t+3zxHU+84DZHGDQBVx+5lcZU/3050//YIF5H4nH0GqjJJp0
qf2lByO6hiYN3LG8SdjfbFAf3Z53i4CYNzJgNq3LGqkHX0YxI9ErAsL0LzXX28PyL4eD90rDPWy2
SZsVQcszHlCzIJ3eDwGPTY79yI49T56b+G/mwY++yrvXG/ZvCuhWuJQiJaoK/b7P0d/9Wz7hB+/2
+/g7ugEpKDu9lNPAy5CEV0YhtU6X6bch8Ku17ueff/MPrvNegWi2CYFxsVvKmsgHEfF7FTc3cpzu
2OIe3wxBf9lYPrrOu9c77EzkAd21lBshdzNGyBhDPUggirK4rwsn/iYO+uBXea9L9PZRTbWkyJmC
l6lI4efLscj/LXPtgzeEvC0s/9zhYT2pxTqDNj8Gr0KyT4i6+A1u4PHPP8ZHf/y717tRjRqGkQGB
lDYxsH0M2v29Hso/f/oHq9/7zDtJOmguBxzPhtqYpnQzgERFY5RQlYsCOVdsHsEi/PPFPvq9373o
9UprRlp8FQAbfiC9/4J+4csahBzdBwDjQFP783U++lLB//4iY1PHWke4jqfQVJuA7rajBZSwSY4J
pHT/7SLvXvWuxcKS7MFcJiOw77pdsUHN4NAlOrhfVP2XEfZHD9e7E3qKrAetwnAu186slWoS0Fe9
WN5yB37qn7/IB7/Ke5meUzSK9nmbS4JeQAaDwo+dgbXFm7stWl/JNPwtHe+jC7173QG9YvuATleZ
pgCzdd54BvaqhUuI38Va/u6n9S8H+A9+//davT52sQYLbixFB/7XyEKetTtwYTNAntls/b+8Ox+8
mf67F79mTM6kjXAZPTW55B1Iuqo1f6kU/+8V/Jd9671OzxC312bm6JxAUxx3mHY6WnV82HIEBN8C
Ufl2D+1zyCww5Ms1FQx4aWnmjExhpUPr/8fn4+3r/2N9qykuZaAaL5tJ/45oIhBnNwKdTi4gliGH
5L+5+lEQ/e91MLLAYMClacW8MEtX78cg+89/fsQ/KAHe5+V1JCB1R0E3nCKjcjZtfZZuYX2sF2Vu
1p2bJyjGg0On6qb68xU/ejberQ5EQuu4I8Wu2msrw3whRA83EZF98peF4aMLvFsYxiUxOKuMaZU0
SQlicyb9/1RQhul7SR+i7CbtAnz0GgQH4N2KNF6K/3Bb8NHvlgDAYUTdxBNuy1vkV8JhTVKTif/y
pP7rYolPf1t4/vGkIn4HJhI3sMLCLRD23S3gmfd+FP/ljfzXW46Pf/e++yGEYlQpBlR9XdkwuGO9
+PTn+/J//ov/72XHZ799pX/86YCM1s1Me4Yg9ORXILfwJ7LrzdnUdQoe9/pCt/arGedrNO/uYMHV
PU697h46hCWVRjU+APfDkBFp1lxS9ommUZC1afe3/MR/XVHx573dkn/8ef1IplaaAazzrW9f5CQx
F9zJDoUymc4MgSKPf74PH13n3RoAcuLIkq2OKjV6yxG2Xtf/CgycO0eu9q25aFQ+f2s+BAHodP9y
NMDXevv3//hasQvqfgVztGwWCxB7TqSQwVgOIYxVAJrKkOApbSZY9/JmDtKYZbTbHU4R/sjA9c6R
BwGqxiDHqFHVSHjbKTCzO4C1mtp59XdKN0gzcchvdZe5mW/zBk+JoOQmbcCruq5LvZHoZJH7MEEX
GG6j/MJgLho+D6SfbbYGoCchr8hHLiltFRCq+Ur0ZMfK7SMBcN5N6wZkHUsHHDRqMXiZjZP2TDuq
c+gBxi9hDECWlPv8FSBa9hu4Aji8433y4hskdCuwf3HU3bO0t2Q4I46sOY/AlV5cn2pYUZ2wOPSp
VHnLoQ9rJr5tCRm9MyjyjJssHmZxhgQrOmw9kwfjN/NdsDhMEzsB7f0OPjOgFYoisXaInarQ3QUJ
trUbr0JvZ5lg4iSbdH9pYAR47smcJ5ZXMupPQzKHb69YSnMpNmuLuqYqj1o/AX3cz2XEShqk4oTg
q/WQ9EtQQZZadGP4c5zdbQOHUE5ie6HbVIUDLAf1uh3cKg9TkE6Fv84kF0mcL36LkaSTD00UAFz9
M1hu2mGbssEuOUN4MhhwN0iGBRWhAj/8sEzybN0Dkm3yHmhoa2/UgB0XidRNlwmDQMttwM5lEN3d
fWO7PHSBD078YrJleeXYcxRooZCV3i2dfbXej4W0P4FzeKXeK0xfl30KrkCpgnfa527zKy1xrxAc
ZqBJGr+t60+cKCP7sAWPs5vPyFPK5lmcRIA7NgKi7b4s6Vg0+3KbrE8bb6645xeYRk6hVa9+uoZY
HSweYwcOutjv4V6ZsjfZfK4h2LByEA/Q+SLhq46Go01hRLbeulyJ1ixPaD1cm4DXBwiwKUjnnZxP
bAypK/BswsPMW1SlaELO2qW48ctYuH1Kr7i1frZh18N3wHh2GNgPcEZPS28fW2Cus3kLz2qWt7Vj
edzS69rIynfJJajXr/PKv7TN+otGoURk9ljAMdjBj7vBlOs1z4Hjn41e7sMdj9w00SzBkKzsZfM6
7OF30nvPLGWvy55eZCzywW03xrdF4wVfNhoh+1m53PcbvwTx/iVBYA4s0UUX6KsUHZ4Ltf7wtnbJ
xjAtmZiK2jyqhKN+rPiI3Kc1hLfd0aMvlqcuJY9U0IKNc5y5YXygO4JsU3sJg2cSxRVYDqVtw9s+
iDFIYumXdZOX1JcPHEgS19pbGSdlOK6gbEwFaMMYOJxolFYeIVfZqBEJ28t1QfxQs8wFb3zwhdsj
Ai1KYZLjRuwBaSU3vOmzqSU3E9d3MArxYhBDaRp+AkgxF534itct22V9x7l7rv2lAEcv38nXbo/v
Y/jivCjOoKfLHfZ7LIMNJG89/rlN06tAtJyfrBnp79gwHPUOTGI3ltBx3pvFq0w0XjkeKTH2JaA/
5QZQBVnStpiNvONiPhr5K45+BLR7gk3q0IsE5hxUjV14Duolj2b2HIgGJ9oGsODTmILNmwQnfwTt
huNYBSjCIWBzW8CpeBtQv+rAE8qAoBV5Mm/ydtnCBpjg5BWs9ipZh3tq4DgcV1Dma4kmW/IajON1
f2Np2PXMSX/rUlHNABRkyu+3txXjM0DF9/22H3kdPCqLrbRxMCHCm4pyPkh5yfz4HrsRMmG2kGYD
DccqMn59jBuQRNMIXo1xUYARyB0PhSlWnJ0LG60i4xr5csZj7Ove1f0jkHFgxvfa7nVpTNB/Ni3m
TRmkNPG9DhL22FqbJlm89eaxJ8IVUzPg5+9mmWsBk7irf4ZunvMecSNRjv/WDI+rct49Iwa5yWIa
oCFtPYL3WvkL3PFN0sUHwWjzzBRwInkQpgOgBY2MpywKcXOe0g2s0wymBOSIi5bFCo76ERDfhGrz
ma1r/6RSjoxbwrCkFjvi1IZsbUZVRosvZJ4wavXNJpy7rxGNS0tXQ090DodIfk8wFH9JYnTZhnmm
V8a0dwnswPJ6kyih1snyvlqsmb1SkRTlTLiT7qC8UH+nHtTgsWPiK2J8A55DsD28DH1j3lz/LG/W
vb+tN5HkTqn+BBL0JovAAkd/onIyYaFqJJyeotat6e0IDnL3K/LCxTyQVrFHy1PoUALpSZrp0Ru/
L7ax3+s66J+STvtYJkZ2spibXhDo52w5Ytf/5eS4kmJaxvQCT9tLp1LvRseAAJZ6mUK8YquXmkIu
Cfyj0GLRMyNDWNXa9HPVSp1iLTfBkwiS9utegyNeGYkN81Evy3DSMRGP8x76PzhHAAWIT42lt6tK
p99cLdQvgYQyX+EEs7+Eauei3nhX7LKnp9mL2LUTNvhJg5WN+B3pcOTEd1eBX/FbB9kSYuP0fF3B
Ef1R+5tm93sv08OCjelesWh6QGZH/+jUNB2ZSYHSpixK+lwPEXp8tZ39Yz3Y5LQ3nGQrU8mzwEfh
LY1n1A1s2b8s0F205ySI4tPUTqIAF+fbTNjSl52lInoY0ll8fUOsBZmPvugP7QWmWky6BCe9gOdw
Z5A0bAu5YiOeHBvwfrG0x8bkmLyL7LCUHihmn5ot3F5UQuwXtvjx50ETdcYEIKxE32+HUTeiQgJ3
cEzD2F2xYK7fo9Wbl2oGvL7otE6OjONvcg76tTcgco6TifcpdDCVuKiFoDfGXcT64Xkuxza3fpkt
6dtiaF24YhQUp/R2b1YV5kIP8rfdJ3UftotDNvra3PTbFr/ElKvcaxqSQ2ZJc4Cve1xlwg6GE2CT
gBbaUaRl/YoazGaw3iU9yDiHbZrm+SoSRmy+9zOWXmclHR+QEmK9HO656dXYNfFphtoxeZlRmD9L
UfvNZQKsmMNeDLbba49calEAgkjiPPE5WU+dFUFY2h4FTg0KOMAiRwtntit3uLS8bAcD/D6E/nfJ
iI3t4vIoRFJYhZh0TFubzuc8i8dmq39LPKibl/lylxNH7mRsVlM6NaIleZJs02YuxwBpLEpuEGGl
DRaIe4HIMZV3UYdNLE1U3ot+UXMO0J23rPk0eo3JGAuDAAVvTx8EYOHfJOWPIVKCcs1BVseBc6of
wbVa1yykdYS1b4vVZ2sD3qMATDifTryGQnePmhAFTO0JUsah017uo8SWN7Sn81gYrIIP/cxrcbu1
XZindrdzpZwdXQ7EsO99R8Fj3MVXPA0OaRLGQZvDY9Sz2yTeUvPLGFATH7fOgwFjI4tOz32wkZlB
WoQI5T1fA5WKGyFNF38aGKC9QzYO2iy32xq4C9aYxFWBaIksN6G89DyZLfQK0CWp/7BNzYYkM9zs
ryNaiQlqxGD1gVrT9AvAAe2a845u6O5L1X7n9u0ot8VBkh6YmvohE8jM2jO/D/pnv0NpUdimBlta
SbuHxcJQMCofhTzkmb1Iryky61zR12O4X9oZvK37tWXWlMwBil0mgAVa3HPLbdmpxMVFs9G5O/Y1
Mn4LN/TiF2wopj2OirTTM34bh+wY8CRNTkXjm7zGC7/m/rQhSI37CwosAoUkdLQAT3aYca5RXcHu
Gy85rMsDvWGBTuSxh/HEFMCz7ewKtmP8Kpcei8/o2mYo+zHyVLaOMNFX27au4dlbNrS+Qn/QrEB6
ZdIel3kwUxFOjY0yERDcw4A1+zcPCWgya+3e1GW4B/o33yhJQdYJI/ljHxrxjBcrHIoJydp3yULb
He3nbelzRMqoIFthAutPRpvYz5MtlWMOxl/cVPB6D+4CR86S5PhfPfZDd6wfc5g2cPIe2bx+AQcT
S3eNmKLXfWT2t07o/jwLInVu0hZBfPhhkv4IyJOL89i1HhIYumC/wvLBKw3L7FKMaxInVduMsin2
t3iDDM8GMYeUeyYqBtXV/g2FRzjM4FjDf8MBlRAnD+lLc2nT0U2FsQkgM/jErasocCSQQi548ciZ
T3NLf4ahxsEmxGj1W63EhlNBR72fbTRRdxgjtXpHJkBrPAKXYD/VIurGQspAdG+R+oGfxSrA8saj
tlZFEImJ3ZGtq69kWL0ztF77j1QSRD5ssEivCH5Ic8gMUd8hED/ZzjzZWFBNmtRhhhxV+oL1gquq
DiKJ/GKZrNdh0vF3h7Kozxr8mE1hSc1+9bGV+5WLcTJHkOODzzNAEUkpCAOma7NSr1dsQXud9ekQ
2cIRM0S5hzKjPjaL4hC1ERMHueNr/LrPXRLCqd9MMYz16dJlCX7F4NhQD4UWhzV6vW2DNiY3K+3w
xFrJurHaZ4KXc5BJPdyZMMXj0K98sgWvvWAoCYVMs/JG5yc4EOGzcYIYIJ1udyzpyFKrJ0Qzr11Q
ZxiBpO7aWH9echjG2F66JdI7dlMllwekvq973u3+yiHN9ANVUU5rUsQQdMVZ7Hn7s+iWtC6wl2oo
+llCnt6eynsYk5C13npqJGf006Lvb6VmkKEgZzpbhF+bI5Y4iJebJm3HPE26EZJuFpAgg/Mo6rK9
Dkl96Nw8xod4SaES2DbcuCxsnXldpFp0oTdEfxZ66ZGLsVAFKX4kUXSdu7ZZ/IJh+zFFHDWzvsWr
S/WZG5gQIYj0AccLsSu9xIlt+pzhQImTa5DW94Nu/Obcv4WtZnEN5WS+9Gz5vc+mjtDHiMdLMtcE
1add8MjKqLEIqY0xsMr9mDkkvvM+fTVUuz5jOMOpU1fzPi53vO8yZ62I70EF1U/OvpnDPWn6580b
w0+dgw6q8bxWZxPZwhjtE+6j94Og9OjUC1RJOPqC1YS1JiH8Mzp+UkDo1u2QHlAe7eISe723ZA5A
+rlGe0jHts/IPr6tA1tUi73L2lq+rdKbWWn4BHTmjDYKmOFd99D6ZiEASI9ve6fxJu2bKsRvo7/7
ng5am+mNTd3NZhfeyMyCP50ekRqC5q5FGge/htiY5UPKzRZdNtTfy6dFYvE8rXrf0oNRyLMupi2o
3S0Fv/YeUbZ8+TyMY41Ji8PkniJWBlXej0YwFd3s65D4V/Sd5rrqmRdM54kbJhOc1aXe2myzNGE/
FsGFvEOimbecLFSp82XYIi1gswdYFcel1GXTNqfkRGi66Ltwmbz+eyBsIm8jSRe0tvpGyebnuM3z
cGsgG5GwBzi+P9UeafUn2amwucK72tIT0ocieTFzANB22RlfRjCzeLT+tQMUZHGonVfzuoIALlCD
JoS156bVbjyOUA4FPINjYfXLZURSTLbiyQgeexQhZxooOp0wJV+Diz8K8LvzmXgdSjz4JbZiUjGS
0IBY2X6hL6Gw7YJEqsdMwShPsXmLQP7oAjVsn9iYAP3KEyHJY4j5jP/bhwEiOIUeQxNAz3gdX3kC
SXebxd3QidcVOnUPFRSdOrvlyxSz+US81d9fEX7d6FM9Njq4M7MPYC8qhfQSD7o/LRizrLc4I0TN
N7oOUf3szyHVz751kHBj/fUMbvpG+Y6G2riPyKvNmojss59Nfe+puyTWu/3pAYFJIcohPVyjRZ32
IpR5vHET3Yi6D9xrN8cjP2uawKGCDu/Wp8gEalRX9VLw5FeoTU0+4whd22pFrb3e+8RLvM/+EiT1
eVKynS+pCLu9QIanHR+kZ8NB4u/aAI/Jlgiek+TS7thKt2yb4wTt7bQ1GzpKS4rNDou75590vfhK
YjrrJ9GQJSjjVrRTQBHEoYOiL8qOPNyi/mihsGZF1DReV/R+MtavMho3NDqo9dV0HZupCdIMLBE7
Qi0aaSxrkFWN5CYkgq13pPcRLr+PTZJ+tmOAxLWEdI3+7NEhwWMX+x4EmSJqWqQbh3RH1xTL/34z
ymHwLFp74SwxS+Rdi/8gZMt80WLG3/KmgO34ZQLSefyMyjTgY8ZarKFnhO21GhKN/m0l4DOaoVEO
2mZEy9mvgzEH8MR0z20HgYi67U09uxSdFjx4TyNeNPo0t7Oj6Oj52L1pHks6+M+IEXOSFlzHIZbE
OFolLDi+P6Kr6a2zWg+dxdvwNfTnba2CuJMkRym32LM3cN2iHOLmNkW9vOmMkl6t50RuiRhyFSkM
lTdI8XRBE0LM0VvcHt5g/hyHX3yajsbPjKzJ+oBs5FarfFsQT3PLvOkNvogxe+Seuw2l9parWrYY
U1PXoSeM8pBBmqIxBbubgqiml4bydLsnQetaqJXCpZFQ+1DkvS3Z2o8dr1JUP/EBJjOuUaLIRbdV
qHrR9tiriECnIxlUHw7oanfzdruONuUZSmoqSr8lk48vpnVawu5mVLa9NTGARYiWsQxtqsejZNJD
f5VOmqNIGhHm0bz1RdcF57ss4IMIPoltH5ebVUc+OyN8wuxoFPQTqoi+S1Wh61DQMwSJdC7RVph/
1ruiyRklqvKvgD8tuur2wbbYx5FZfK7HvZkKHkDT+EiWgNNXp0IvyVGGecFxFKNgt6MnrAe6iAvc
KUjDDk0SQdr0bqKGotWmPROWlFJekInQI1LNdFfteA0QcI/ZNkbPiozNkYtwnfIw8JsIVrylE5fB
D/UTBBc4V9YtOh6FapYpqhzm1XWp+DbgbVcG50pIrtiWeW2k9k818OCkBM07wcgCHYypNK6m6WdY
U408xbvfiJ96Z+g3dAye3KzGK6q/+rCWBNXQhrV+6GIcAr7EhET7Y0P2kFR8xcH5BBQa5BiwY4zg
nfSMKlT2TENm79sIzVTkWHjY5efUz+myOv2EptNurvC1UVI0vS/qKmJyvVWJtcuJIvlqOQp4KdUd
Gl3z3SAc70ppQ5JWC0f2W4UNzlsKtiKpBWDyPfHzZUEp3GTbINOtiOfEX3/2Zoy6EhPhN1kK5iga
R7gknH+jEdW1FYoYbTMY3Wh/U2ssfsemjzdyGVov8Z/s4KXxUxd26YkNBn1SNNV4GcccahbrKGe3
HNtInXdzL+KitUMIi5yd9xb9AVDOjhgOeX2G2CLVX2cRYTKzDl6E9Xo2Fn1ErBnP0YbQ8adkw+L4
ggBMHF6zIU4a5Gzg9NQVo6PwXDapZC9SYI8va+SBPRikjKDeSOW6fYLGvBue/FiETzi04AxiG41e
ZlpTGVy3SfH6N1hAtv6SpHz9PgsEa5TG8k0dDOZMb/p3TFdutI0j9KXXKOG3tUGZfdOFSbKgTKiH
/ouNFPocLFA8+BJt3I0sSztXszCTgnrme9e4ZDgKMnY1bOh+sx0Zuvq/DXUUax7Zu6XOYN23M0Yo
UKjOGZQ18s6kzXwx+H+xd0jqoOEAlvx+6yP07iUy5R74rDBqWWtz6p2Or0iPMZ8CYjb6KdgCjASC
cE3QC43msDvDG7tPaLvE9NeSNvshcSa9VQhc+BbhsFyFq3UVa9C0Q+4n2sJBg1atTheMDgiSyaYQ
Sn2WbsstJgfIWnFzd0ng0Koi/LtCR3tSjIuDPXmTIFbuFAq2vp3pYVM0RZeS2E8D9AVfDaMxlAde
j/8R+qFrI1OJxrFRn/vawVUBb+svxm1zDkaMnMZ6/1pbt5ZAWfVbFo1p/YuaRHwTNuoqL550jq7Q
XnmNCG6jBm2WbMfOe+mSlGrMhlRIK8QjrTce8+mp7wOEcLmJAX8Ho2vO07T+jp/T+9bWqarRpQGD
eOuRLm2DHYKZZiTz77DpQVgOd9N/8Y1Wd4Oc7QHeeRypmoEpW3nBvLbYGPgY5DwZMHFjHIhWyJyZ
K9M49M/QaIcnP1jFMRB0PDTRJGFxDNXLOO1bJbZ0KluBj8lauHsFusOMthhm2f3kOZV0OVrIPpI/
eXdVi9S3aTC0x7Y3aLUguW8qt4FOBUPlwjNidmC4R4XjgJkX7y4cO//iwz9wi/YnKV3w1iTTO3lk
WokS20pyowJC0PBqafqzVREOruHk/IoQVVdguUSP8S7EXTdGiJEMgrhQ1HZxxvS2n+eY2FJImZZA
5/XI3+QhzXXfR23mTxS5vYNGVhKgVK5DDkJKGWgbS3twg4IjbcWz87pwDUOhQDsuxTEtSxGSWA48
QFOwtskDDsnhS9NykRZYEqTM04iR+9BrkiQj6xj/EB7C4TB6XnGqc1LKbO5skuE80YP2lK5N0UE8
9KjT2V/hnwiG7x713AXzg/pb2trw1O7JeK8QkmfKCaGJRTdpVHEt4PU28vwLIG3974C/zbIG/M52
3LBrJiiccewM6XpCjz+AompDKwJTW4qI+2w0fEdLakR6O9KIpLli8wbUkSQBP7ZEx5+Z9IMbqsQC
v7XkLo/JmpA3QCb6kH0XQs4qYUyE8zHcihWMptu5ieNvLnHjpW4xRms6FZ8Dz5Ehq1Gk39YQ+ZUO
gXVnviMlGYmlmMFKZM7l3SD4ZQ1i8hUteRw65yHmPxPJ2zylvis0Th03XkKW+wQnlpeGDYi395Dx
QGHCEVS6ImrJm7kJ3T6WKUT133YAIa6Z6xeULowiAt/z4+ZL6w30Ooqkm7K5idbbOo4x+p/6FbMF
bPmfakq8R59u8VKhc4DJKWL6J4xz5KaP6L29NVuDAaXMMsyXBXXYUatuu64RHT5tbSjQDcaUlAQI
r9lGcWEa4nqDveAQEhtCcij2G2/foV1ClzcI8RS2UqACHmiLFr4kVZuE7ZrNYKXkyo3qZklmU62L
feELdMM+mjE4LYzJKYI9+37f+XfuVguJWYP87nYKD94Gb3y3JWsOMYIuDeZ5ByREmXzE/nrbrhJj
39170rhM2eGk4oMY9bqj6H4eIB3KBYzA8BPWqiLhDuIqnCrZnCzREamVGG17EhBhv3HDYZLxXEmY
YK9m3RSaKkt9JqGlv23de1dYY99q3TnaXt2m/bPpWx/j+8Qv025vDrNZg7dUFnPvkna9RnEaoKej
WCIzf2j7Igp9kuHkSYslVsOtjYfoaRKYb8OZMx/R/k6PCBGd76N+t6fUSwXOartCMZTqx6EBHHbm
KyZGu2jcr5impkqhT89d0m95j9NpHhuQL0KawnU+c+/ordOY+XFKsMX6DZpgbvhNBvOYgFMPFz0Z
qgbd+s9cuiSbODq6GRbCGkNzdFODmT8E2GgrP8A0PdvjhogrGngTKCt+OzSXHmFY4T227nmskGH6
suBMzF2BOLxGH9isBL70urcw+GadaRinJSqpMDhZtO6il9Bv3X7gke/M1e+Y9V6s9NxQ6TZaJ4JZ
a235wxBrW18o6Ek438NUy9fTivVeywIzQeeDBDugBVXsPQSWaJxyFm8qg9+7R/hzHPL/x9mZLcmN
Jdf2V2T1LLQwnYMDmVoPQCDmiJwzmXyBkcwk5nnG198Vpb5XalpX9TVZldGKRTIZGQHguG9fe3v2
oWrKy68EwI5L0ArV8eSLzYWPSCWQCwnaxK51BgQMinY2gJ5pZObkwntQmMHasZ7VBskIeQZ7bef0
xknN5Py92BZK0nGZtZkKvxlLkeyXpozTB6nZUfqT7en4EHVZtmzb6plM5T/omvLO8oylrUau8IT8
0rFvGmPw4oiglxdQi1zuQnCS9WBiw3dOMVkTKYd/11nZJXRClT6v+mLXn048RMWn7Y5VnniGy132
s7RHq6CKn9jgsnXHVpqbuV91iw0WJptKpmapqxR+YMzyvVSuaPdlmtYZUYVIkalfJTzUK5/d0N26
H+lkiod4Dad5V7n6VMIFmHF4aqO4jt/J1G3tHxM4a60hTudV+Fh2CRyYV5a5smnB4snRbs125vwo
mALMw55SaulBjXSSuu90e2aGhtKsz9W+YwVAjYqXh8NXzZz77MK1mjX7leUAC+R6zTBSoK66H25t
kYNblCbXc8Hehsi3hCj110brCuZ/i7EMGqEI1Zx9Q8NqOAzYbESafeOQzL437abpDwYHef3izi3b
cY+5btNwdvlQlwc+AZa5bIxUm60KV1JVNR8E2HXFcQ4pMhNPo1dq3qy8LJyzqAxtfSU51GgvZjX3
ecCFwcfqQ4ty9SuXn5Sbyqb12qQkDExHqc+p/VK1Bk8mL4tEbnzq7tomL9yJ1fiEeey2VTwKpWiP
JpEc0AeSNV6o0mpxnXdt5Oj6SnCwXTyTq7IYHKxt1Q2vSkeahl9B8ww0h6v63qhIGn4QVtLVhUeB
Hy6IBHrZ5xda2kY7VeRTLdc1cvPl7Mx13pCNp4a6724tK1t/rFwfoldzDcsuKEM9K3nAj5p5bzOg
qRyPmaflnIjWWertZJFFv40rVs3yfK4zOVwaKSqRe9S5q0ZhkodZcki7Xi4/xhFdl/rc6WbjWeui
atjH9uSAKDNvk+uW/fNRuF/s0kEGZeC+Gi9ELbol3Imws2MVW/PITHjopxdX6XlR+5or9ag8FN1E
tZhki9sfw8RyLM9aBZEhMZ1H/cB4pkYMbVQRWkz5BMOJBmExS0sz6PCGdeKaD/rkThc+OqC7bReT
Nm5vhZPk85tWLASPeLHRW9WwRYwa0S+qVRrZ1zju8hSOdoy4N9MljKI76upuWgBNLEmNY2fofw6I
WOUuMnDbNeJeFSgstJzAFFUN9BLXKdlUSE+DustdF1H9AEZXMyxYrdRpu000uoO+eAzb1ZAGk2MP
6pk0k6JAlWjtIXutNUime7SUtnlI2zRUn4jG7vgkssQSL7HBDfJcL0NmPCqdBp/7OSaU7DsJ7eE8
w2gWHRIXARmzsja6kL06TfU4R+cszpQ8G/aaNA96PZCfmVdzPAV53uUNY3ldD3U/K+uhOy2JWtKL
Y4KfPISinua3ZajjlPlvZzPiHgrFRLnrSScohO6Mz2uOOcy/AdziHMf2qn8o4+ZX2SPVZw4D/nBp
gTpyDVVOmUO9b6xE2FuTxbzTd7eb7JTRlBvapybMRqCP2urENB5AVSKXh7DURej1bH4ykE4ZSrd+
W3fR7Lc5DTAC3gpPdgS8sIfLwtKtMrorsZpk5060g3ptWsQXz56LpQqaoe+ngIzSsgzKbNHP8BD6
Y5rHQDJuC/i1SQxt/lpoPbzRPKG+B+VExxRqa/RkMXFnQdhSMCt2k0ct4lmDAmuaExOc0qAZhB0s
TzeN5GAjly1kxg52tpu4zhtv6DEwHlHCrPy0mArZph8bq0JSDc1+I5cJuHA2aw1BPI+E4IhAHLtv
TTTPq4vs797XBfrE6NsdCyOiOxoopy3OJEvKhdVhtb6sus+CMam9mFM0f69zrjPpxz2c3VVjzgBL
s455tYGPmkJPcxL6KfN2neb+yJqts6rilf4ip7Fn0XCqg6BIVi/4ZJpmJq1FKT/G3I30B6ROO97m
AF1vbk4Qx12EqFzR37r1tIHeKGH92oVSkV1RptmzXgS+J/OKNSqM+zCy5Xwpy7K3D2W8JjSrjO3Q
frsFE5i9uNP4HBlW/ZXNmdW9G7m8JroaZ7qmq1OqvYWPL7lClTqZP5a8nN1qcaLvstRpxDmTfD8e
LXInH+PS0BYvLNZO39ucMMzHko5+Jsqn6Uut2WF+yZrQeGtzmk0/Sjut8VIzHMw7g8YqPzdtbJf3
lW456Y7UihYUo4BVuIZubIV+2yVV/ZGxkQQheSbYa181SYb7umnogZg11/nO6SMh77UZuNQXjTNB
NjFbqupNJdjU4veFKIiWoYDnIZwJ+WTXjv7OiL9IkWdqGXr5lA2k0GnYgLyhjIxk04ompMOQ6/Jk
q6qp/NWx1swPUf2kt3CV6ofFDcVb6tgEvsW2huSp4QzQtoKHObmtjTF+KZ0OxSmugY0cT3ZLnGVe
V6TC3A3VXE1PGTmfkUfnSdi9zbmpbWOM8s6DKFWs7ShQuV+TOQ3HYE2s5Pu6znMdoGqHuicIV9D3
Zd7X6w8eW2noS5vvOGj7GJWA0F7DDKKMpdyXsOr4/9rSFO9y6bssCAX3Ta4XoBFgxzooJNNIWMW4
G1ZfZxbjBhwbs7NhocbwU4ZNb1/41DIajzSNP+zcYIcH7GDU+KkUmelP7biUPo+3EEGkQPXzabDb
9Li4YnB+zlNjngYZO5wrZcLEBBR7kQ9q5Gm4aezJjDeKccx4ErOco01XITcF1ZLYJ5sNUIxWs2rl
dGy6W81t6bKCizGzRvl5uRYTLxgF/+AYuZw9h36qe+bgMdNN3MrcvqtbOCQ/pypi3l3wB3SAmc56
Xjs6Kb8wiynai0rTv6u86t45Cyxja+ewmj4h4UMWWH1Un4YZ7ndT9dqc+4xu3DsAukLzJmNNP4fa
qQovi+vFvecmSz5Y/0fb48iO+F6/Z4JCX1QoNhHFrsO2gWrsdDA6FB/90SqIKECYFQ3MrdHqLOfN
JxLfzoMpFx1nAo+/wF7D8Vav94a9SRK3+8qJk6ZbFGQbsE5q5kc8s7ARJHTqZLobeqR4n4AvNz+1
bHch7GjC2rCJokEzg2Ka1pbtGUt7Il1nrA5GpC3f29KmDFiWhl6MFnyN73jG59GxMmKOtskwC2cD
pZAOFFYM6LlenHK+02AFlV9oGZwc+4XHi0vLJItNG6ft+jV2MvuB9PP4U0YzQpvXYOQrfAMDV/9t
YFaqbrmSrOmb2biGP3QYIdZYARS1z2Pm6vIYIrwzLlsLzW/TzhkhYZQln/B+MoKsrCUuWebYqLWe
37WZc8nT3CrsFi+SSRee57pr6te5wR+qqJYtdwqMAjV5pmll6su8u0fqTj3BYczI3g4phEsPlnzA
lznpQ9W4QTnbMn7vxLDgwxom1gGzsCgb+xxtJQJ4C1n16IyasWmtOBuXzb8Siu8yunbUDkI+9zki
VmBY04Ffidjd3fTNc2mxJkgsw/DQL5oeFHHCyLrTRMCWHPh6Sh14JK2+n5b6qz6rfstgZnjUM+me
0HXH9yk03ft80o3M09cRFSfTsyCqpbFtGnPZAwKVD2tOSu7Ywb7rjqF7qeYKP1ULom7PmANWTTsP
ACoPsu2Fr3XAMklaMLav6sFiC0d9028re48YVb/iQq+fxrEYN3E0OKeGysbycqsPUXoRP/JpntDC
k/YVvGpgi9DUsU9QFntrrMMXe42irdKNEhzYXryRrsXrW4HaUdnxcXUoNoyorl5z3W3eIi2bvcaO
jJr5WrWA61ropJWV+floaP6s0NUcEUu/C7MWJnq+rJhqPFridRMi+N3bLOZ4bqA5yXxMwv2/tqvK
67C08j0Im80m5CiMLK9pGwHd6aY8Wf7c5mL+Q0MaxpNf7GGSwruoyi4P+m20x9W3d7fmqx6Y0rcD
c0eR7tkehsxdthn98GSe1B5bX2D/qH0eSQRv/5PX8UeGqV9MZCK3xpmZSB6E0RddtV4Vn0Y4vj//
Jv+xgVG4v8ZGV2z3cMPEcbYGD8ZAApyyIrRKYDxZbuzFDOXeYF2NgzKaIaDMy7y6xGs8EVlZeQ44
8r7PQL7ooP75a7p9Z//AZ/Vr2jR7ItigvuAEdKfW7LZ5r+z4vuJER3c16bk8BOlV7ImGJ0947CNn
8EEaYtdnCFwN/+Sd+QOX06+51NG89nOitc6WnpLd0UlM1eWEwN4UUPYeslSqw59/Bn/wAatfLGtt
0y2dbVlyuyLqOU/EaKbFxijAFPZZUjE+/fO/5g+cceoX9xpD9sYtJlNsGSiYkEJGGTRMNv+X38Qv
5rO6FWNHIqXYjk4BsWAgBUSF59T/bMnAH71Jv5jO+iZqijoKyS9Ck/BwyBxCN70SOPvP8uL+6O35
xWbWY/4EdZRiq+wmwAMKW42t+p9cTH/0xX95lIQzs1VBs7+NAAU81Y48IWMk2//dJ/vLE8LMagtu
l/fGXAvpOT3yaLdWT3/+xf+hIRxq7hbQ9D/sd7I1ignXP5dNjGr70ZXJrTiTCxGsTA3wvtQDpnE0
q17U1z//K//g3fo1pzpWEWIZe6G2CMbizW7a7poajFz//Kv/vhrpHzxenF8cqE66WHJcIntbKJeq
oHPL2/TS4J/PhZL71a5Kl/9T2kYpd0mdPqcrWrDehdFLWyVh80RBFAftkn/MoxWD8PXOilb0+6v7
tx/zv0ef1f1/vY7uP/+Dn/+o6qVNIka6f//T/3yuCv79j9uf+X+/55ffsvusrt+Kz+7X3/R3f4av
+7e/d/Ot//Z3PwnKPumXh+GzXR4/uyHvf//6vMLb7/z//cV/+fz9qzwv9edff/v2USTlBvGiTX70
v/3tlw4ff/3N5nLg0fZv//Nv+Nsv376Fv/52+RZ/a791cd9++wd/7vNb1//1N6X/xTWY97jg9haT
35vJdfq8/Ypj/kXaeHKFY7sCiv4WiFJWtEV//c00/6KbQhcK7tSyHHU7ybtquP2SIf4iDcHhLi3T
lJah7N/+7+v7u8/ovz+zfymH4h6XTt/xLYnfz8v/vqj4C2xl244B6aGkbti/RpSbw6Lmm6gUyCVO
/HZN3GN/+4EHr/qvH7o0zXxD2ru1ktkhq/uHSBXoEEn/ksxRddTsgLmf7eVYErDD5MamY4+HGTnG
xRRVoNJJXVHQ+AxE93sVDxm9DPe8AYZv6m7u8dFgPoEr8asq1q+5aOxg6pdDkWYfYZ0tl9qZq605
2VEQU8z0s8i/imV86DhUj7096Ds621OptPrUoCaSfLV+FyysP9XpwO4piRBlF0dEhywwHN0N+lzA
KsSUiHB/r2Vud3dtrZPj0l0hQ1fylOfpbI3uq5Gt6iAnAxY2sglBGsD/ZVntnbR4W+22PZgDgEbu
YpafeZP3TjGrbW3HIhj6dvEo9MeLZTHSaR0Cv4CP9pmtrfTr9V2/oOOOnT0cARr9fJmLq90ZS5C7
z43udHvRWOQz9PfoSfpjQmTOfg59KEkk01XJJ0De7nHQPnJI1kor5mNt9fWphAmyxXBZWyyKVYGx
6PcfBpDBQIbr6GuJnoNWJuY2F/lnAVd3C2sezmma5Bsh5sTvRz7RIrd8cBDlswiBzQ2d2CHeYctc
0miTaqXcu6ynxrwi8RPkQ3gddMPCg5G/pEuRnYvMTc9znL7krjFsF23ojmZxE9YdLbpEVpRv1rpq
vpYuC1fllL9NvfbJxpmNaTC7noHqYhefEi1e+Q429NjDHn4ZInvX5lbiWwOcw6wrfZcvk9quYGoP
NbKiN3X6elIiZ3yiG69E4kX7wZmq+7Bc8qOh95+V/Y155/I1tWmLFep7UQ14eCOr3ZR27JOxs3y6
jCWmUjzo1EyX2RznjZxoMwp9V0/dz4Qqbku7fqFbjuiWVHSoLku+VoHQhHOpUEb3X5WeRAFXdX22
YeYkS4BOCsJEMOGgJlXFiUYA7AdIj0GB3yZWczdwCR5IyplpzdX0WEkbSziWsY+pP4umHUilrDFn
VPid4tZJT9k6NYi42rBjNnDtcFFcgGomWN4088zMsM8slzZPHdcm/Wl5wNVxnOxY85slb85L6MAD
N1TH0ZQ2R6eLD32kyOienZN++6Fd1022VA52TSfeICulV1GWLj1+VPoWZe1xcZyHuIJsz6vJ2sqq
C4Ncj/dZU4trL4sfTaiFZy4k7pmQDKmmZlPHgFH30OXLveyK+3Eeitc4rzeFkXWMkdHi4Y/uWMas
7TDS1N7C1OGMOjNu+Y+7Fh/5RgFvH6aCMGO8v0Vg6IV2tozrCDnoDdrSv6vJ+ZmG/QkjSRU4CzPI
7nth9mRxqGzBgtdagegr3YNHcO5Ccz6IrN5Haz59sXh0eFk38uhIa0i7Nt9KazK+sAHnORsjkn4k
wm9FSIDBZPv7koQX072OizLejSVudsOgj6dmtCFc47HcACgYvojT4TLq+t3KtoxtmU2Jb+Ds91x7
yR84LOJNkjab1miHM5UWg9KVeXTvotOuTnSMZ+g8rcyXnSwX5v6M22YmCOW0XRPmyLnd9Fsj4yhP
9IiY7y7VNkQbbhmDMcefgHi0SmjI4f0dGvjaQy/0hSO2JRg7sveCCjJSkU7GXQ6yfZGQm5PLNVZm
3YRDLP7MdHkxNBNbspLouTjQzXr80lTLDhaOrjGJTH8N9Y9FdOeVfKK80uIj2zqYsiofQ5E44czZ
r5FETq09bP/JjoBa20+aR30xyh281YMppzPbPTZc3JY/603jJ3pxmLX2PCcdWKnOex6vNUPG+krv
zjhb1xHeFVHCudjj25tOVkw8xdo991FPSyeWF9kmBJ530tgU6SFtiRgxkyT0mC5chnX+aiZugmm3
Cv15RLmuk+cpmVmghCvbHE50SN22luZ1sfADW/r0biXld0ObXN8s0k8HZw2opfDGcf25JBqPSEPb
qKQHQEAdKMbUgrqB7VC6uGPE8qNJ7lBioN3acdqP+hIscnitzPiNvDVPujjyW4ZdNwrj6xjPTGwp
TosUcFYqifybf7Q3A6Yb0sMOkbE1Kt7rOE3PaaG9TggvPcZYYH6Hm9eej5NxbZI4PeYquzh2s7vJ
EJ4Wy58Gu32Pi0mD8DTOmBSxzSWZYrOd0rdqoWUAknZ45fZ6mlrstU01+Fhs7Y3mxkeDk8FDyZv8
dgljv87Xn7AAaMUFIVVT852hXOaJPFHbgTcxrofcMwt1baJ62eLsavhjxzzV7yd3fAb3w7spjzMC
kp+259FAZ1yw44U1PuiwrZ9YwAoAihduCU2fa/DBaTooiR5jSxEZz0O13lsuDiS3rnGRGIdERd+k
ZjysfbSDoiaUti97LwOgGBzIwsIUJwS9TVaN+VG2CrNCKcDzuTe2A5qBv4x6Ap8Tyk3NzsLHKEQY
gu7t9ilL7dihY7+yDBXHphxfyS3DyBq5pHrcIBFpHuxW2Vu+6FcHx0cw2Y22ZTkt4pmZEMLB+P0y
Da+RWxjnPraGk+70x3zAlFg1d9k4z/duYgWlUWLujuxsL028fPhqN5VDmG9itoC1+RqeOMS+lqQK
7NzYgPIq3HpGKxvMDQ7HXcXlRvxrCRalphdtZRuDPVuaV7ZW/1imhhcO3Y9GuO2jsEw82cuKQy10
TC9ryu2okRtZFsa6Xbjq9tkNtwJk9mLw0uvkWOlWn4/FYNSvg7ifl7rc5aRp7fSQAGNlMf6D37LP
tVV8N0f1npnVuA1x1TzD/jJmXH2ejPMVARc0rS3WDQpMsUv0Q5zb1beVEXJQOsN0TC3nmz4U8uJm
YofnnDpSaNO9DmHpUy9+GbVK7RgXbJmSZH7d9Rye87x68VT3lCVp5ZuyLLDw494HSWy9jAUVuyiZ
+kAKLttEVfjEpbNxK9Uf4VCUhyAjY9k/JMzQHrgw2Pej1aP2Bfv5o87cqdKMacMeWYXDDGcoXm+0
Z7QcqTdfk+o23Z/mCClRU0Fm9+4pjrJLhKHH43mtmJsNV4b8yd3MBgbPoWg69gVs0RwtV4mDrSms
9k4RydHpYXLCo9OeXMhAt1THHlU7cMh75DmDJBpZY7IZVa/tjNGROzb4vFnYKe/nG9iotfW9iust
R6oIxttcpzQLPGLO3GLjX2dMK4l8M8IQ2T96MCQVk3A+JCzGKXI086wD8Rxcu9qvWZqcCt181gaV
HYykc7eFEW2KjPDBpDPbu8m2mRMMw+PcrHgAZbNZMmPXj7iPLHtU23JRGv6PpX4KmxaLbu2bzN2f
F9GrnV7N5Yb5lG9rkf7iWrf+oQjPDB/wBy2VZ8aLzj02+FNaD35VWNop0muKfRfV3+mVX5VpB5Eq
3Y22NpIgI1xTTCPao30rRFL2ktyo4zZoQ7wEzjAM3J9asx1UN+CvU/tCaae1KKvnfDLexMLlldVp
9xhldewlDLkuycji59WZWZ7D+7JxVISdWG8eF+wfe8zwajcnR1PI6RnHaHctZ3HCAnVrv537Sr6w
mrk+uryo2iR/OzfVD1az9Eeme8NBk9b9hIq+YfemQCxL+mf4WH1bKpH5YpjfaMPrg2TP5T17Byuf
UVhDyge2ixH4tl/PucWV52jL3aBT8DC43mOIcYO10Q4qM6b7Uohl63Rwb04TMYJc5ePc7+WQ1ndW
jd7RVZ9tb3V3M3C8H73SLlnXaS6OfZM5lyWiErdKkJWOmQyYGD7q0Q4pXutoeY7Kp7YZdRJw2nxv
F+UcLGLQzsyr05ODzL2hldimgqtqRiXfFC3NHJ536cUgYr47qRfLFIXv5sLdTykqZBJxB4FBEzZ0
dqpG3Y2avgZatk2ZPE5LvItjazoUP/UOIqlZWQTpOOPBiFPTn0vxU7N/rjjIz+OcLXedqj6i+Iuu
Z699yJsh4mXZh8PsBJFpvY2G+2xie9ulvD+P4UXpVbgrGofSXKy7ZFhvo4jsqdemNzIXGKWGDe6i
1NUDFOR9bRQnaNN555I9hK0xKjLjYTaaT0aM36VdxJslcd5ri6cv18+yjzNzL9SYB67RnIkd0oI0
Sq+JWY7XZQEBKqJs8hQV636wqz6YVmFfrR6gjPYJ23YzPch8Va9l+L6+9XOU3hv9IoHvSqz6KU4u
lduXdtAvbjy49/hDIaL4HDfc5rzcQp67InsR/VRcQjUejTnN90gMkNxhHO70mKFfrdzXcqqtB+bI
u4VGk9xjl2I0bii2ZqH82JDf0MfiO9lTXtpzeDYBirkWqvQhYpWDL+ygn6R1NrvGCNjPeY2jPDvf
8rqYsXFNDr17aLuo3EPTfUv6NT9UBkhSOg6baHZI3gGFPmslIPSsaRjAS9pcNRGxZA/m1raTSx+l
xzoDkyC2cyeHOAvqymnuu3LdsYVjPZBksytg1HYFGGOOxnyVKw40jnDo+FvyxlQ8iXG1HnPBAJNH
jfSzqXHvZjEavqXYBF47tXatOu2UQvPtwWabU9ySqsj+kiwohJOf9JHxQZZ0xR4w7NrYrLoCJc33
4+zgOGBUWkTPXJbFlYZ55AlLX7jUky+n0Doai0P6hznkON0HnvmA/gfo7HeDOd6lNOIBkmMKOJOj
wyTUqapj96xi2EmnXFmUPDFB/jJk9dFh1PTNVaPyezPM9/pSvfHdzmdYDlxcdX9fRqQYi9jR7+BC
6ltNTtwJJodd2WGLnKHNDxGpYPtyIrRl6JIgTOzyaWJIeLBu9meIj/RiqEbsG6P/NOeVLpVmQ4ox
EOFkniRk1aHU4t1IDt5xlOU5rjsSaxyDoINeO4CzHitwZkMQR2O18dmyy3hXLIg4twkvCb+ZH0fW
YUyKcz18d0P1lObhWeeN8wbD+UT4HVBjpgcoVOJGKlzk+EHHKo62BLMjBY/7BTfAphmT+zzEHaVJ
4wXgkrbDlldp9cT2V+tTNtXO/bAHIqY5b5TwqsXBM6untOtq3TqRughH6mBnlUEU4JGhcBfQ6NbI
G+/KhfTBi7cvxyf2MBwl9TuUS3TGp/AOiZcQZhN9aDkbFTKizKYSDF6NEu+NPR8gdU69wearQncP
Q4fl15yZ01Z5xuyyxCe1fBpkJ3phcnMlZ6gRioBYkokarzOtdNfKEmPbBIBLdblZidHBIyE3Tqp/
dSJD+UYyv6bpstOZDROCHmiDRaFutU/Qeo6ftPZ3hRFx7DfjWn9pDGvYdEX+Cp3+wtAVfQ/kvl3p
j3LthInuZ8eGBvLjoJTX3txQRV4MPS52DCN/sqz7TsxgbIqUhXGIXLaG1D8dqyDVKNQ1IMEV11F0
W7sn7B3AW3Swte4yZyOrKgv9ewXRex01J7xmRohTpZRJYGME91hNsGxuzwTfHkVCh8HDZhic/iL6
4oBOmL+XOciqBr3nR3MD0Jev3dGtfHY90kPm2Z3VV1fDVd0lFfpdF7kwZLf0BglitTFIK7h2S9Me
rDy9Eu2QVt4CvHLK0IrpBcV4cvRZbCFphTfFWUm/2XxiugO+JqDpTm9CMPt3yymUx9V+Nqb5qekq
XBsOzvhUtY5vTZRAdZ9zD4cNgFxvG/suHXu/FiYavDYb985yishOuCOnyxvSUENn61e/N6I+KLLF
ZsTv9hu7q3gSDskj6ug3K8vLcx/qpHakXYhDOMvp+8mgark1GtY1PSdDck+Ne3KKdHyfFbYCNWnS
53BiPptU8eOK19MrnLp/5iDZ8AWaQMHC7gY0oqM9jxt3wE4xJLz9KfVX0lvburOdL1EfP5qt9hhj
T4XvD9t9K4dkY5TWbgyN9zQn045ewCNvByur4o0R2jh5WbZv1nbL65vI2YAULOt53c2lbDzIX1op
+h8KwKIjoI2QkJFtfd5wJPf0vTMUpzy5mYisN1NR1beeFqLrmbXYmKL/HiX1fdiOzkWm3ETrh5o5
aG0ecn4+pG9GF/8YBYYpFVrvmUDGjZTlu2bkenmcn8puSAI127izBTpzgyuWYqruCBezo6ci1L4U
IRy+ytIvYhSPuMYjr5zScq+sOzHZxbXtAC1IrEFbaixOBnJlKs7tRwbgMmKVFVfSdtSjetuW1UNR
C3mXqI4VudKv9MneAH88xLrEfS0IaeIybU6WVKcRHPmq4uZA8Vz4ed9GAfzjc3NjgldWTeN9/W5K
nHkalSem2uQZUEHAJALJT4l9R7ywfp/E3b4t+njnLHzW/XQAGBKnTOtx3Jb2FtgNGhCIbtcoeVJ3
BGvLt4RUDk7W1SITKMt90XbxO4uyt45lnWF5vnHrlUG4otogObvXYZZgFbDQ/ZrexfEBI561k7gV
M6vrKOFMtWFSxNliAThVtK9e5Ro78tpRPqvnGD/kpcxAJaMSm2xDYQdZVO65vHmoUgV6MJ/C71tj
3k6Di89FqQynhvxJAMqy7fv8K/vu1SFbyqsKya6oWHG1r9ar0zrXFuQuwN+ub5oorI+11mn+2s7R
ZSUMbLOEG7FU/bWoCXlk7veFTV8WJoHsjeo9Aw3VvIXDJEr0H04aDUGPhXiweF8j6uDE3GDWkzuj
4ZKpIsWnN2VHUU6Vnw33N9/oQUeq9M1QHJ16PY9Zb2zHxiXFrgAfx0Dj5bBKOdFUu6gyb4XzFk72
hd0ems8OqsGrJqV7chyf4pHBZmM+lOPNZYV/zoJY8tYBUKxOHBTE/0PSeS1HimxR9IuIwJvXAsqX
qmRa7oVoM00m3pPw9XfR90UxExOjkEqQeczea3daOAOFKEfoiaPuxT3WeZTGhos3o9+tCA85uNq3
ZWEqw6TinTsh3U0GaIJOOC+LzK7wIphMB03LGH8Os3HkxakYPNGTL3VuIYEcfnVJZl00Z/xBA15H
SO12CkX8MdvbCIhikzewayb3SKh0L3GusZMYD8jf7bDnGak2W4RWcNwM/ry/cbCpmLfN597jIAgK
7wyX+q/r4enR0nWCTIGpsTVHpvZIEFgUTB/0R9oercx/dr30YZ8Ff0p8YhfqQlyKtEsbD2JYezec
yrKNDCExp6pH0SonnFbfD6fGzPYjXNTd4HLqBgyuMn9v4I+MDcZ0y+h+226d7z33j7KdI+jS9842
Tk3KOqocm4sEne5zG0x+evT0glsCreVuXGW9c1sHcaoaGCu0yY7E0b7YfF/8VOms/8RDsDAD4XoY
FswUWvGWz+BSXE0c5erjDqau2q3mroMsfWFE+7szqPKL5n0de9Rz+bTPbEccDbIKM1ZBL0Lo4UZK
1Cz58IJ9ATvpyhbk4Y1+fTUpZXgk6r8tSMTYzplTcJ984jQ4uyUffdvtx3RI79asdzvVG7ccPBHj
bplH3LXfop/MI/YNI6oNnoTOZ1SY49iJtcm4th5YSU8Uwxl00Q1dtcX4tZ1oHRChcFFjAXyZS7Cy
QA8QkSNM7o+ez8ZLl8FWQC+7pUwYWBfulirGSnvTsTLy6h+p1nuxXFBZNp5zgxjN6N7uqLkyKJ8o
sbGoGLjSnFMnzSXM+AOjdJ+jBafq2Q7MW9KJz1GWfoRezTpUFnY03YdIk2rvxPYMsaEKwJJ6e+xN
5yNpiq+hbv4aEEH3Gn6M0GGXWHFDefN8qvP1N9unjumFRtJS6j0EsJJH8Gr1w99tHvAmq57hojSu
MmUeimUsd83hkk3pa7NhczoDXHQw5FwS5liCcWXGPRqIaC0vOFjOWtFYJdVBc9sqAjHy1VpGdlCb
2BeXzWdluOVZTPVLT0V4nBnNZ2kZnHjjX2Y5TDcfspnRJukDDVixrxwP571Vw4UhPfNKG3Zu1zJh
jOevHLMjWXx2Bv0TlhwoqQBByvvcYFvj0gfTSUAgwlVcweW2ZRu0dfvu7aFM6CMHQ3ShPXpj3LgO
FqlSxJSp017KDtW0Ub1MlobY3ptumgyWsNNmLarbmXcBKERoQfI6ZuXyYOiRHIBW5Ef04BeG8+uP
dtA5zYry4GtgdBHcdR9a4lYhkCLviNgArpeXxJ5ioOzbeXcqXfgWPEYBywT2gIjzgUdZ8720cFxm
siLsyZ4DeGVTGRE8+F9dWTLSe7e/4cT9OQT0vmVvHxbl2I/SR2tudd3zGqiJq9LzKF0G49Ymbn5M
Bu3Hot8qqxe/CgEuFyWsDavxTXWI2gfv0+2as0bxw/w956xPyvzCG6GfUDmyxl3VHi6wu8E6mWmt
2bFYCmyNPtYq1j5sCbdFRmfUxzaAO7GAM049x481UrvDAExdVnxrqXlLmXTktGb7DJ75sXTbq01d
g2Yw3S26nA/6mkasTYcjqWmniXDR878vfRN8YEGZjo505L0x2AVwgWR7/MTZ3aI1JjT8bGc6hL8c
sxtV1nkMKkGDmjXPdkCEmWqh5OXArMq5XCLH5yMYNFZc+XZML2Qzc+G1ZoQ37m+Vp/5Dw6e2n3MA
s5md+SejSI2jCNiosuU5zKtp3aF+vEw+uyNG4eVR5uR3TIz1eBspGQZjIhQr1579tR5OmR2cy3Ja
d/kQ1AfM7Gm0moNxrdv0AzWB/G9RtNVMdXfpaLanjln9o/GVEa+jOnNUq0jpUGbLdWWO3cgubNry
BttB3pqsAjkm2ytnwBwlRa9C6oXsKp1n33Symzm4/5mDGvZoKsfITc0yTIS73uBpvTTryKwd/Nta
6bvCL+STqkwm0K52HTaWkj2/LMVwwFKMi21riDAnIpNvRw/JMLWBkfXPa23K82A2vzhFrYtvmtcu
RblvzIy/c7TyUVtZPyCf6s8dc4fC9w4l6MdLrxV6SJoGuxtX869C5uOra3PrJ9098F3a65xpg8VT
h4WLL4kNVZs9SjhpwDgLU5/vld3tMB2Nt9nMNYBbMCIbZgtpm/ERjMrBOUS7Xnvqs81dkBGWR61k
91yZMvJw8N2CWpylxoAqSXqaGiwLxjbahYwVHFAPPQXYSXjUeE0aHZy9DZblrEiFT3ixDyX74ePI
kIRnZXxzO+ds01rQ1xp3U8zTrau7X0D49lAKhtdyaHDI2VkAqtZ8SPDmvGxM92tpYHRHavWJOCKs
VsC/zHk+vAyMCqkWTMm1zL5kOOHiLFEmvhdfYNYq/KM2slC0eDIvtgFINhX2zyXArd+Y3xZbH4IM
5e88sbZWmyGGxqNoBkCH0nWfmtVT7rketh3eucnzvqzSfcZptYG/1k+AUtFc1HFge3dZQmNJ4Lf6
NYfPpFYae9bz3dSDydp5bvHs2eIjlceabfnOQMK8owyHndbRKvuDtcud4j5Z1vvSG85mfdzg3GZw
mLSR/aiRX9OsfiwBqIFacYFU7owimr3eJF5cEDoHWQx8d/3kUY+l6M5zTDWekVPbBy5LnTGH5cgo
MquwQLdIHCJk3GMolr8aWROxKZwxTFlTmlDu9iVnMmRqRou1/MMoOBts2LrNe2DQK7hi+EPY0avN
OPegJcZnXcAxxFUYVgKJ2GD8bIZBnS16SXhW+nuwbW5VD7Sxd/4oyDIBSYVeo3+2av5lOjmUkl7E
vuYCWvnluz+8xer3+Je5ECtEBQvlRkqYTNmDWpHrvG1tv9o5CdmJ7XTUaTtdZ8+pXDr5VmPxXRmX
QiWM7Rwv8tCSbPPY4+AM1yWTYTnzAPgLghKvDVc+Uu75qBi4bBI3nMtZwUJZ31bSSUIj1W+MrRWT
QI8tolVj8Mn0H7WpAVD0dxNS/xu1sIY98eFJlrD1BrHwK2AoQ9vw2Y8frDlk3Fb6CyJuGNTZsKOd
OhtO8+ETTHjAomvvFBSJWAdoaiyA3YQxnlazf0irwdTXF+9oPwRDuTf2Xa/54D3bLVP5tB/7Xb+8
mqmP8Bqbxi6TxrfRe2+zLi528LLSUrQuJnLBzbmutv4kqHc1tBlp+ZWAE0Kc3sqwH+ju1hlq3mzi
c+F02esaVd7arjJcp4EkYm2rHBuWn3pQPpUjp5aOX9SExBUudvLWW7+LDC/lkmPPF5ziaW/8yGzk
346AITw5v5LKHXcZRlwMfeYb3NGRzx+bnWE06WGw2b7Tc4aDXqLu6jI8qkHBbheLaJOvGzZM6bvE
9x7dyomnDEjRhYIH1PIMGfbyVgXme2aaXWSn7PJNLG2gvLplL+3iFyET9FObEx4Exy42LevMyxbs
s3Rhj7x5UtbA/in1i9i65hZASp6vzKFZQDeDG4GDjhjefOrpmOyclMG+AONgOwuQN5UyOJvHb8++
24LeSWSq3UzaCKiqVh7ScZFxoERNX9l8eqjFwlnIHWqXvw0EciYv2NQCzwK2kT/g30L2Qc4yFe7v
LTCwF0ilrFy/j6N7y+G7TD+bvvyBIO3DwSNx5aHRlt95ZrMbd/s6BBbzyzYVVO9uPEB+va/Fmh59
t3xaA7oB9yNpkYnBO1kYn/afcmH9Yywoegivw9JZHYI1fV9K56lCrRW2qdIiHZ6fA6k2shuGnGNQ
I78oVNQUHGX69DYYdei9rCUNZeufx2USoV9RAQITEMo9Ica41mn5uhjrEifFepKrPbIqcHyiDaoz
xAefwr9L9yuVCaqq9tKvzWHS82GPTIEcTa85FHjpwhr1DfEA9t7o6v+yyYixXjwNNaSZyeTxdfBB
RWoy150zzyiiTO5LYQ7ntkXaQ/MDT6/DONz5YBDt9rkA+vpU2e26rQIxdVTpFQxVHpsr3cjUFfol
E3CbJPb0cIQHE8saUR+CAftDIPObzbBEhPmKnuu2NgWMNyIIQpE5wSFoX2wwfu+tm0t2OoN/69mR
KtI1KLeg9EEhOypqJeBWPMBpMLIm3b7ovTD//0/WFGnQkRntVM49GcjkGhfvSYKGicgxSaHAzP3N
t+aXkZ8Rrf9IjEJhvSrmMA941PbD6VlBsW9qYZHdctZbh0Lnbu9ry4RuKeNpNY0XNSNK6jY/Gc48
fiWY2ZEJcx8t9i/TQ4OA+uKm8xHC0qxpySDudyJuDPOZPi1ubK1g1GY/Ze36LL356nWkQ0gf+LU5
usfZg6uzLgNwHCQPhAig4CJ1ETIZiTmmdfUwQK90R9jppu6KLxQ9Suk9rMRa4ipLnKtzGIv6jG4q
9ox0OXgzY/epW0eMmaZ5rBZ4GEh/HJzD+977mVP8nfEmH2tS1K9EJHnzPXGhcPpJ+2GAsCnTMT0V
6/i7NKqbp6dsEQJwQtlYH1kL5U+OsEi2hM8QtdLn8Buxk66CxS5b82PXY+ELqDM94lTZVRCnwpiU
y7uuLoxM9HNRt9MToeolTxZWLQkl4uD3Wbv3V+scTFbwZOnj9pzqEy/oZRGrQimwsRrMVA9FYfkX
LdAxhlm+FylbebgJFyveVNaspd3jkpZW3Ctt3lmLQ96yb65HNdWHSs/yk89dVzuesXPdVl4DiDmU
0Ety1PTxp2t2xx614N0YTZYEq3GDwKHvJ8c4TH7HoNpZJDsOJEuV4Z06N6A2zrS9lvfjsXJN88xT
Bp5m4k5SzTVPGb0408Nig3Iv8gYgGZMDBM+LeaTJstC1VpCViJO4Bqv34vZ9A11mQnHredeF3/qH
ZA5kWXp/MHUvCFfovIzyEMDolHfyI91Yzy7vMCe9W8Qtxq+rhiiITB3xmCzjq6p6qDDT+CqgBD41
dsquOqFvGKwy2LnVzPYc8K2xDGfRGiVIhcB/ys0VE3IKaBkIHq+pb5071byCNIhnP/D2+KR4o6Ao
UyNKKJFJdV9cU3Iaa1h76tm7BL5AHZQ820gbXuvB+/AL1ZxNtwKj1vSgTXTjAnDkw15GTg0UjjEg
YUZoySCfBCA6asxm3I9Ul5eWTAh/dYOjsoLfuqNbP8pgvQeT7H7JnmVhpke+B93KhP9wG9CiRFoB
Al7OTQpcqfoCK/8LDE8dMBXfIFQsnD9zK6/3elPuRbXUUT0mXMaKbQ/1z1+vY07pi/QxWBUnrBwf
fYrft/Rm/YD8Iol64sknu2vPAH+9yCIJ5qQb0N5XL2mZ/4L1XlnN56p8p7hxTijUMRSJpGBirOkv
XXorGT55o1aG08RWv/YZEMpFXG3suAfLOOPqdneNtpxzgiNilt3LkXA+WfTpQ/YS5ZVl7xttOq51
wNyZ+nAGQ9pqh8k1HvicxmtnE+BVqelWB9M7Zn47nM1ogloRtmBMOHz0Ha7an8K19It5EkuDv3kd
ECSgIm0ZVPkNAcVl8bPLnN+AJP1jII7+rL9bRhGJfLWP8B/dm6+VF0Rn1Vfcg2P54NV1d8XPwhnz
b58MHtXwWyxQ2V4dzM+x2VUWUlIdGzDQuoemb/gqk9O0Mgz7CGsuHBNLUIGM84kK4i11zBzZylhc
u6R0rtla1bRYRX/IsjTZLURfveTFpyHfNUaegt3Ki6l3v9Iu8cJltVwefXxdK1Rs5dpuTAGRHWzY
qpHjtsw+gFeG+KytvdpuLXN7CMUWi5ExKaSJqprrOHr07XW/BYspO7QQAeVzYD45aOYtMS7nLl0P
3QQRaKgXKLi80piKyMEY5+fKaR56nosLGzEtH+8QW8WLU/Y5WtsyZZjro/iT7CWgoG8br6d//+R3
HAT0qFmo2KoYgJ4vLMa+EVvKg7Uw9hi6m4e0uFz93+2STa9+Y73CCX8trUZcGU999WtbnrvEB6nW
tcMh0ciMnJMnyC8xlgDI8I033VFQ0uqqanwM5i/RDP5bksO8xiuPOoSlya4nQuReFaYXE0qB7h4w
WuMBRmBl1DyY0NAloKiIOhun9+Alw70U2g927E4kirI7zkuKFQEaXiDzTZ+nSLGxI8dGA5kY1DsV
oSCFpr/2o9uBAV+eNughUtFEi1OoWyyuZHWzTe+zMFb9pDnUDnPVHgaNl4sg+59yU98EHU7Qehku
3tj9BZjXHjpRFE+WQOJkV0kdFbnpnbPtyxzkxQFK4etKiMpTvWTdE+Enh36ykaePzd6YTW3PeRTP
jhkHbdk9DJGos+0k71lQD4/AlDS4yyoBda08EfkPizHMDuQcC/utpivAjoaEWdADtK3YG3Igp2f2
MXZ2vx2YRbNeaQyRxbdLuBJqHvaFlOl+65lRKv3PfrFJcqP49/jWeZOzAmoQniNikogpWarQ2Zoi
v5QlowFyqweQqHXEalOyP1hfB+qZcOoc5hWEEekJFEqhk+yCaKvJjZFZIjE/K4fekjKvsfQdGN12
B6iJfWkf81xpuP93dpm+TFkofhqKRRqbYAAiT2UOzoiDfI2makXXhUJI16zuyLl+VL38RPG+nubh
gJtLfvQWs1TwvWXImEffLSKZPjlyQhA+/A3IfD8a/SuNVv7mq/46WsQkeJh8T8h2UcL0w08N3MkD
cMVx1JzhuMK8oYEQ04Ne/ZWFTPZi++rCAdCfktz2GKnp+ufatIrhA9izaTb+1kQvn/PE/MQ1TkNt
ZgI/e6aLOJB6vk/w/BIE2sY1wSgaXO6z1S7zG/WrBEmY8UqUTYSugnPfo4108uXB6hxVvrH6cQvR
s10s9ZVW9UOvt4wK8JoxiQneWZpMsGfG6TU7IltOdWzq9UstIA/DSU2IPUR2mGl+F5U+J3ZLmM7e
NUv/5Ezs+cRoRU0qxyM3La8t9E34nsaD/ba5dxTpc9Wcd1fZ8qSmWblRb3PQwsFlyqAwwAQsrI3V
wbF/Y6zAM0Opt3PXTSBU2u9LmzythOWcGShw+JvMN4Fks30fTLT6ZhVykD3A5Hi3AjHqpoyCxnuV
g8hehwYyZ1G6Z27C37Odn8qJvLuh8fetBmzHHz7HcihObk8ilVfAsJ1bb4umW1hNVkTKEmQaOb0f
BZr6QkjHkZDjzp6t5gSE66MPNvQMEQe69m2uw/fUtD3FGi6WNMX+L60/kDL8M6jMGUp0VbPj3lQs
ubk8j9Dj9jJ7F2X51E43o2CJyp4v2yXIEHnmK5ZHneieG4POpHDdKkI99czJNJ9yi73Q8LOjytuZ
WiI52nEZD4i3nRExo0qR187UDWEuJ4axevbiMVg39eHNWSGUpqk9XXguh7c5U33sADHZG9VltoPx
kLXat2OxGCFAoDvrOC0CUMRO79J4BOO2gGpCq5ryY+HWl3rK9i1ZMzNDd2CGyooKqSYmC3RrnQns
jJ8as3RG75YX35BIeH3ndWdNs4gKHOwo78iAQlDQhYk+nDpqa7M6s9h8d2y87WpCUz0yZM2oIPIy
qnzribUtVKMCgcX0Jy+Cc15m6HNTHV+PD595RsuPUOJbyuGiEv0OI9zZl2RMHmGVeOFqFm/zyIKP
vX0Zr2urQrPx3XtXNXvB0irWEXQyIkOavm3jjm2CBgYsJ7pCv8S29i+4TljT6bIU8lPzHKijNz0h
fib1SBOgocbyku6VsgZkmQyPg3SfQ6vYWSawzXEWP7DAtIt8KG/aey0esKJ+LrIJqbxmsdFbvFd/
Gs414umT189wsR3r2vs9mFB9XSK6Z+epwSMmbb95ae2euVwq0l9mj4cus+0DyY3WYc1rLFW04SHe
42pHBNl4D9BblVTxaqzUKZ9mUGatePIQ7rBvQMvkW0b6pFI2wUtrXMTs8WtZyPSAP5x8c6G1UPqb
NXNOcu2Vx8mWwOTamZCAUYs7VxyRfvYIWslUcC37RPIWOiqzjnrXSr58kKKijFpLOYhgtPoNWkK0
asTtgW8bQhKR+tsK9vRWBSxc8sX4hcRo865PWjxa01cgSd1pvRRwsNF8J2QkRcNIrVcgd8WMMheE
OrYK7PObTgt5qRlynGq3/JmOhHXZzfyF/omJelN3UYskeMcS80ui3LqScdThZwUyaqbp878v/P35
sXLnD9GyQdjb+YjBdzg1Wec+VVB3ceLFqki1KGublUQ5yj2UXjFNw/KRrfUX18BelbV6dxznDDyu
uMyFoBUEx60n9WtjogWBG3Ano/6RI2x9QhNP2IVTW7cA2M/BX2fWx2mAqmzOzsBpy7vGCGLP3XwE
Lr+NGcjpXIV0IuCBKcpOp6aKMMnhizeE4c62G2ZKKdYMJJAGw1d0kqsP+pZQhrdg1IkvCzLt1XTG
LnLU1B0II2NLrHgwjZr4tNIx66PT51jatlW9ucKphWG5R9L3ZUDPQslBeHNbgxqTQe1dFbymqxqY
3OUrxBTo7OPVXXECTUoGkArOAtMeoJrhXhTWn2kx3VuhA0hkuldFGuGTOksuBviaGdZj/lXian7G
NH10rbV8mAXbGVgdY0z1c18+LOGe8Jx5Pw2HLZVN9IlL4XZylSNfyupWOLq6g5KNkyVLTgUYyd0E
2Pla9R5jWGdzc2iFxxnCdCBINsHdLMZ4Whx1MSqqBxOxJitmQm1WbT0TAvbqj1VzcI0ArKVb6JGS
TUCYWN8fjQKtiNVZByJR9zUm1VNKzuB2AhvSeDOT2juYrOKZholhbxbiP/Y8D79K3VNhkMBC9O0v
Tk4eeX3bnCpGqpPFZdwxhDK108TYFq1+Zl4RFE1Y0t5Wmmr+Gn0EPcYmI4KPMfBcFDpep199PYDm
5DonA+fZ498XtHVfbp4nHHlCRSAeCybJ/KskjuDYajlz9Gw9g6IUdzn3d+RBy4WenRFV8NtcG6QQ
Vk/1pS/lJbNRC9VwW5bCflYNS+bVGE7F5P8ux0E7M3N9Hzw8pTRod9sqvd1qTwpVEgR9mQXfczKY
P4vxl9j4AWNSfAy431Dz8/qYRlB/KuQ1AvTRt1FgXdSJEc4dwTLYpq4Fg3nNe0C5ToAlk0W3UzF0
NwQli3BL9VT4rX3eXElrlxVPWmrVsSxpf/VikFc0Cfvc5k+tkeCzyzr70PhURJ4jbwtVc6h13THR
DWZ148MZLaoWn6fb+ypNsHtLOt6E0v+IcUUrClBIFNVpsAsiwSgZ8Z95LJgvypX3qkd14TPZI0bU
iqxcDAdNMtKyPW2zFg4HnGhlqPK/gzAOZrXkETVTH0P8jWrU7BZNddPXWcze/afdelUItOlvs0wQ
bN/EnD6SGQ0TGb27alq4m5osfYydrd1nLRU35SQICbeUAX7gXTEGTEAd0dwz/eho7nen2xqWRHP7
XMVh9Jvvf1MahF7TTeTtA5XBcpxnRGAdZ1IgUkkmwYem98hUA/+U1c7wlVBTEhYBegPUezxPLRY3
gSMhz66Lq/xnN9G+/JKR8orVHPszEb7skYC0uT1umHwZSf/tshuj7jcr6dIzKzlK38Jh5m0l/hOh
JAUjrCgRA9stAGD1io8eESczUbb1XdLpUYlPbF+ndnVL6x55k1me2tIw0X916iFnzh7UZQudb3Gb
M3djFOfiZCgC7RjtDaGXVMWpaVlJtcTDxUUzAyxuIYhpqF5RoT2aJuNI84bXpiSFQGuTT6Ka0Uum
DlgTWW3G0Hgi98A0wbxVSf/u5fIPBEJUm4KYhYxWFyHB1n1IB3mLe83b3IhzWWYYxKwXBgN9nAXN
T4Ky/07W/Dl2J83wXxeFT0Ray2tqId6hW/vtoN31FBMWJplNRAAJZXMw3eZ+PRXFdDHQXKf3QbMt
tn68zLO/IA1ZX+s7qv35EEi2w6gzuAlSyjDgYV9pw6/YqBGQsiSSOREg+G0ycx0+Gzjl1DXu3FJQ
a/ioguyV4JlmcPxomAInLoD+M/7FAQg1TAdM1wN23k+jepFB96sY3f/KbP5IPXQIQqKnH/SoARCw
oz/3/PIudZfpgG+SKlgRJSqNJ2nzoa/G+qcX6SFrir9JRk404ocPHZ1brZET2k/XQPcMTh/5MiXr
v3CDGao4ngdf8sLUVrBLTCKnhhYzCoWljW3qsH0G+sSvVQMwjNnSNsiCasU7v/0a4i+YzDGCH33o
5mm+pFUOMRuZZ1AkT/Mq3XggGYqVb0aA6aKBSu92esr/7qG8J7ZsBrxVEQEBUi7OzDb25KiFVsmy
rlbenznf4jya9aythYcgO3fjvnMvlZ39COy5YoLNVsjXiupM8ONpzCxG2XarR5ZHU9p5KclP5uyw
Q28/OxU2et+GQ0ZeoSKKLVTG+lkzi0j0racjW4SczlPvE0Tm6d7PRr1m5kUF2KXgg000ABC+0lyj
/KJ8AkBP2d2Mt974a1d4bFEb6Rs/B15hlt7LPP3j2n0SFoJoyxrMdupjA3VL/kYTAPwqQHU3i+VV
TzOHx816HboKgTK3oFmPekQnITDuuxyVQX2v/TfCkN8dyVNmbm/B6Mo/s5GgOjMREjMqUbw/TBmZ
Rg0MGTgfxZz9sRf5howW+4vCbjuqCllse2cj96t0+GF74gXChVeKuVMIDOgVRXB5StqcjrEqvvFa
vfhEbhzz/ovpB9FuiJp3sgeshSQBdqVupHSD+r4Q1d1UxqvINf1oEVIQWlgpkOMaHwAycECvNFRp
1T80hroR9lzMvT4p2WbKBMZ3NAKf5qeGFUPkUR3Fi8Z42WSpDfce+KW2UUC5UJWuHweDfJb0c8Hv
GwbJNr+ZFNsrQTKZJJaHBeCBaGP+ljlqPlYrVwaDcRM4hFDJhVaMiwNKVsOCakdk+Q+Yzr9VW/GS
Ve3Zn6l5eSfviTb81pLqjRTTJKxVFxFF298H92+C9SMmG7eMod1HwlnbsCLAkYgEvr/oGFolnGQQ
bfeQcW5rwrpS9/KD0Vd65LXPqeqbN3t2b2uRhQR7eN9ZcJq85EszXf3atgyfUQcEh7kTN610vYvB
dIxsKgIky/NUEm7gWtgCyzy7FyQzoQR0Ih3mZbgYRRPTGGFOafaJxePh6LZ+RClHGhr7W9wQfUwn
HWuZQLxPUeSh2jICLSxH59B2dRo73oAgEfJEleP2xXa/xYDYa6RS+YdJGkucv6Nr0p+qdj+MPpKQ
xn2pcBeEHgORnT14+x4lSmzrPB1NV8ZLyt6L96TaY9/ZtZS9O3YOSGCITs5Ht4fS2iBNN+Un8l0B
yZc+X0/d55mIyYnvEuaKHDoCk3eQC/ilZYZitWFOUHXsxiRv+BggCkv64ZI2bEuW3teP0Hp4qnMU
juvQXzNLHMXinRWWkchauWcZGYajqTtHzIldqJtEOiYgSZFXIuaoBjwdOFH3yu8H6gbtfWw561k7
5gfHJ6mGi7A9u9WLZE+0l12GvkvPfrD73kQiWHuqJQM5ZwR9rHJpI3J0X6agOiLvYYzvcfNZAcqw
JsOGLv4IUsEYlaWPWYnffBR6RCwmJ1KAvDXNGtyLCRPUxkX5sb00XTn+Mur5QAZgUCEkNrJlk+0n
cBo78dymXJFra3DswUtRUGoP6zwqRN0WVAimroPRxSK42KNwn3UeXgTbwS6vRyTnLrm2lWq7yB8y
h913LMr2eyBY50G5ul9qx6ESJgqS8O9d4zaourGmH3zSYrxAe8MXwoZayWsxmV8ao/HDRFFKgqOK
fNxeC0xI9CSvs8uOeMx4YZakhe3JX8gISEbKdft9zIZvren2eHUmHp32py+SH2BkrJNlWD9HJ3io
ckpCf3vd/z3O23Pd5qzCbaeb9iMEQXD2y47ddh+T1gAMH9Jqz3+fMKqFWH0/KEG/hJS/Oz37Q/JS
EhIO3UTZjzUYb9skk2LKxVo05izuAe4DreZLlJNTj2uxR8rIrIn6GsBxz6fu+SGegjRU7fypDB9J
l0g+k3kmdRDcKupF/ZV+FIa4UYEizcmSGvnjD0qDYFp8aRX3ry3Y3AVKEaan1mpfoTgIpuGrTtSn
Ejgu2ib5D6QthguLbUNKOA5FhMOEtm0PPCZBhB6iWcQSZ1jtvRXa/jJjSYILAT3ApuodgSOkIGlD
R/JYDy0afkDyrMrxHsL5wXa3+NNjxp7bcg+BnLPCbpQ8b/wviqwAgLP627+agC1tQT9K69oFXCv0
1BRtDt+qcHj/vAFPLqoLwzd0EjJZ7RW8h7mmvSiDsjdAAj5UrjowvK9Dq0M3urqJE/u6y7UALxl8
AcMsoIpWHk//iU7ph360U2QaC2GE3MpAstvd0kHGILtlXavkgOE0C43aetP8+oYeiNLSIRCAyrdh
qfPvdkzLiRm3S7HPkNuJDbP77n3B35XjoaTQA8RBXkCGlwqBjpTlH5kIrkFKxUlyGBm9/g0R4WCg
uwhGC5Mfq5B/H4aVJH9oSv/dy1oGpU+zowAwTEyMDIttSrTah4DBtvB/1J3JkttImq2fCGUAHOOW
BAnOjFkhbWARihDm2R3T0/cH5b3W1W3Wi17cxV1UmlVmSsogAfd/OOc7x9xIwyRfZcjT0m01e3o3
tfGqK8N7yvQiUPagXQmJ3aqlx9671roax0cCfTrTOJe6TH93Ji55lZjsHujQm8Pk4I+JnFjb/+3I
zUFGF1kY97//DykRPAAKXQ9Mi+NM/b5uqCyynSsLfS/MruUNJ2x2bk9Rq/KtZvBnRvb4Mrs9apu1
zptzoo7tpTkyskWV6aJItOu91zZ8KRF1rNGop3ypHsY6/kJ1DWyl1I4qYaICE4hLh5U0tvgcV3VD
J6xbN4kJbtONxmmtMLN5eV86nWVCV59HisjAjpl2pNWx9XB9p4JXoq9jkP8k0HAzs4HglEduRuOf
9Mw6+XistarDe54wVsq5Q2qEhLqr3fO6+NIMDifSwpmGGiybNdxj2DlxAbmti/aSM277t8TL9TVX
kKNPIPYOHBK+4cazBOzQ64mqPHkVSRZWvuUjQVeHwwFGQFDVW81qvdCAqB8PiqCb6T1v8Jvgtt8N
Fm+qtB49fwLmg1iUflULep3uQdIREDNNImglQwQhXxZA6a3/6sTLe5xQhpQRB9Uc+0/YXe+kDW2U
quctPsHtZFJnK7GW/RF7VZPkt9Z9y0A25R7TAnDAtqc9C2CKgWZTutgJn42de2cDm6QcqXFhPhGv
S3rbqMQTb8dNgnTZmZiRuJmPc8MwH8Vd0AOOQG6F2J+icK/XXh1oWcmCz3efWruAwM9lzsGY+Q82
tOTKKY5lnv+KDXVi6fxeN9Ty8QjGp7aT/RrUlA+T/Hs6ejYPguwe8pGYuYEJPGzbn53mkU2cboZ5
YHraUZAT2PylxVieXd6CiKL27/tlcjAw6SCIiWQCMEY5E7bd+krY1I2EiE2v4MXvwvLCpJQXvGw8
J77iS5Z8boPJZZqm4yonZCbRDYcycX73OZX1MsoHfVzHSQkPbdGkX39v2FbjU2DzDlXCXuvqqYWT
Miy/3YbMV85QRIWUh1jkrNR69suBOr3h40VHSLtXcSjC3fpiUANCACt8M3BdVj3r6qFGEDNbXGce
T8N2qjlphr5EQO/uNJZaW+5dPj+dIgzd3t5JBxxtZDvs/3aaHUF+BalgaLsB1beJi9ZC2EQxUBTL
PCUUuaO1kuUf8NtYB8sGFWdFRK7p4wTxANBt2GFAy31vfLIiLOvWmpTnEJfLjWRztHS8Yjn/eFgI
iRZe+pLaFSYF9Q6GgjQ3ttCjnL8rv7h1Db/QHlgelvF0ynja6BsG9KYUV6BaAPWW5V5LANEgtgIc
xxh5V0NKsqwaqaDDdoD0EgbzOOrmYXmd0qG4pu41L8sPW+pMzCtWmSjzphffvqWDre9HDsLdGCcf
rs/TSFQ2YlIMVAc7z3c8RL+rRdHi5T3tPD6zilC5jT/aZyWL58XisRpSeFBkeTn/tKw5rSRzGFC2
Ysxv7bS8lpDlNkvL5dxEM65imBNb7gpAJfl2irCOiRwmMpCRfDcpvQ+Qfph3rNjcmnTEvKw/Srtm
uEu4DyWIPRy0ZNBvMentDGvfPNv0g44tF3ZI2mm9Sc68Vf/UH67H547+MdkUfzpx5vTLkd4i/882
k80PK5qCQsI8ejTuCXkux6nBBWTAUUarmmhBoXf8X93twznlSxgj7w2NwcQFMD/b3br/nd39smTD
vnVf9JF7tPQqPsNewjEa4E214k/rxTkkCs6m1PwE0MfLhY2P6dkxTY2NZzbqBQOK/xRRYFm8PH8v
KQYHfKVqrhi6uiyKGUtZyAA68Gju+Lv3XP0w1Tq1vu5+I/S68jqTioTZNBeKUViq+YywuwB5H1WE
RcuU9jFrmrqrQyzBr02qGZwj5poIwmY6JRf6mHY9z1xDDkBiWMZzbrGTQCD6gEespgdtWbpyL3WE
W4SaVqqzEvNR7/3uHhucZKi0wqnrUiC6MNAdk0vfdS1rx9jN3xIKCm1u5JoHfJ+xmCLMQxInEY4k
UMAJx1g5TSQdYKc0dqx78xvRz8Qa6uH/E+rmlQoVuv4f+d+xm/+F1Pn/EZvTcAyLi0sHhfo/8zm3
SfIhJc/BR5f8O6Dz337x/4F0Wv+ydBpb0iWpwYG6w9L9B9IJvpM5A7RNV7cMHZ8q/+T/Qjqtfxm6
aRC4p/u67XIO/Sek0/0Xpg+Yn45l8EtdV/xvIJ2mK/4rRBhIpwcllKG76Zk+LFF9JX7/G9NWj7Ih
539E5imylheih+iHq26XJh0LeVW/t6v0ciYI7Jg8GN1s30lFV3uo8PGZGER022gvePazV9tXj10y
CnJTEnSp2rQlgYCItHE8Vb307mNuEGcGbrNZd/kZDhlUSX98QlapXBaD3xJxq9FUn4W+eGfWnZu5
L8yHyfF2AsThJR8FvYI14Y5lg27XB835gDzpcTP0+aZ7SBgmtimzFUujiKzQgul/ZjtDQO96ryiL
nJ1o+g7AutaGoFq2BACR477wRZdzzIm2jWvn0SU5k86CujXCIt6kmzpNfinAJW1h/SAwoAix8iRB
VV2dichOFpcMb0z4djUzhkpMwWimuFSZaXqGfEuwk3bpMm36/Giih9xAOxzOSLF2JhAmkPAQIRrS
AIr5G7wK4w0aVzORr0Y/4hUrQlJ8o5Cl/ivusmPTF4KREoA56JHkiFIhpxkqfaNnQMpM56NgPxmw
aESwVppnG/EZFM0e/MrWEPLGCCzZZfhBM2GYYdcFRZV8m64yd4OgGbBjqNvjwCdpK+2Z9fNLVFTe
OY/KbQ7w8KJHgOP0HfG/95q1xaZ25h1C98BcCCTQO58DrS72sTAZyDTNnkQkN4yJO9navvVKmmi5
UVbhEjfG2oNmcStsHrQJD65rrQa4igiB3BF7QmBDoqOxo/Uto6ooZjKW+L+6jrF1nn8QzLlQqXgV
U1MVLosWGDxCmfkgehzFFvC7CsQs9cV0zCRD2jhP35WVgaXHpwIxa5Wf+CzoyVXviRsbsh2jNnAb
pfOepPWxSHz9NJHWIY2ouBLFsuVbnh70viKvC0HqwdAbiV3GvQxRPXzyfrygczraQu9eW7hPgV2m
9ZO77nkZJZw6JNNOuctE2/zq+cST1iZG2zKijz5+bFP8hAUq5QxTlG5mn2YNE9EGH6O3H0McWagt
C6wAmTBDKVR+ln35yQAmQXfDbRJFy7QtmLIi25YlTPY42rcevmpXaOOOYO/xXMzpIwgXHvLYTR6Z
RAyMUCOQhVG8HMoFKow2o7YF0kAsRZWNYV8TXOzzUQ9m9Ua0eu5GbPH9bBfrstl5Q40H5lDgS04F
VaGhk+wOFQXifwFqMO7+qG68MXQi9BSWdIfP1I0Irk9RoUDcG3d4QcgpoB2fI7b5hPZsWY1v1cDi
17jDqj0oI2YwOdKcrFiHsl+pOKwynPHg1umJMLvxbPGASi/N+TOcnwRqp09k/uFe98WOVVCKc8DS
+QEpNBFB+qeZ3B8y0PSt42JlWdLmfUgUd7iv3knbQbcGUuiXbY40T5aOfSKq+BNYKJMx++xX76XD
hEgk2QsYR6IZVi+nTiTm2TQnbRPLS8/B4NZsS/K2w1ipfdRQxiYHQME8Ep5ZotpVfomCwDwtubhn
6aht5QKETWpu2PgIZbQ1/AErBu3WPNM7dm9Lll0r55i6KyYWJ/u8DrA0WoNkWD0GqjsAUnNPjtve
NUuPL0mRspa3CqAVUUg+jX0lruypnImxBHUZ+666R+NJ8F8XTr792yek9a40gEiQQj/dDuFrNqIg
tablIBym5G2/BIm3TnignR/rgojF3sbSM6nnTA8YFHW3xm1POGYBFlHBk3b013mLtFtbWMwXUPpF
Yf0mLYgVpP2aSf/nTP9BKeucXRqNomBaSk/NlCP5Eoo2OkFnv/EyshNicId1xApc9VSQ0AACEjMZ
6rT7bMR1P/n0X2n3kA0z7ESn9dBILKfGL357ynyqquZXNwxf5pRf22tj579VLPWNSXjgtk3edXGq
FyFuYGlAgPkduz2sbYi0gDfmnFlnjyVhBUT4LAeDnzyT+hZhdx9kiq9BWFinC4S5yCnNYxRHb/3A
GFtBaUW9NZR7HwSThV5FOTFU1T76Gpzlm+wQVKFQAWO94F+uJ4/9TFtCDJBHIK90Yo5B5TliyaIK
txlOIRFDMT6yOR6Pk1G8sVd9Enz4Yc+EY5vRczba+GkVLSDaFZiiZnX0M7GN8lhjtkqgU6zPXAqO
90q8rdg55cJFoJ7ECj8zDPWm+fJg5gxigUluPOmPUBDYDjD/finXbNpolSpq6ziv9dMA2+1jnNJB
zBWyHdNKG+IxU+u6ZPZV9zLWVINtH5suPxfM6Gnlp69crDs6lhrQV603I6kYPZDQ/RPhY5LdJPQy
adXFUzcSaNN5yXSui+XJmLX42y6Jz5wzEZhsNfY6sLsutcRJMX8qRsiNjUznQwz4K4TY0B8LofEj
02OHC4qXLSuVwHTAFgNvsG9Y41caGmrO6j1i0PYiyV8bYN2vZgdOSRMh6GA4D15bFWfKZ+K0BnM4
NlXl7VCaQKbDLjwiZ780ZHHR5NnOITJGeBJ20b/1Tokxoe2TfQ1T+eB0K/NY6J8JBNqXKflufE2g
7Kidmz3pECWLxAoNr8W8V5N5YHrRHlNnfmZFqF8qF/bsPI7qwEElzu7MKiBdJArKsjtjSH3II98/
L7H4piHeq4RZdaYG7aDXrG6J3jOvwODDTNRP6GpX3MkdApc6j33zpTI/O3HNbaO0fagi29z7cf5Z
dj9nfSmfIb5wX+dXp4vvvYLcVQ0SW3npkH3q4I8rKpxMffykxzbUaE3bpxKYZtTZ+oNtFz9FUn0w
3CtCPWvRMyAb3gtS9tZIrmfT8TVAtfO89dWCialg2qh36sT098smsHqZDsStQBfMQYp6htG9o73f
xNrAZ1Iz9DGz+D01QRPMOOqZi3kB0kR/3ybCRHPiLtge0E0TQexuZIZdk29HO/ezzEMV1QZhx+2F
yXkXmF2D1AZB59lP9E9cuyq0PHwZ0o85yuA/ZjpMMN90cScLkIqaV51mdO53y7l0vVntUmdAQ5G6
Fy6w+ESw7J6ZIFpr7FWQZJ0tHyRoMfcz03GCF+qxRttflQvpwNm19Nw3G6Fq3H3iGcRaNh/YYfws
M+edMinn2NCBgQZoHuXOtb7T3NB3fdu+CPhJ7PkdqFyMnTeL6JrViOE9mOxoLRKw0NUy84M3x07B
wrjka6htsiG+lOjggGJg0V4o9vDJRjesVk9kntdPjTL7E/a1EvXVxCSHiEPWO3n8Ivhbdjq+2mb/
a0G1dYqsKEE67v90dAGQ3ihx5q+WYLJuA1OWETqWnFd31LQd/A118AE/bMnTI/F6iJ4hczkPXOAn
4Ru3esQwOMTxDRlhf+k6Xd0xHg+7mUBCSliLO6D1+tADq3KbfD5vbWDQnneV9kAi9GdMvPm7XxWX
KBkAhIHRv7ZaKq+1tnyJnPyqSWFX9NljlsJ1IBcQq06FibqBo/EpXn2nWe5NbxFvBMaJyTgZWvHa
juqlaEAIKhT3Zj0/kYZwG3yD81FjCwp+9Nvj84Ynhd6rn5E3xI3JUCbrqNtZZ0MhgliNtLJluVqd
NY1astGsCzvJieWr/wpwlYldmfwy44alLmAQOes/cQYBKknmfmNDb6H6tN9Mb3hegHoBLOtoOcl2
n/ToQU/12yib18ifQ9e21m1Q/pYj1tcLFZRxJc9ehx8xAtS4tQvulYoyeiCV7ha79YfvGgGX0jdB
qd1OYZUkFZKQRGJ/m6WEGAEBfsHHY6bjH1SubPdc9VaU08XzLNYpNEg54uBTWonffeIC2zKtMG2R
wFkxBPthYZbmsZLfOga0kIZZopizd03r04c3305jlKtZEpLfRpRmP0BBnAyS/ZrGYY7bOUGS6oxw
vZkJPTABAupQ/TsBWnzvhiyV44shemK8ohRjmOMMVz0F3rFemJEJhcCFcon1K0hj2olRFO8ykrxe
zI5mOfIrI3OXtuWTWCeefR2954hg3Ni5pDOwdWM6FW7+AgfxmcovCSM8pAN7DC1qKIyo1PJpvNiO
+iUjoiR8VFUNz/9PJvBwLLTqh4M3fkuPmT2NcfpotakMsb0bh3GaGA7rHELZMjjQBHOdUz5oPE9d
0sln+e+iwR47NtJGKYGSpjgLFsst9x6H+4n1SXsvGetsLEBm2yqG+kRyU/wwgwTj0zE5cVpzPJfO
WZdsxFqiFbdVAW6lHts72oRNVvfxqePKCkuTcAMVO8Md5sJD26BaV9YyPoxZCfe3Zx47oVKJIcu1
fMU2krVA4MR+IkOkeerM6bMWgKqSmlWGPzAHZM/j/GiW5UDYmLp5vvPSml5NFG12z3LeYp7A4UKE
3FG0ow2dZB4DC4cl4zoYXUoxgVyaGG7PFDF81BGBsvzEGt9X93qwUTaVn8KS6k3h3II/xJBi3jOl
R+o62C8E+1G0a79G13ybepN/QE/B6uqNKe9HYzY7fyFFF8XhexSV3iEnIKE3ynB0puw9ix2mc9KH
gbAAvSAZBS5DKD17OS2TvEWI1UPoEaRBF+lF+LCGYg9ft19Bgukomq12vOU5ih8MXf2hsshEHAAx
7i2jG8CmClwcKPkGZjpbrk29XR91PM8gEusqQgvf6MXRLLt+7yW0OzSHKVaYeXrR7PInLNoixKr3
nq5PZluVZxNYAF5EIz/2et3tCq3PTloPiazvTAfEz7jsm4R1g6432qcCuA4x3kFrjLIGq696qboM
NTGQRviBc1Bk5ElntLg93pID3CM68MjszrC/kOExumiXHJ9DshA1LjSDtFkrO/o6DuS8SJ5l9rMi
GmEHqHTdwbg3AtPbo/AIADAylDWQh6ar1oI0As/T3fp8xDFKFufS1JdKjuM1i0W2HZG1akRLX8gL
S3a6PbhbBqwSuUozng1buxp29FA6gNqcpfKeCzvpwIkqJCpu8pHasQ2NdMDOEPnFj87BbVFS3oe5
L4pdP4/OxSQJc8P07AOMrcWaUGYPAsHb0V7gPnf0/GHktFCIEDHvplmkZ5vzVur2zCSbPKgGdneM
bOauC2xt2FPbizSthauACHDcOtdOpnhG2eekpf3T8asw5mHBziCv0BTsUGPlG8w1o/0OZdWJ4JPi
6A32x6gL1PYGnEdb9yIY5IjIIT05seW/pomp760IuZkt6Ymz0VQ/VMVrqcEM+FUM4zH1l+poWhBx
uzr5KleFexv3PJxICaGhlAsLMvu3kbUOcetpte+W3jmUjDJ50clWHJfm3iflvRrSOcxmxRbfNaxj
p9PhJwWjkBb6RejM5fCKgXZucCzkjDDoWjryuDku7eTepBw+Y+NbexBMCxdrbKBh1K7lnBmXiVDh
U2fFl4xQ++0i5+mQmnySlqV9o1aG6CczlJKuc49lnwVlSVGajqAobLLpaJ+wBJr1uIMHWJ6YNZX7
paXJFHWJtgQ05J1ZxFPBfIGMlxJMVk5cd9W4gYx8kFy61QelHYGIx9dBuSDkIUZktytnVpCJBQHM
qGnSUum8QckUh37NAoaDy8edIeHvGM3EkC8OEYG9oWU5LzpygWeXd9rMdo0a5udSob1Ti5ueE+/R
4K1+nnsGfJpPJYlG4HEai1NUNMZNpEyN+kiLAydrnzqdtpIMX+vQe+MvSUL9WSqcQkwGveLM46Vk
abylOer8+QMBec9McAxl4tKd5Vt9afMXcirtm4DiggKxRT8M2NTB6l7FcXYxWQFcmiwbN5Qhq4CS
27likBB57dViowwhqH1W1sSi3o4fZ2tt4cznQbeOqWYK+JxEYpJtA49uyW+OFVmBa9DpTh2mZeB5
39r6EzXDpTdIrnYLJ1ycXp2rVN3ndMRbgsJ5Sisqt6EE7txBAmtsXW7wt7phBjzywfO9gzuK5Aih
0YB818xHzNsUyGsSCNxO/t3UxQOWwZHRzAyNZrvSL8bnMarNvTSWoOpJXI9cVp8zeG8G4hUoKvb1
cfkcZ9kHBk/oN9H0aaKPQLN47tR0Xuzsl1qO7eT/BhGpdrjavqehT1CuTNlR6+QZtK4XemKvWxTC
XUFCQYqGvp49IrvS90VpD1ZVs/p1kRyiMp+2cgQQVI2Pc8a1a3YEGUjPNamv1ZObY7DqI6YXmYXw
XwCHKDkGBhRe6388at414+F5MfvneE3JgO4AfEn/MGigeSTjZ0mmlak13nYRqNIHJ/oUnfY1qEbt
HMZYKXDNcJix2XRwc6O7IXsmxtI4FHUlD0mCqmn53fQaGEzywMEG75vC0Q9xLe+AWy8Zgnde9jhI
Bjtki0q0ug4Zxum/JoeyF7M5WIsicQLDNPapg0UrioaZO6V78Y1lZ/vD54Lt8lT+gmT94GbNAVHm
uB1xOAa0Qvom18y93sGbkB1nBY0eUw/nZ08s5HY0EFfrHQso5UBCcjyEav6D8aOKuxJxhYvVA7mX
1pMusxKOlBWdmcGwfPxKmt8NuOQjooNbriHko7Rxcnc7gXrfCjN+KzP3B1yFlauN31lUNoZ+9YEV
D+ktIMJ93yZnZY0ll6mh7bCtG1cLfyz6s680K/qHrJGQZhsm7/S47eoRSHmnhuQxR/tDGEqzzehC
zkk5W1vyuvugR2F4ate/ZBCJzYIOGd9jVNKlDglwKdeq6cWNf+w3if/DBp8L2xcYdCqxKGUI8Ux3
4Hr2zC9/qMWOaMP03PlI8nrxiOWB15XSTDFaGeEUbcYGh7fFxKUF1BAYHkTcdAat5dr4KZpsPDuL
/F7IqkhG8xVe+IdqIFyCDYvqNXTXsg70Sezf5/maOPOvyG7vLMjxuiZHSsCbFN7bYmTPwwQJBFnQ
dVLjB9HHYTZ5744FzXCCGAk/vAF/tRZpKLZnIaL9yMMD6+FIujgqJpAdeJl/22WGydEY/UO0Iq+W
GYZPmzBlzzg/YoajY00/OXg8HDy8ieF+ls3g0ikWDsHHKjpwLh2t2l1Zd40JXiz9k2qwDAb2Ke5h
RnGnufxm5mOxTIipFad0i+lt6PkNrTp+9mf3xTHziyeb95hMJ0+01l6X2SsMPSQqoOYb83GJvRdN
0KWfydz+RNT+oxzr925BJCAR9WxyzhdzJyaPGTThSBYn/I35YW+g4YTXqgfxlnlUtNO1uAsy59Wr
2C5JXMy7pDECT8H4gqtwH0at2i/e0J1J3cIrrjfGRnnaeNM7JoLoC/xdXAB6tgu8O2L0vOM8dhdG
79NL57MrBidrxlZ0q436XRS2+YMVHaLluP9d2yUo3mL8igsn3YPi/Oib6sPxjPzxpwSzsc1asKJZ
PDq3ThXb0TE/dBbKfHA4lNPqRfmIcxUKkz6BMDUmvDSer6HM5FQ9Fe2ElHCkWNBU82XIWhz8XCe1
F8YM0SCpgj1BK4Nn3N+CInutO/WjL8pfkwtFr5qwt4vqW2so02TPLijF24nGqsFbyvjsMMk03v79
TQWQBkgrQ3srMGNhDpnAM7crrns2gkowwIxyQZdBVrdkNQkKIj2wcDcvLDzDTiuts6Wvzu9xWruA
1bPJzcw+qbzEDGMtye6EyQ4fB4RNRAFiIDwitWFt9REuaV0O3jlp30q/2pWFQl6NE38R2q3JDeAG
SXydu/nCViS7wmHY0a4Z4dizY7FryFLEeJzb3r4oN3U25GSPjz4G1AKdYzhFhhEwxX8zRy17tOfV
ZJI3N6Rg8dl3tP7QAmKxK7zKKdY48potJJQ+VwwV6MHg++ZHnlWQOJASIsvuqZAVStiqDy1WLAc2
tb/lhHuyWjdcRcl4ldH91i97g+Pf3U+iObSS5LA6y7gUdP/JcdCSNYVZ38ZeEcdZ9Sf0tWaoS4zl
c6OjZOmyZ78WX8Qm+5ALkZOkunobkzx5Q7UK/Ls0WEiQbkT9mHpRWOVry6ZzrkNt++NHiNiY0T30
uDK+clDvI741AxXkK7ILztaV9FJXGkEJ2MsPtQW2ayxZgUYCWBODsALcgzwxnEIUl8UdcTBgw+f2
mVF+9GAuNrY6hveNMd0bbYlP2qkvR7HBOI/TK0sWcC1dSHyTTWoPrWP+aA7YqnOdBs0gBRl+g/5n
iWvo7TXLAlhvd+V1+QNrxrdWgGvsfCJ7hsb4A2B+Ptspagn4PyfJyip0bE6cQZaX+qI6KLB6o78W
IE7nDmaDG5lvjYsFjbF7c8RHQnvVNuqUoxzY0SruckT8YENQog/NRZuO7gz4qc7wyHYK87yxXPse
2bLTGntyMkJSg6qr11TnprI+J3OukcmPxcOS4x6OxINS2Y0RojhZg09egzOzXugtP+h9W985Wc78
xMDriUtD34qm/ePV03dVWsbOEMlCcLn3w/Bdwr+y5QE1b+Ky54FjHogWLdGaOXXxXGp8Oa/kTUzj
W4NTPrCl/RELOpEJT87kVFRKuElahZy7FvJPDAd4q8PAD8tCt4N0NVLPdIKM1UB9+shU2NtA26ue
nMqNQ5vtyGbZtmIV7XGthWTfsUBS1XZoRR80kj2iZtIZ18zoy6X7zp0B0V/26eXsxB0QMH0MK5fY
Hsh1zSggsAJWmEt1YR5CWCCsQ0xI3T437PagEHBFkE+WuFwLZPNLtgPt6RRD57SxzY4k/AAWY6XU
2V61t/nCN2bjRqy3hm/Ln0AqeOluGUGtQlY9au61sjAsoFM2oIH1BynuqDD9g97O/dOiVVZYSLWc
U22/FN8F7/2zyH7YsWUj6PZOKfTX0KxrAFOROGBJBKY85z35X9NxqYcGy1X2oyuSOdCYZSOncoq9
ZoJP7SOMUILVdKrFBED5YgxLnYHVbOJ+KWUXHUpyyFdA325Y8OXb60jS0fUzwwdWY5D3EcsOgY3S
OpA0yVCT/E8Q/f7eYAzVCrR7naPDk5LYbIBdR5uIl9ZvKj108uXPsmobosyk2SUCO0LUgMqLT6ob
pbZz/E2rW9YPUdonKrnfzYCF39AYVyH3/UGg1HQZWTeNxip6TZLxtfCG604vW/HcG6Z/QtiAr6me
z+lsUe1JvYMZ1LqvWWF/FU2/yVTKBkR/jmPWT+Wio7jLf2myeauWzNoptaZ/tgyNfEHWElyiumLT
BynMzCvzLKfiNetlES6MvtEU7D1Y0NtpNoYt+q+PGj+Dg+vbQmlNDlHoe+TMjEU5XJtCBuPcfiqg
GHlEfwLYtwpkHIEcyJFNI3HeaiiIMV5kJ6/uSjSJ3bM925QNhu/hWvPfEWa5CKLL1/XZJzSgTANr
RLXhfYqKTV5GzOHGiefnRheffpnvhKkQHybZEExSPtZT725za9DCNip+4zXLdsRfbMw0erMIs32M
M1AYNS+BHfOl9L6k0mIo2Oj3v69ZQdnPf3R/TBp9DiyXet4vJuyToK7zWFhXFKDjYQQ6dCT2lbCu
N9OlQOmbBRR7zixwQEaZtmfrn66HP713raexG+YgVzPe8OZPuTBmm8YEHKcAQqphcbeBSfA4jCqY
G5z00+JTLaVFBQgRY90Qede8fmc3b4b4G75ngmR2kyY5NGYWNpkeIshzKCbHQ7v0RCYNMAhtFx07
btBooODQajJrcpJpTJ2xeeJxlEikqvt8RvMg4uikxdaHMEB3mivFlW2QuULf3UPsGMleqzieBeLu
Xc0Y/4wYNL9q/QTzbsiGH25jhDUOjyQFJEtBg8e4pWWYG2G8Q2B76LG87so0n6ELaP1zX5p7fuzP
CIzXFdimfremictCYMRC62FK/1asNFvAIHFYuNVzDa705OeZFRRmyjJycJc7le6NkDY/hPmZnhsq
en+l5iYrP5eUnJOzEnWbMgv6LpMPEnlTm6fxkanhO7+cC4UU4l3s8PiPK9SZLIfAstzo1LmtwqbF
gH5l+qqV7gv+mQ4V3q+5kn///gWnl9p6HjO8eSUEs7mTPkcWwbzepfOaeosSlr32SJXUzE4oOAYs
w1we50h/1fMeO8vKI25XMrFLr9HiYT/3QIsHO0pPST70jwweQzlYWEBBRobtAu2YefW4mQp8zysJ
GWOl6NFeyx7yKM53amxO+VZCG8pRUoJTJrxjudoxhGWqEBUYK3U50sW3B0XwOvOeuDNHu4FAu6nh
YxbSBk/MPtZZOc41QOd0JTsXK+PZ79UUMuqeAlyzJ8PqjF21WPqDVSsCM3TKuHTKyD4u0+9a898G
JqkXG4AGRkOzDhV5xjg9vFNPzucResEjYmFM40JS29rtvGthZ3OjjOXBHUpyWrjggSmK+zIkoSRJ
h7+Dq21oXfc4rIMn4CHtHp8lVGy3/4MawQxShiU4UT0v6FeKtkWBsytWsna9MrZzbE47AXY7W/nb
KOiZiYHkzlY2t1gp3YiT69NS4+8A5z1mRBdIRVpuMaj0rqVqOPBl/8j0Hknd+pc07o6txL5PjuLW
ke7ALHRN8Ri45kCI577bHwpUTPtkRCGQmNdy5Y1Hx7iDPp64cMgX9FjO6o0zScsBKMHwI8/yXxSz
K6gDkrm36mAy+ggIEg53D7zzjjWtsxLQrZWFzoA4P0UrH90GlN5LeFhIqWLUTy8y5TWZkHXEUfwJ
+Afi8CuKE3KlrAxYYbm4B83vhl3WNY8gnN07OWLWg1q57T0A9w6QO3NPGAor213F7TfU15KlFtz3
fCXAc4Y0V8X1c+/Aw//Ni3ZWYjxicNjxK0XeWXnyMWD5ZCXMaz6s+Wilzpsrf95dSfTNyqRvgNPb
Akp9veLqV279tBLs03J+IMQoPbQtgMwxl+gG2k6jyrdmrLGKQDUTDvVSPEGGzbf9SspvQeb/B3tn
0hu5crbZv9LwumkwIjguvMmBOadSqdRQ2hCqUhXneeav/w7L+BptoHvR+94IvvC17y0pRUa87/Oc
U1iw81XHEbMRTNGyOWBuMgt22MD20wnqfrDw9zUJiT9dmPz9Qud3Fk6/UWxisidw6xpCWZD8uZWy
nFro/i2Yf0iNpKEUP71scQAwdkw9wGzBzQZq1UcAFGYV3jU284cgylZNqs17QE93iE/ZMWrmj2kx
Dkyqi3cSCQGT85z6EF4CuRgKJAPsdnEWzIu9oAY7uClnUHf4WWq6N/N0zWv/TtaxPdWUWSvSW9ww
aY4ilVAAoh706/6Yz60/+7c4NG8wVZY7Tl0/jG74lUf9YWb0Z6FdCEz8CzxEA69DyaBxKG9RNChy
TvswRhWz2BscNA78hLmHhcSWFJVPaursITX/nXvchc6OffQZBhPgrzxwgxMNPfNQsYycFneEtVgk
OqO+0D8PnyhSXuLFNDHwqds2dyOyvKWm2SCk8BczBd9hgMPgYZPKsAhi186BMn7awo1u+5+DmzHr
5P054+aAB70jCtGDPqdQSo/4koPw4XBIgq8257OuB7yRULguix5sGlUgNu6Qy73bEC/VXF4GftJR
aJwvcQ4zUnKbfkJwFE0gr5owOmbC/jAm3d5EBc4dXLh/pMvJQfOJZmoyuFGBis6WuzRtid7OqzSf
l2yRcUcSugNqFe5LKDV9Tyens7M3LYEXOEfUFQSmEZrCmIKpTuAgMZGRUOATm8GMH1MKdj6dGOs3
Ph5dd/xyF5dJjdQkZYvVIzGTlC6tkjRDhiKKpimUtr7HhBJP2g5l3SkiscWv16kI6PpWaFREV7y5
tcFd6dtoo8SrXPU5qtobucBseQLbHh/xUFdeZvSkQx14U7WpeAYt/paOMObic+n4AWMew/FSLLYX
EPis4KcjIp36VCOEUYsZhnzBb31xxQRIY8zFHsMaH36cj1GGCCToFZueoRaLP+YMxWI2ATJko7Mx
dfDq287gWw/yid5Kp+ajM10rAY3SUlG3OBQYN3CoKuGbZgntM9mQFcFLVBV7Fw4hwczFjNO9YkZU
JxdpTlFk2MUdkDTFncMZvOYpyi7sMDkZo3m3SurSQeic49iXcJ+ZKeuRuU9Tl1GJW/XrtFq+8QOZ
NLPhSMluIuWizfZwtm02HW3FpoGUchX3qxm44Eb0thf01l1Fn3jMjVM3cMpPF4vb0A3b1DcnDu3C
B3tKRtetE/IRrn1LLRV+1UX8ZSfkaVRrvndx/SUS39PtAOHBVPsv3QyqrLSLt4DZQW7FEDbrHo67
/kstSUsRmdUPx//LXuBck3/UlDjprZZkv1J373AH2FimO+7D3mElrlq0KfyANyJMT0kfj7vG7E3G
7QxSGOKrFfNLY2vU5CTBmzNtDywcWGxsnkNkW1viZ3Lz9y+lb03PqqISwztII6XGfsXJi5Irl/MC
HTTsnP7bYvQnJTsLU8n7qJsnzWG1bEztiw1eYhvVp6gEhiVK9z4kGZ3FesiorEXpVunkYUudEw0D
dLMqki/FJQO0ktLM/g+sxBWvUe7/8w6uwvPJpNOzL2Lf3/plepZ6n+8JygNdBEBTThyqy+IazNhr
A+aD6660jqbQoIS2bFzQisF1Ym9hFbxeMvO1nwmPwU+qteZPVNSkOcqLVOowREI+fAZ2R4LSPOzH
vHztAo08WOWczJZf2amNsycAOiAf53IL+d/Z4x3QDr4iYuRY1nawSVSZju54UG9wsJJ9RZ44PERm
J+tgyuVhyqklsh7lB4Pl6xSKsoVRButP+cx+EZXAn2e2vmszMPO6cfr7hUxlvgur/iUCiQMT37lw
5QUfny7ToqUU9f+7KnkbtdNjKn//6x9fLKVysMptHf1q/7NuIpduyP+9p3L6qvOv9iv5+j/8r/5d
ULGdf5omcTwWB45OP8Qw/rugYhv/1F1lWZZuL19IM/yvgopw/mmYDI111stiKaHwP2qKrg3/9Q8h
/mly8aShIsVyA7Wc/5eCihDUT4p0Iv17+P7XPxh68ttpS9NSlsv/lXLc/6ynWI2plXbLRdhsMHHl
05PlJ39I8Hp9m2zsBbzCTFVZL2pOPyqD2Pj/9t26/fsf9D/yLrsBqWmbf/1DuoIazn/+GzBel8IU
S/0b0Pbf//7X1511K3+/+J9BiNDTmpkkt0VBv2FpVlYjMUjDZjMWimY9tixM6qT7nHwIkY4zCLZw
pHVYBLyWvcggXDT8dGPzi6qdfbF1yXS4SS9jaEhSyiyw7QrSoVsE5g7ccrDm2EmPAzKiZ9vub3Ym
S9IqxdglmTqI7ocbt+9xbNnPy39wunomL6r/jGPdfgpNH3msQc6UnecH74JQtC9GuawfsvFoG3l3
jGj4ZCYzUNKT35boPyZDGFcsk+TSeG/PqgqPJIA2hlmbB57ld6lcXCgWCsMqCC6WKllj5uKgCMee
/n4R7bKGWlZDlfhDFMbrG/ldUJ1lfDWqn026j1IDWF34xdg22JRWQeTLATVbd/G9wzSwEgN4tCmM
d3lM3iGZM+595pslDfsocyKQvotWjQI9j3ZGfXUZXFsTnXQr6FOM+nQmUEvgTtgwYiy26roqvEFF
AGANS6xmDZeDmPGmNeKYANgXYcsxbLE+JMujze+g6OjbxAYKH/AuTdMJqhOh8GyoKPnSmtrGzWyu
GSHsdd5rbgKaEdvMBtxha3LHgUa44jI208vUY/+MFyQODoVNERSLb2qm/cEYxa1POwIl9RtRI7gx
br+ZdAIwYTnuaP6YJ7vOt0SpENQuUFxVfhJQuepghk23ne59yYqlBDfNcEoBbMryr2FwNhGDHEAE
4iaLhLqWH6bsOwJzrUGc4u9EOlHV7aWOFAj/YqJJQyZ/DBj1qYHvsd6XHjl77WxELOV1IlkBKYpj
XYsvGUMwig0ksG4IdoWlcYog5B1i0Rvv0X0r07cSiVPScHyxcKTP1s5JRqQlvfMnjPyzIqeyBUVH
UtJMxMGuWTbQIjZ43+tXK3QvceXyWeOqTQzgq5+mk2bpX6jEq6Jj9CQP3Pj5LvF24c+KtQ0j3Cru
+WazGHuH6RgypN6MaIlWDKpvqU6OcKz3Jg5pt9G5yqFFTFPzNI567zEbUms9e+IN+jUZMt2BzP7M
8marG0hSTVaUa1rnmymNd87Cdsl8l/tNY/+aIthKyRS/dcTUVkW8cyc4VOyRNt3MLqUynO/A0DzW
h7ssJnNvhwnnrpj60BBP+cFme4xCgmNCaLBBzxz/p0nhdJXlaovUJDhl0TtBk+KMZNiN4VPN7qNq
W+QIAHYApEWyIm/LnwfAOftqo0VESWimO1YxiHirN75BWJ38TJYH3yW0EBTBKueuucoDR9sz1GAk
3TggAkycWIn9PZLxlRT1DmPcRBtn2ZmjQWaI2nkTH8EnfflSyWrv27WXoV441i5jfy7zFNNUeUUc
7oX+QY6YExq7qAmIw7iA7LZ332PwtVARjaOjR+eyaJpnKVXzHEcAMkjCgXO1nQBfdsH4PiV6Fukg
xJOsvZfVRdWRc00j0/UIUqHeC1kidCyrPYXa6GxYxHcH0R9DM/3V4a5iDJvbnmDetrELvScyRbg8
SfrfyXK9cmMONm0vtDcdcpEG1dmc7qktflm8xDZmV9Bkg1Ed6VJd/cg96Az6ALJPN7ByvwduOKuc
gKZnNxV5A/7KwBSAS7ZDHRn6bwrx0sMS+SqDib/S5wYSXGW+WCVxZ8mT2zGa6TJW17rW3HuEG7zk
Hs0xiYBqPSR46BsJlqdKAW1LIB2B2MdIzU/zlBnrxP6MQjfbM2AsnjprYURodnAgabJQrRjmG22K
Q4zUXYuNbGVTXDv5Gg+ojvKFNlo34qMoVjLtuXJna5+ObrWuk+ylreX4HJZfrE2KvdVX9SVOLXdb
llpw0RK3ObHPPJY8PL2QXzWy8O16cR8/YzNP91mbQd4IWCM2nYDn5ftrmdtXLCd42yxF+NnCSVWS
S/GkFZVnu2rKs7l8YWRBOjwMnmXtDWxmETrDclE6cyWA4Ws9nN4Ls5jendEZN8Lu3qgNMPHUJWqC
e89/syRgQBPavv8q+ais8KPGyyX2ZSh77U6g9ujYibkuqqbxoiQzDtIabKpoLvpvmhdH6Zf+e5TX
O4DXsWsWP8xxaDdd4kZbsjhEHEyjfpid06z67LMZmp7ljwz2+GK2iA+G3E+uUwb7ccIPtE2E1l5c
fUvN2j9r9eKEilC/nurcIgLiUAMo+19wHplV92TCMvGORuDFLeUHF6T5wCrXfmYGuZqXtj5ESq8Y
J+QeXFU340OyJVmZptUibBjtc8ZOoQqS9jQVsj3pQaOzIaCrsKpbFgolWotTkaSvISNEskQG3LXG
4GovW4ykyxc//TFFfHxRlDJVBV678rWKde1ovQeAMh7kv0QRG688b8QjdBHznkriCj9s6q07M6Yu
WgTJA9b8RY/tH9AD3B81lhfLxy6bCWF6eiTrC6k/6TJhqqLi6owmtQmZHzD/fpPnMLZjTl0mjqPn
wAIYgLZ4awwGtxCLTa0VG2JHjJzs4if9ms1MOu/JN9SLynCzm5YEawE/IRRp9G6D+3L4VGbZNNxD
XscCFcqpm8Z7HrELGCOz3Ps0o7jKT+LU9wq/Ks/4bWb5UJRScz309EStMK8Ii7D2UdicGL2n56K7
2CQxVvzJrLfR1cgcTS3c36bIVkGFYMdQxVfidrgMYA64dis2umBZl/aVefz7ZVKkw8iCncwuzC+5
6NVmNPdDaTTH0Umeuej5H8Hyy1RlwYnczbcD6v+08P5Pk8syci7NQ27o1SWRfnVpsq9QAVSV0Si9
qLR3iWjNp6rhcU7hIzuNIcNyd7LKC7f7X3lR+Nva4e/PnICSljRgCRDHY2gT6Gsb1/TWXCCWWfCz
pMArFbMX1y+fdATUUGqMjZ5m09asKVQz4XAORhROe/ioxjZEQrEixoO4viXx6PITW3VJ2O26iG10
IYlZhEZnbbQaTyx1GY7Eguhs5pTOU+Uidy7z8rfh62zr+QhcwfYxixojMhbakr7R1Hig28OctizY
54v2BLZXYTedfqax7h5Bnc+rWhusTekmvztijvDM3gibZ6/apSaV/4g1JPSdAw2jc30enclUMU82
X2hXk8E2AAVBC+FGjcZhTaGm348h1RJGj49OpyRWJXb+2o/9e25wqo0HkFSxqMcjgpG7zIJwAxar
2uF6D/jXJkdjWPZZd8LXCQDfKUrqeqdc0s0p1GkS874JYoc/HH4scKBFxKmfPVti6j6ubut7ML+m
Oq3YGzcHEVZnyzbCM6fiijAG/W+Ndw6Ac86+ysGBU9EW5piafuSmqg8kscg1qnVf8uKkK2Ze/GWn
3mjDPlKBebLAbF4H/YOg7vAStUDFgLo8adq0tIVt9w0wtbUaamKwNOF/kmHqaGBJ+ZNfPloYVgE9
EfJt4PZnaF5Mdickz33W9/eG8Vpmpzr5FEoYtt5EQMhUD+guoXO5jPQCBJDPjgbbi27NwBZZ9B4k
npsWOCBF4p6cnTTao6aqQ1kmVEi1R99C4Bp1XZDJHFuSNcAv2qF50dOaBJrBLseQhFCAQZ5qFV+V
5DXR9VZz7wqxS5I6XhPxNDcJMW9WGYtTrs06au2z/rofvuOKg5pJXu2U2yw6c/1ozL+BsSHiKeYX
t/dfB3x9hyQl6MxpCFyp6WpXOnbQ9+YYCr5sWGYjXTqBUd/a7jCvDfqwW1GzZDB0NlQhlZNLm+gn
MoDtIYJjlAUtP20+vduMiSQZ5KQ++bpdoRELzG3T0gPw2XFuO4vPmaD1c56S4csWfOSj2MVcb7un
sNR8kOm6j0mU5wghWNY60j4EPPvwDRhLaCwkeKHYR2v9dIaTU78hg5wZDB3rSvQHQDiXohnNXTwH
4nV2uCoOAwlpObXVPZyipRp2yui9XPqC6wBLPM6JoU8uRaAIN+rQPilqhFunOI2V2W1nnzz0PP/y
Dat+Cag+b4zSGLYVcUmvD2dtbXe92MvBCrdhYz7KOpSvrPmOf+P3fuf+Ug+ye/zraHwcCPDhwmB2
j2MhfRrlqaweMuTgSWKu3ruzQ01VsqjIbCiRoz1zoOsH9m4R5Pac8NXKH3jlB6YJss4Jo2e/STxD
xl9WV5MKyJTYud2SbE8N/dkuLfTMRDeoSyd4WzmwowCLzk2A7DIzQaX0sdY9NTr8xSGnMwVthhFW
xh6XY9jwklsSmeI8DsdESwlgFQORXIOiLheIrkBpZyaAgdScM6OGVw6hVIgr7+N1ibb8ZhutOmIu
zVapxjovS43hYNtXv8vjE79+2xwqLKY8ZIT8Oh977LvHvIw+ssjaRySLvMyEA6DD9qPnhGO3EnYA
5dw94h8pzmDyuUECxfAmpxXvBcHnekbgPphJtoO1me4SGwk5z5H6eYzeS8sx4L/iQgha+TZEAHkz
u/quTPtFBfEW3F1zYYVZnwFtfwgT8rg2VG8TePBDE9B0rbvOOWoOERbOx09s2zHmcbbbJIH1280y
+VurEMircyA1+8nnI0ccZv4MJzgIsxv9KLNUHmXWfmqakx6F6MVyg3W2aQqkVrbGb4YDn30YcPSO
cc6JwImvYZokm3Gwn/mXs/FuD5ychrsxDfJucwuxU+POLZOliG2t5742dwbV47u02RXNy6Q8o0cB
hak6GB27Ur8tLn5YucRupUPcOA72ZYScU7NHHCcq4DSRMtqVPXe3xCApoEn9VM9Jco3iPFoQzikK
FZr1PKm/xmYEHSj9s2tTDNdZilz6tvrt58V7X2nmM6sB87kqS5QtxIciEnp7EIQ+GG28KWFRnkst
fJD21C5RijXN4uBo5GJ8tZaglWG3u95mn6AJy98MfhedMv5vPLoc3zk1qdskasBYijB30qtdRbr3
tbZHiL7jLuGIt8u7RLwFVpqsVaG1K0u6Aw1SdoZZSDxDFvpNadyDeDA7e9lzWejzgCVNx0smAzDf
dmFyFLXxxJJrPBG62IHjt6EbuLdI8Im2gHK0smeTQnhnU2r8/kHZzk5RETGa6kkpLyOeWNcExP+y
2Qd923IRF+U+CeYNvdLvtpXlF/90Ej8qoFAYH2OEhlcrXbjJHIx2RcyxcXLMNTUn82I18jEHY/ds
5jYYy8Rgm1fM9LTCeRcJXHkVzVQmgPnPkcMo7ybwYmLMPWNwwlsaR9qGRcExDan6UZnzYw7NFNy9
2s3VIYjD60QPc6UPFS3+JUWW5uM7kQfeHQaioCUht4oQTSRR+90o3WL7hlnU4War8YMMdH0XW4GX
yjJ/9DQxumCaN1lYfToA5xGwiGg9CntYi66/mW50FVbBWCyq3lObvzCDr1HkeJ3TJYwTRRvNTP0L
KDMepAErOsqViFScNaFEdZrsVDJlmzsoi6blpVX/6mgGx1XTtdTGGUi2MxrSQHYGKZrS6k9R0xIg
UvskNMt44oXJn0JxV6Z2FJ1bm+y43ke0OGR5NZgNEEbcDQrwuiL1TfXB+IuUtbY1tt1VuYQvqrB5
scK0PtjL6ymlt6cyCV6ifAlDXbtQofoV+SJ9DcTFCmC8WmhlngqtPtCOgdtSG/nW7DXox2OA+ZBg
l68saNRclbISSEhO4EU08Yfjlw/DCK+sTb+H0Q+gyQWnmW8o4Qpyno3OckumrOOoLHC2kA0vRycM
91o9/tIg+D1V7Y2nLqZb7YAq7GzaNJg0vddIlSWpp9REdS+ZvhxWkBvV1HdbVN9tZRNq70DAubZz
DaPcOQej+B0MY7tNhXi0bN14HXKQLnmNuHNKq0E03aqJMSjqoZvcska2m2Ki/TpUsjlVQNP7pmZA
XfT5sey5DYel4y+TzPhDWcEZnMJCVRWJ58CdWI316H5oPm3cSo+1I1A2f9tIRm9pG2RrM3Ojnc4r
c1Noo78xAMmubXIyqzzSjB3jEd5lZJ+FnxlPeqfgCPnKeSZTlXpWUJWX2Ca1iort22mSFC5acrP4
bf5JLGkdtO5ZsgpYtbUKmKEkx8rv5KOfp4PZauSBc6K2ekdSwcCOXqDy2eYVCqvSmI6DdEC5JPNx
MCz6Ygmv8K58DKxJ13qdIpm34mdbvBqsul56UgxJyhm96jikFJy+93Lc2XBhx1pau8mGwRI7oXnp
QSFuefYyQH+J7OVYFQXH3pzgOw5/oCerTTC4304Z7YloEricYj68UeXJrPpNiGc8ZwQEHd3/SXx9
3hht/8Fct/CaoXaP0AcQYed59CxGd1rjXIEHXfWd50Mj3SYOEeyWW+NlyIhhMlkN7Li+IZDA7zNw
XYommz9TB4dhoKJGDgzPp94Hh0hGAdW4ZS2dsMqPm/pW66BsXbN3oUCV2S7INUKAQ0UOYQqaLS6g
bhOE2lHIbtwDZKbjFs8vmTDDE980gmQ5fNLItDJi7HyJQ57YyL4OrajFQbrFuF2S1vzmfw71rG6w
B7yiEtopQoDJlpMWArO6UILOJpjcb/o40S8zLSr6hTtRaKy49Um7NdL9sPDd7G1UHmfkWURqyy6j
3eOEVzyK1PDs7j3u6gdQVNYfGaIR7BMbUsmuZ4/txmg0eeWkLK+YxqIdnS2qGctftjWZyFzrePUF
wUS0EYxBN+Nrqqd39iLlPlXNE3pgdR9M/WBWz/VIUo+jAeUwndQ7P2+vNvrqgB3r6JoxoVcps6vp
a4RdR4U/UU4HpxThsbKH/ARGb9g7lggu80hoxbFalJatYW/RiWL0qbCJVC3c/dG0P2DkD0+E9Koj
Ns0XWfU8JYUfrS1iZS8MybH4BBejEyZ4xaZ4KjuxZopI/T7svty5NT2aeiMlst5Twgf0jab0qUm7
fDOOPWVUKkE3gkz8uHL3Gvh1zm9J+Rn6tXtDoJSu6wz2cyIn0AKEhwC9tAfdr2eW/JnD5U5xfZw0
ni6x5gIdTuenBPyYxyJk2Mkj2Yv6V02DmpB/cNFx8LxYObXDunCAgSXzuIpEJvewQAqPOUJ3Qi8O
fJBXsGkG/u/B7r4MLWDm2xEQ1DuheVlpcYxXA70uCkAnskzJysqL7Ea34Vc8NtON6lrN1Db5yI02
O/RiWnIXjvmc8FuLx8TZdBPp6Cr5At14dXO5q8Z8sZFErzp6zBXJHTLNPmv9wiRDhnC5JWZRTy3h
kqqfPX5INR1qeMuEaEHVb0dlCywoDU2yNkcs1jsBiEnIwPlnSoHRs2IF48DlVzUipr9diL5zR3RS
qPSr7FXAxYB2buC+zD4cHEeEoJh6sGUNqeVVVrvWqax745Eo4wP5lX1h9LPudaEeempul+wsA6DM
WOHljI9Rp0fciMuUe0BGvKgLRkojFbjitqmOqT7Ilc4TpY9hswUNH35C7kzzST17uFIKmBNufsv7
tDxY3fheOCb3ENcHXhtE7QPUjOmNeqttAlvdsM50h2GQ7TGTCDFlq06MMVe1RX1MBW+Bb9u3nIqV
ndqEdc3mypljfEzRsdEsZzfzj2S5Vt0dJ8C5VAuNKQLbprjP4wM0fT7ROXMjp1f1PbWI0+I9fYeQ
kj+y3D8pn8hKmS0ETKPytL5ghufDOnZ89jhqGMBf63F9pIhJYVyDGxwzL95oje5uSKES0ufVxoZF
OwwJXPrCarUTUG/cEywogLyjdK162M16dW0GWGBlFR9AIqAChlyHVX3Zc0PFlET2Hk5YruG4wLXP
qE9SR1/HbkESoS45pNrz0uJGy4fqotS67j7SeItEXT8RU2u2nQknIUtdhEF6ckh1+ZiWuK1jFPtk
SHjppH/Tq4GAm/ZdjgJctLiVFUvbLhXmu8vbftUMiGNjEXHGHjmQ1ulEphHDYe4G5c3lHBMTfbtF
ev5OqIFuUptpHNorgoesJ2HOmC3FFgSlZOHtYwibx2YI4OgiOukc53jY1E8RFkYrluN15DOusDnw
gGuThVPOwtBtrjHnAWRbMYLdIrokbeKeap/RuRgA6oeFSe5frz4DBroL7jrZCLijo2KtU2poWzlu
Xls9ugdVr33Ywt9mxzgquQ2HVvsMP9ppR2flF057NAiQbZiDXquqobMdV6RuJkQLQU1Qr0HhvO5o
j3sxroE1wEF8RuM4r6qmzU+pzjUXd4E3aIWz4xP90diCcLmuD7dQ8vHCsLrTeUpcKDJ/oSqDNoao
iaNUWXxZ9SHoSVwPRDuJ5XGemnRtuDI5nNay+yBC3Dw4Dfeer5kstpOf1C5prLDlXCe1Azcur/rd
AA5k15q3tBPl2zweKcvEMDbm9rqMcOMk51Eo7ZCIbjd7NmJTEDeZB3kdw8c0FxtD0f8tTbe+u13z
K4spKteqvasR+JA/6wkdgeG1AWt5zXthsKqXO7/pyBW55UgjUFQME3Q93Mmq+5Tgo088eDmdOYAG
JESoyaTyMARGsi9E3m38SG0hXYy3TBWgPbpPYbfHLlTdifUOPXoaWFyGL5zMWf/ytiEwhIK7r3rm
BKQBMfIans/YPOL8szUMvNWLnL1EnP6WTWqTx5Z6U3p8HKKi2TPY0hFWukwja5OqJc0KL5td5N/V
BJIdYTgBYnbZadGnx7ljg55J89TbNARScCZQ+FbsGtyN3gY7WxPPsRN8uTSQ5qSFqx9lnszFjY3l
o0csyC0T7WeqW8/MiRjZgW/JlzMd6s8XjSc/agWqKRAxsX6KIGad0zvHVHPurLsfWazfGgq2GZyw
OignLhSs/RZzhhyoJ5Gg9iInRmZnk5OQNUSkIOCcOvxhJhSysKsHLFDIR+yWqhi1f+oRJN1haX6E
ILFPejrYfCPYKwSSwW5CyNd3Mx5X4/oxSy5eSA/KYxBZf8xuHFeOUe2w5VwgDMZH3PQRYkZaNM4K
W1mw4qS+giP/RnGDHHrRnDtrZvfJfrHqEea06fdfjxSEwRzTVFSuZsGguYw+G374XNZLkgCwKEsZ
vs8WP299YrDeD/txjgV70qdSRb8apZ5GNeJA6GM4A3A6dHgHrD95nEe8VGfIllkO9UE1yFi74LfU
Bnexhfw09OHHrJhlVhaHL9Q1Hp8tA0QhXX3SBGX0mPpho0Zm2yriLtHP46fRmGStfYQgCaXUzN5j
yhRoMzSSmkQBAeXx7W2X+VyxsgXFjoRdhkNzKExhPDQWD2/Dv6S4dlduRq5kQO28FWVFQSA9iAqO
kDtDoYsckDNJf7bN5FkfuiUDdncSH49K23FkZJM1BdYNPBD8SdJ3pbI5ipHf5Bf0mKuOChJzUl//
1iNKHslo1itaRDtR9h8JJ4pmYIwT0honugYWqfO/bZ2memCAe1wwsqGvFLWNp7KvOTAuBAJy1gzx
M4SgiBT7NWKc2qQ13xN6QD3Rrs0+Cnc9dBO03dom1IOE1kbJBsqoWg+MNfttTtleo3P+p9w5Kcq3
/rhzq4Ibc0JpMczZ1tcM7jrTBTokqBXHcbVxDQHfyJjSZ6kxaGCkRZ3OHRJv0OnyhHGHRx3ATRH2
+YYDSkK7Te9PpElLbkmd+JHN16h0LmZp2T8L4w9X5X7F2o1W95w9SICIDyCK3kzH3UvcIvdi4ZSr
AhQLE718nxXDoc9y+ylFnbHq6e5vByeZGMvDhWt/UsQtPG0yim1fNSddGn+yIG1/zCRBV3V9HXmC
nicUR1tIpSbqGmZyqh0KhuDxk4C461VKT85t1C8qgFjbMZx94rRCRUAwNYxS6Ipjl73ZTYYKeLr1
RQGHpMQAUfqC7ntQAE7xNZ9fquxXWqGbZYIO4bPh9VUMyiPhyJ7GdZ/n5QiikPCtrTxnnId050q4
EomLY6E+oALF5s8+VcuXsbIhHoQHrY+rY1OB4xuhE5EJTqtzT2VnPYfQzxSxjJqFqDME8iQSYZyH
iUeOq5M2SEq3vaStuoaaIuErq2qb1lNMha2iChHzEWOv0v4OkrOdpOW3EQp+daNxuHd5Pu4oWqmD
qheWE/kb4jPvtnDw2cHZO7WJag5Nom7VBPB+8PsfeusUZ0dztM11sBt7D86Jfn5KDji/hI0OExak
FwET+0L2d/aKofnDx35n8UJLm2rEClwXlyBTz6ZRrKahmH5zAsXCMcIrSIt56zB5SWAjbHgmTZ+l
8SX19reWTymvzqG4wZhkvowG0TVT1MGNPp8qKdCi5mX5PEo8yWnNgWk2gtmDWEFaWspdKc3sIwub
O4jlH2mjO9WKF9sTQNroBWHRZtCd3+MQp++xKHZ5ZJWfhbQTkvoyuKisLtaz1jXHRVO2XHBe88SN
z8lSfOBg/yr9AZXXHPtXtfT4SlaR50jLrX1AxWkz0dYDxKCbO2RZMERRwUhNoZEpiyPhu2gdxRHv
4zTozkSpih2oid8cmaTnw+ZBqjX3iO6TaJtnpXv5+2WqZ/eiKZPfw2pDlqg85RoBOZauqxYyB02a
O6Nt66W0gU8MVLeZde211tDvVnszKsVnWadIk7gP1bCFTaYxuw5kdljFdwweyMmOLjwepsMHJTva
MpoeeTVVPpMV2wVk7cTNjz15XsMwHf6LuzPbjRtrs+yr1Aswm+MhCRTqgkPMEYpQSCFZN4RlWZzn
mU9fi66/C9k/0A3URV9UJRJyOg3JUgR5eM7+9l5b102+VMSub53Wz3pDSiXJ35hHluAuK3qJGlx9
TT1fDbW2yNKZDyksxxNxf+SYoL5I+UKlStc+hc3wsHB5+W1mTI5syrY/pBSMMrbJmdA7Xc8MPSNc
hLlg+qzksMCXJFXUVdWsPkRD03W+bU/drWoa2tZMw83NOfRpK2HJqNL5XCTp19TN+9yoCUOXkXyR
S9lwU2YhXj4LnuZUtLlpW/RXAERuXReaV0dJ4clzZl1UdMEeO8+5hQ4sCM0wPsZC2aKQo96UgSeV
YJhtdU0OF8wu5cnUdqKvpN2YT+e8ksKjXZTRMWoVDemXK7wHkGFBmrLi6LVOxBemnMYRk/6gyDLz
kbMJWrDM3op5vKVSMhzLHu5/ZF1hJJW3YazWWlprYTiYlDdpiWckV5qvp3DPlLR70CYG9rzr3vCC
sbXTzWY76cDahrn5YPaeb3iPCDTNKVzUBQJfWuT3fgqQ27FH74mNYm1gGnpZDBA+1fh7jrv609T7
Iy00+l4fqKCf7epiM7XkgdL0OwXGI65z42LO7RkIpEEzRQSnjYeYn9trWRXS9r5SR48wnTiGgaXs
eNrsBOOFw58PxYIZjDEMLLoMKNpgFtuEaRXty1T8VDhMdvNq/G7jnP0Hop4i3gN5jC69pf2mCprn
IditDKbtuc/0g6pDKVAnmRgXJrYG3g8rAZgyhubmVqqAf+ctRrdooPJloUkVn7fNrchO06zwRcr6
8iJamQLEoPstcLc6eRnmO2gngL0TmMGNyfsPyxrxsVuuQpvJN2Y9HtNOKlxqDZf+gWkeFlckY3WM
lDXRzn5x7MT7PMsXBOvOJ4T5UYcdsk5AAboR2p9UYSMkjAlEE0x443NCJ4NTcjt4Gqly8pHjZpWQ
bK+eOsWNqupRFqB1hkDah3KJryMkBpxBByFv50o5o+7RMj5lNEsvL7tHoMrXFeXOTUkbl14/BCgk
ybLAnpnSns9RjgUyT9zUr9EsX+2m5uVYen60VeeHGerD58SVlCbPBu41hb5ECV2Q9kmyPxb+YowA
s7HtaBQjuk1/3tw8sK4pbl/aGFBptmij9MlEidxCSsdY6RnE1+4Id1QuG+ZhqeyvrgjfFpp+hmym
/kL/iW5xnxvuYm5RDS/wWuooEcsrDF77blKvf75B3ebFLS3TJk5OMYpFY3H80MLwpLbThbiuFyr2
jyFi4aR9cbnXWfAGSFTxGNUyfwq2g8o4ZX0n7YJRC84mgPtFddAVu3iSsmvFUwPsMQ/aCnCIzQF3
Qx7cPBNRRkpNA7ERWkdHc5/eE8EVJVscd+XavqHyHRazF5jLGnSgpabXdeTZNdO/++eNLLv1r0qh
psDun+0GAvDqM4EoEG916O8X1BGPlg0DzZUqndHAK25D90ITRwjoYfXFrYIG8NHosUmkJfDitBu8
uB5+zcqMJyh/5ZY6FFQ/cyJk04d9/6C3ZelpxFqdIJ/W8xU7m7XxKM3tz6jCIwpWG+2YmYxX0fTZ
6JSR6TlXHKPbxrc5l+KoigkANynguPrOdzvuKILeJZO93ACHfMLILPdNA40nSqtjJwdQR6Js8pUg
6C5I4QbzWnrtcCpLJ6zgOvEbJh1mP/aEZCIbIZ8W1KJ5W2L2hEpoPCXVvMWf9Cwl7KT6bF6cNDAh
CNnTfAbTO/lykkDKR6E8qXObn6iLtpwlNvGgQz4+pbpJqK7mlWkSrpRqFHhEAqD1YYlFR2VoxvNm
8SQuGXfUM5tNE3d6n7EomKy8hjawrxHmTtNz7ZCvNrw4Z2TCYlXUkeIkVprwdlH2qeXwpuOuv4mc
KHU75YiKg1YjNlOAopfJ4hBHcEn1yT6VbRHG4SB5+vNhssr0qeunH3HeBZ5sDF99VeF2HnNozVlX
XwYG/gc91XCL1BYqJjGkKqBhx1Kei8xOIVo20kkM4LFUw9qTkxwOLRdkJiePsmvxBtZCwqHHazAx
VyzI9dx0+Vckd+22apgJ9irTbCbLN4T5RxwN/Tlsq60hK8tTHpGjyZONfIsWVOTc7tcYaGCQNSyA
hJO68TJ29QQAdTkBGFM3G+2Pz3NutonVPsxqGLdpwFEXDjTTt9y8BrZGX2bYLRy6AMhamTEeMRXF
Lji1wqERejqzDcESJ0PvknLltRvM8An/dbsWldI4VtjXaAyW06JEBjEzVpm8yD1zbW0MCF/SEF1f
tGBpvHRARqHnhKqetNKOUSZ1O63PP5hsX60h3HV0Dn2pI8cui2Cfr2UrMqMgRRdb4rsIcAcnZv3a
c1o/LY2I/aolWosDa9kwaOp2aFjVngEaTqaOFy9VisQLLItJqbmsQqWk7nmaHASaJB3MNKwbEucK
076x5kKaWJbSGaR83iU85pSOatxWji5ZqfNMDS2Th2q6hfo+bPBIAmWNl+YyQBjEqhLWDtHMW5Ba
GqzzNjyOXQref2pknziwvbMxcblLO2UXw172HTN0F24HzQtJW/cnbkTQpxpoIwDB8MMDBjoNwoNF
Gtgz8dFvUdDbTRJhyacsCb59nJe7gC24w/7VwmnddYdh5R1OIWYfJWQnwONx2kwI2T4JcpYaCrXl
aZx2iLmYNKqEDhbqY9mBYeFSV/R52VKEYMW0r2OUVyOpc9sBK0S9fvjzX1Zr2aBsNogZLfZnTnd8
KMydiucV02r+m7NzjStGmw+9KTcXJoYkW4i2l2tZqxULAbbcLg9aYGZ8j7vJGsRhAobhVwTKvCKD
1dL18iPFv+AkCh1dQIEqf5EYwCppbuEye+RdVkPamCU/68d8r1Ny4jNYwtQWJtpV4dWf5Uk6ETXp
vGAyPkuTduwEE2uZVAO6GZFIyvXu9kqnEPQG7jN7/tlznmhykZ4y+uHcDp7ShoLb0ctz5XNM54+J
DMDZwmZpZotfKPTV22MvHDFroR+NUXtOtNZhm1buyrhOGaQrhEiCKj5b+hKfl+sIkutFSTDyT3FR
+dMoX5PUZl8EYUfYFm+aGbpdOpwtUeR+31TVzrAQamIk1iMcnndu/YHgzLFbP5StJh3+/JaUyZl9
TngwBjyZQY3XnDY37KvBELuUhUweHWwrLH4w1cOfUNP/onEp/F3+I9XU/tu//r2B6Z9++28vZc6/
/8/Opv9xzU6qsGXtb/kvj2Tcv/z+k7O7/MzJ2V3xY/38/HtU7h+f8o+onPiLPJyp8lzG5qz+PSqn
/WVZhkZzqCDxLRj3/mdUTlP/MhTV1C3O+6pQTIUE2z+icqr9l6FT88RnGuYasVP/K1E5U/nnKifZ
NATflmpDiV1Bsf9U5RSGIVvBQiVxAP4df7VsUR1vacE1bAIWCmsWPt7Y6FpAKDzMQ9ADRAi0cw5H
KHG1JUCHG+TipaFCqIGdZASHIagTD3dZ5rZhEO/yfJJ2Vq/V274CQsRm3DimXSNdhbkAIhFN9Nll
7biNyHl6Q6EtkUfaPYFHlSWHFvgIHU0x28haB1FXFH37SQGutlOG2NosTaE+hWSH0Fpa+4MBZfhY
JD0iV9RHxHss2eZho4OUUczqadFz+fdMoW7G1DpsvpCrKMDWpwjI3xx1h0SZ1wWmTl7GHD4o/YaT
5rT025DoUMEYZeO0kH74k0sfeySNUvsRZGMMQRSX7X7OovJVRR+6SDhIPIlGEWqAl7IGhJPFzXss
Rv1WDm3o5f2UoeUpxQUbuI53uQIso5oVInwf+7Sdzs+A6g2G0XTtYSoo021akSKa8Np5PC/1Xzbk
MBz0KrXPLREVrW1ImgPcwkwwh8ZdH/rgTIsoGwNZB4TZi/pdsMqT65mrX2IJvs26138ysP7A10CN
/bz0jGWrnF3NqqdfE3O030nRVKdxJKMnl+F87hnPf1lqPjgql8GjNcYYXIydPtVKLV2LpSIVIevg
hiujr7c6XDjYkMDsLl1qkANOAwgygR6eGTwEm6qWjT3eGKSoCBjEPlDFRG5JgRrbdqrbWHp8UZO+
8mN8hIRFGinyc6kC1jEreX4NRZleooCBulPrdA7DdbeQdMv6Terl+bx0ICtjeqlOdaAg9nUdWCJm
CNMFNAvt5AYWuV0FjwaXJ0AAlwCTvWmUWgXOoZWc5jQ2AXontmavshNhI7tp58Z8sVNp2FRZnv0U
ERYJ0cbMwGiRwLVDqc19KXBUT0gErjTLNd43Cy9NihlqJ48SX8zusmcdbueTUukIHGPRHCIZZRu+
D+3A8sWwOBlUsUyhbKCaL3jnmq2RlfaWvhexnQA9HbpEbn6m8TSDvo0X6ybVU4QzErMJ1wWy/FCI
68KmZFdJjc6PlAfHKk4Y7JYRIL3aLFOvCgFK51nTcbdJySGgM4nZeU0LBtfYTnSUT9DMXJJVi3X7
OQmYJswl83WGOtTZz4VylJOQITQD4l3AiZuJc1sW5ypRA46qDFcheFiguU37rvGz+3A1QgqSjNkl
u7NsuIoKnxTCWPDdDjrzlxHOk6MJDS/36hdbrKk4qUMk8BOM9rm1lmzbizS9KQqmasCN0SZWQhNl
xIi9sOHFp1Ig2o6AC8lYpWV+1sc++F0v+nigYDe+50SON52NBM+ahfEoLYM3DZwCThsNKpE9DgcZ
S8KhyEZrNzU6XSmtGrNXpEL5yq1D6DOOzMApZXAPgD9yJtAgpYMYOW4FMIglJ6VJXczPIKcA2rR7
Wt/ZRVlPmd7221yaKzCAWbnHK6A9jXIwkLMcaHBvhtmAnWiJ5L0JUeNqDOH3jDVuzS1h4AzyJj2r
BWQ2s5vBG8Q0MQP3F9/Ngv5hz6N5GbJueOKIw5CmLhIGWV1RCVebDOZlS1c8LSNgTtlMrVNr0kqS
cjcd4pK7wWamczeUZKEgVKv9Pl+G38tYyqkzjMp8ajWG3ipTNDpCtEg4zJTi57mNoDLAcVRY3xMq
mKsi5LyV2cYzOiIO4QJKfN0kP2V6E4aC5o8ZheKEZ1Fyo6mNTo3ECHIqU31fTmHqqbMdP9Kq0X8M
mHM10JiUos51TwJUGQZqOXCkVu/TQuwRfC1Brr5urqWEoM7wk4bR1hCcEJeW2NyC9taPyXIhMNVt
VWPqL6U1m28ymBe841CO13W0oCvBSKZTU0qCBq2IXjBT4thx08KxPlXW7wJrGpqSFb5KuoX/aEot
iPI0WXHyxzQygLIXXlwNvICRNJf3ZJFpmUnL/p7LAwrBTPXbwgZ+WF5koiMR4lMBoHoZMo5JNbhY
oHJxfUsZP5yqibq4Zsig8AGdkR9KLxKvrrhMgVVpfq9atU/sGw3OyvDQjOQZYM0XiBmKjnjepF9R
X+XaKShCEbu1MhTHhithZ4KeWDtJy24XyATlCJ/OiFpxrQ8H3QBPPrdpea2yGcXe5v9BaQkJWKZ1
7dV6yIpajAyQAMWop8iU6YzhuYnDkIUx9/MpkfeFROeMUUzUAkxojlUYQtjIEpK9mlo+DUMabWQY
cLiT5jb8UJTEAP5LAOhS6VF16KJewdlZI7RzjPik7c86zQubXqcb1sQR1Qp7iF0wmSNU4jQmptgy
3BwAPMKCk29jY813W4uA/SqmdO2tCCo9RrBjP8idW2c9ycu2PKSdCRHeboN3E1ruuyYNsjsXc3vk
Ygw4nwrzksMu3IVIc4CSm+LBG0FDmRqUR9Xsv8j0K1vdCNqNvsjRUYs66dnuwNNnTUttNoHL3os5
UZ1UQ18Aygo40qhUVvvRqEb3nukxFkrBXojrR61/mnpCcsGY494tJwnwhW3jjpyWwKeuTbuOM6Mb
2qU4RyihGjynnQj2io1c31GCfAxCqbqSSMec2hX9WwW5BeS71fwgMAbDBQB0gA+olraEWupdGoPR
iagdg7doM8/Pao4I0HzqmxwSFJjYVJxBpM03U87Hc2mYMRXaIx1XeqT9WngnsTZM6iWAhewWshLQ
fZvXd9ko19ayoE6fS0MsXhaGAfUb+sIFIhWkpIF/JFtlCOXnXO6tDVkfzCQd1hJfj1JWz7CtH/Be
7Tc2G+GtXiifDQgS70S55mraKtn2Go72GWPsZ06G7GaQPHuWOnPh1J7bbtcTPgKLyrqtUE6X1kl2
L8dJPQBDoewrKPTitWKn5Ycc2Ny2ZRZHEubWwtStzETeAe4MX3qqyneg/saLqQ2BK+yAdvVlNF4Y
FJk+dq+FGWHEWTHQOeMWtCFuqgm+tSKlyqcMje8QFrn2PC70RC8g7m5dVY2vthF0CFljd87VGsEl
tHrfxtyMOZHqk2JqBxw+8fizMLE90lSo6RxW46a/ywhiz1HP49cN0yzAooltpAwTXL0ajGa8pop2
Iraaftd4uTfLqCTbIQHut7q+Yt5z2dis7GUeqMyIIxZx5JKQDWublISvl7D/sGEZ+4kmpl1GFbGn
wFJ7k8xmeEcXBLPUVFp4GsjVgIg31squWsLupjWR/V6VS/A8WxqLBy1VIFusqo2Y/4ZTfETDFa+5
OWB+S+XJ0xXLxgqlLu9ETVd9qOFPAMbrn3rQtlj37elsVzbzooVKh1VXpMd+nrZ1b2pvoZpJIOFA
JRPYSuoLX8IgVERJpmOOcrUDKYC1omvk8BBPPf1lNdvzbFPay/gwAlskPnpzPbo5TRm4pKSp4SEW
N9PFLAfrtFDFeNdQX3819P7h3cGcyYghqid5xZyWPybdILG8x0xqOZLVNT1hi4KhMYimS6xGxN3n
EPcVAkLoJRKNh8XIVhJ5E3qsq0g2mYOlfCUZzF+uU1e5xZCLB8EWnY1Ohj05XZG4Ire7rVmF4rkp
pvRAalDBqxtqpIvGAlO0Nv3mOgwhXZRK85ORqPmpdUv14Ae2j0FNk67JvPM2suPE9CGaADumFO4A
+uV3Iy7k3BEi7thNZUJ5YkM2+SLLpYMcafm2sIFoK1LNwxxAx2lslfqA8S19lk0Ec4zMRvrAsBy+
QI8KV5jXSCiBBQnrHst/q2PZq0q5PZaKIs5xq/UfSQn7HleTjlFegUdqidZCHhnSA9t38BOcFvHF
rpSMqGzFzQ4b8SjrQjrEVFHf/r8oE/+d2qRlRUYxAJ3zf4f0nOOlbH7mf9cdlP/8tP+QHmztL50d
tiU0k+4PTVE5+/9HjbSt/qXyB5oOhgfpVdYg6BQ0GoHiUeme1oQl848mQ+U0EAT+t/Sg/AX7hJgj
xCeFzxXivyI9CKHJ/wclx4LTw/+TsWtr3Bw0V69//jdKjmaHEjj7YNihqz8qwRZIxsed0x8mgRS8
pPVJgnsc+2KGMOCG0bkIALO6GqHEnsph9mCKM7Gefhs4b4lpYT7DdGg59QL44EHyRxm2DW30A4H6
7WRyGoBGAC5wpzUvdfgSqzeCr/YRn/CHzel6JNyAIRTn+4UoTAN18UNdKC92gteKFOvoxcYmn1h6
fZJbQuLgSnmzj6dAsHq8d/ojyH1heTDanF72gbb5RH2DhX3NLgJbHvlQL4bpiLGxJeRGigcDc8ox
cF9psPI8cDlOToZ8hJTlwM+m8gyTZceO8aLCVe0PRrWX3o13nEb9B3z+/hdlziGpitFx4F0r1Dy5
HTqNAy5kYZshHKAgoLIjzZFf1XZjIBZbuyJ5xr5VWh7VDlib3JUOIznKD+VJ+8IOA44GX77S+pnq
LR7MO1zlFDcRcG8f1oe0U5mQvg23AMNX4WuvjFelHyyL0OkvEmPO587WWzda4kNsdfzwHblEHlgb
+TwdxSn7duLJcdapashslM2aw3v+Vik+ZQIqWovqgYMBq4nf3G+pfBzv03IZqqeCOj3bdkb1kMfn
JN/wmjMn64eNUHyr/86mGzBNC9Odj38wVv2MWPKvTHXMBh721qpcwsIBXqT6pL7pNHmni59hY0Su
h3xgF7BUkJpqzLmC94s9wrmQzku/M/LnJjjHjMI7zxMGWfK9GF4N4Dh40mhju5dyv5k47k949amK
1irT79LG1QvgwepdobxLbKrqS971M6a+VP3BTeBbyZkxqRh+C32/MG1RgY+iJ3/BGP6OJnfOte9M
Lw+GaXh6jXdRrYwjkXgfS9W3PqyMdrzkUmdj0mIes1GrTe0CtyIAYWKZT2fxLTXSjxldQC36L5Sc
r/XXgSLoDyPJvwBbfSpT/lmiMrfVi0akA6cd54apflnrh8Io39Mb6kQU94JCpW757vWU0xhEaYoe
HHumOC47jKGcfnU8B8M4/mA4F29zKmNGTZzH/mQkOA2MkJkQEpCK7BR0flyUF7qpoOL/5qSfDUcF
30dcn6zxHI/7miw1ZS7tnvbA1RSS79SGgV+5A9hAP7sLDaY2T6Tb5941W8cOPHM1UlsfOl4MBY+l
htDBwZ2KJadhYBr1lx47RHfPM2qSs2vUH2tkc4zk3SHMXp2yOsPIl4B5lrhGJt2NcXDDfoKHWR/h
yYr8LtHUtonCbYUHTPldyvu89CdjXzR3HH0qN7+i3KJk1yguzBEsh++R8hkmXlO71fQZhAS1r5Lt
buL50FF0ZTbqjleupVIOCHVfeWDKMYb+zLBYd0W0a8rEnUry38sWGG5MFde4vFNf2/WHZKAqhPCT
jCennz/WfVFnfhcRHi2Gc/NDGZlFSYclPLbLgQZlx+lfx2rjNOqFBLqrqx/qtFtpm6siQpvRNoRZ
rpJFiHDEacrrpO8amzQ9q6PxAfRDwkyC+DC60GyV9DWewJs2j6b4kIhmG0/R/EvFa1Gexwn/FM3l
1W5j4FWT3sT0ZImXEr+GGR2X5l2hQa0Ct9Dfu+6uEP+XP4KSUuCvod5n4cWI173wzUsbGKMv9ABh
uOodWXsy5usIQrOs6JRgdhbs+k/DuDar5pU/VwqRnF/KJNEJ8GQC7rF7FpqGtVHFeWlKEDN5WMx9
SnND9llmw1cURJ+z1X/FUvxp1y2UseGrSMW3bFCFVJ2yGl+G3NPVfi3lZykT313ffuVt+kkH2VdJ
2qlNkk88sVjMJv46WTtqi+0lwSeCKY+V5Yjh/0x6bA+F8wkRhl6CwImqnR5+VXG1ncGm4QdFe+Wy
ZFG00HinOaJlDeg1Zc4D99LAWk/jPKuHuCEjSNriDy2iiXgNSz/SiJleNK2GwIXLmOm0gytkvQzU
bDvRUx1DvohCpneQs+DBRjw+5puov2vhhPA22d9t5ZyDTTRwMId51t4bM/+ymfeJ95jVF0zuVu2Y
oVNC1yDLzZz2B+uR2LhQY9PDuEJkxnA9TQYhLdSrlJD8sG1fDYkghli9KarNg9JXioFQJFyzyQ2C
x6ZXiCaxRMc/zD4+UEdV4zGjDtnTEYAWldAZ/o2pG+h0AHIpW1tdIqU8gK/gHW3wI9XMewOGfuwp
3b7uHc2an+WWYWiU+oTetm19VOvHEm4V5WvU90Vt+lbxq1/TBckzAQ9FeuqS/opZ7C7RoCpNpNqs
jLIa+i9T2bfTDwv9ikIdEfG8qex3DTYgTT9+gwaKhwFn8XNbVpsqn3YJ1S0AKhaHNfmoU5Jptkh3
kbqrqC6q54Ot1F6Rb8AJbksY4aaxB0IMowszg+g3KpnpyFJcjjrbIvs5Lj/nKPd0Hh1gzN+D8eyo
suR3BRD/nL57TumcOcj8QxCmcL5rSk8JzGfVn+dDq3GE31fSU6qda+Udej9UItkf1Bkn+5tBjiGp
fjDwcfX8rfiDGJnKI4S00uuI825HoZ564gLugMm0TfVbMA3Ddmju0QwaaOy7N7INB03PfsfDKW5o
VaVvShVQFtKjWXDZUx+RNxGQf1YvGjEijkvGBFZ9dIN59E3ReUb7otaRw1jGnZenynhFmvbauf1i
ToCl3qCFLNcQpIULfG4XMigKmH+My54Vl2tR2VIAyc4GYC3jEV6+6iZI/pNYwxMYHwiV4M7EAp7E
3jDVXkhGygyWpzO+2nMfXZ2pv1Kv40w8OjsWVOxmYEj2sDxAOV+t6YeoAcCT38rClnWv3oe9QfsT
JyLJupNgc720g9gLgyxkxkr+QI1W01HGfgweloiuwGB2uoYhZgZSGtKrs9ZlDo38FNLC18Hh9zqD
YldjmeArRNeOPWRdLQ6RObex9+h9qTt9GgJiHemHlfyss7uir2q8SSQ2NSKB05uIEC8mFkPpW5LL
O4QXf6PPTnwDbps4nBNlZk4wvjU7c9XwNz1L0PWvIufeS+aNrFrbji4WSy6vEFfcqBm56A1Qjdzi
EmDV+FPii9dg2ev0qiuyu2lJACZcbiG1onL/S86+lJIuontK6Hw2GWBY+c6ReM5ukLhxL9UbDRbV
Eifesog3aXX6Q2mdbY7o9nvJXVIdG5Nqn2mfdXxVKoK05Gft2FayydX+zbIR96L43IQzlQ8m3rlH
k6oXYpjbGAjKoMi9GwziElkjFhaIQrcmeO2te139KpDMa5vFbrkzZEvqWzWSKIsTsunmSn/zSoxP
BW9jJkNT1sM3BP1N1L10n4QufAGTERDFps8nrHAEO5mcVA00avISxST/UAJhwJeodkMx+mEd/Qrs
YWMs8ZYbMIEg0yjniMoQzJW2KZ+Ipbs1yKXYDvdTan8Uab2Pe+OrBF+Y1MutTC0/dj5IGJ5nSuos
B5ax3TInkae1hGBf15c0K3bYBU7E/H+mCdWGZT1ey0K/TmGxb43UL03o0kqTPNsE60W17vMCKibC
tHX0MHqXdmF8lmwTP4Sbl/MndtF0BgIfX0JZ2k/UYk5svkB33SJmio4TjtmHGHSSgqztIw2/ItvP
sXaREuydfeYZTXBjWCKRHIeIUQ5ndpyYPrZ6hH2DdBdiiV8MxXNSoPKOIDzkZyYWfsIYM8LSNItH
DnQ4uNZmCAqN/aGaUF+MFguW/j3AadPiaxNDTm2A2NVAlyriGbhgnA3V7e6GYjbRv6bKbWimHUUc
J5NfUZOPTMU2JbUYVjHvuyzeN+IrpEhWgVfQAfBCEXKCmUdSQ5qNkIQeiNNYSZR9RTtomvxEvFON
u9DSlYYfsmQ/kQXcMhLYLCbW05ROhZkph0Ixu7pa/ZPtnH/Lc/8jGbVDzoJgDd+KDGyNd5Cowe8w
I4LFZJeTKwROdsGcB2dYzHKD0al+o9zsViBc4izxhlp+trr01WjXg4nEmqi6skRdz1zgO/xgJuVw
ugPybV4HbfDNMaNemERquWWqvFFwLsrmj4JHpGHn/AADPibdVy2TfhIapCAtkcIputw11QFPrP6g
egcbAjEWupN6ivFwvfo/tKEsOLC2N458Q0jtNOj/1QtpRhhZ+tYd4soFPe6MEiYm5ROF31XZYAhu
j3xQnWi6gQ46NgZ3TNHsSxwAUW+cqbs50ivwHDJkpoT9Ve5ZzXhGYsHkwAZzS9alrRJLOz2mXl2i
F69pfVV8NOllAEYD6iLiRNCnrl2e6x4nTCW2UvmECuHHwbtcfTHMfdJTxacagamRn2NyW6BXJEzQ
8BkdTPG1NMGRyl66rGE4DP1hiYbrIvGF2UqalF0SVGcVMl2T2VjF0ZDWJX+RifKj7jMWncyJpixn
wQcqGV+p2lF4vkapDvWIA8Ci/uUzKlIEaBos4M1X9Qu+TaTiRy1+4ATaKwSRdAU2LxDz6r1AmSgl
ed+yitKpsgaofcov2OHyzOpuDadKTK7lOYkfQVJ6C6unylNQGg59RsiRJsu2ep76I4hV2S9I6HSk
A8+j8S7wh9ryo7P2gqNmErwm6Slq9la+Z/bJOJtzK4fppPMFRqBFUBiKJcCJvpfiaMz5qbWIoD5D
a92H1YmMflwfedKT1NzUmb0lAXnQdcmhOS4tPxc8AA3OKuXKis1fOEaqs3AZmPFPW3pZUGJVqhGi
/MWKD5aKSE9z44sorm17HaeT0nnN2lKhb6duC2FgESEZJLfL0VZbrmZ2kLnxYkKAyeezYUM8Y79Z
fGD4zvOLogKvwSpLN8LcM0UoeBBc5nDwbQUSw4voSAAoPDIRab4grjsAWd9C7cYLUQNobMxHOj3X
4Nig5reNdeDNCKyjbX2QtfRgouzyQAOYaj5RXUMBU7Rt1N8kT/E8vlt4rktpw2CbVWQ19+tumYuN
OQ5uW3+mTs+3KUDspnbtJ6g/Fp6JAj+Klh+lKCLE2DdH1c645+7lsCdFSiIDfUGJk43aL9yW9U7Y
+SGorgpqC08FPfyl0cmsUtxRcRCjxo71vI4bRxl4H+jwoF/U/pg1/Yj3JsCJSLuGrzNz1SmHINl1
tLuHnO+s8ZW40W5M2rNIo9vQBUfijMjvHqkq1s3nSaPxkQB6YyQXO/xke8YLn/u2/YtcpMM5Na59
dfiRqswuDQ9jh+tgCMzoYq4pIG/7z5h4Y4MRdwHvjw3dIDZe0owhhTeMA/CxPOVLZ1BJVeHHSznB
deMVFJ+VcbbDE9MKV+DI7W1t3y3BXnqWrW+LoDf9pQJlC+hX7mMp102yNmrjrjiiJTga4Fja4EMY
jIWtU7O+jXlLz8Heirh69BcyyAwGCnex089weYFkXTI5YYvBONtBxK/jh7X2JEdfpUbSzUdN0je6
lLseznGrFSeTR6Bm7QuOynNOTN1QaSJlfYUXTdL+IFKKjPeT9dnSjyvm2Ad9s4VXpszm3sZbDsyb
DeUsLjzXVMRGsRUARVknU5QIPL4xmyRxl+X+39k7k+XGsWi7/ovneIEeF1OCBHuKkiiJ0gShFj1w
0Tdf74V8YYefPXB47kFlVFRliikKBO7ZZ++1yfdhY/ZwK3Db2U4x8FhIF3ihU45QKi1syBZKt6ud
iscax9Ns2DXqPaFXzgLFJNXvVAzohgOz4Lg1cRPSq8LS+MURyg+bEPIT0EiGBX6FNT19In0D/w7r
OLMXpgIEUoFG8W2yxguIRjfxX5pdg+Kt4lkyVNdJv63JP2zQZ5nq6Ea3xCo2fZ5bJ7Y8dFXUbISD
MfCd50CXT7peouelhAYQXTHrKDWeboqHJjiT6p0kDdfAHm8EEJPlcM9ZDwpkqh3sMwBRTn/f1gDJ
GTDiAKecMDUtl8bSKUg9Tvqb63s+FHCygvCAw3MFMeSwiKSWga7GUsNljepGoLnbVQ3PS1WuU23/
mzljWly0gETQhyYijy6T7puCUs/svhnxEBLN76p6buOfOLs52ZMdvCn2U1Q/qEQ0TChvcqKNzOGQ
xfZs/JtJJ0pl4Te/V+EzZK3aVGl3O87Nc6F8mYjT0fQLt3dlUpo+09BUEFYr9QH+l0HjyhvQQjrh
eCrR+s54ogav9N16I/3xi1pl1vFqLa3BE9AMa06kSD59eIXHBeQX8avkjkySXLHJ2E7nISm3MM9V
TNmyuaPcKvaDJYdjm93meisRY6eGfS/uXIXX3XdzsBuQOR17b/FG6P2Z7nitOcb1ZTb/wtZYIePq
s+FjGvfcCq7SwjpuP3rzVdfAd9PYurfYXeFjY4pohocK92z5gJgHg74v7hP2XspZqdCEXeLV1b6E
AItki1Y9co+P0k8+VWY2vQ1kwqEoNsyk4/hrKxHfe4Y0ijkpfoolpmhuI0Z3D0jlLDNRwOUNx6ep
Vmp6XMUugvb8buaXEenN1PaD1W/n6KJwOtMD7krkfWdzXNkmD/+zbV21xBeEPzRGnCEijLAxJhhG
P1M6rvCDbajU2a/B4lQGiFb1ncFyHdR+3S1v99+yJCNiNetfukF0Z6Zg41ym6HeMqYHCbRl/dKyx
JEbJZxmLGX9dTM+EII71ZD4Z1YPRAzY68FgfRbWfos5PEsIcpMX1b9mNq5bHgBJOZAFfVfttKpxV
Lt4K8YPxwMNkQUyYIZr7eTg/tlc7vKXZsZC7UtlxktanK0AK1M8+f1xgiq2vkVBv9hRHpsN6hvJd
aYcZ5Gd6wskkK8TtQ2Z/pPPd1XcsWgXjM+TfctwZHIBgU5aIiifS8Qy1qbHrq88cJKpDzu29Rcuc
HD6Je4XTNB4GRJ+LxhuOdw/xU0u+Yz53sHAwXm9dGEHgWbV6J8xDWv5GCi2lAbOTzuoR5YrjUTV9
tg6Uc4IEqXpIMVFqdKD6g7iIypfY+2Hp4V9iHBriZz0H3bQzWSRESwUTApUP+8+PqyfDfSzE1sLL
jteLMiOOt920jcztpAAgwjst/ZS8NTsKhW+xmvcT75G5FyZq6PiqaB44UjMiaetl4qNUvai5UaAC
omWfENTK9C9u0rOFrM7+Qv2tzMeOxYlIjyQQ0c9uiqy4pTOdAm4V59l8CYNT1tIrvGnpegmhtB/q
u46tFZnZ9PxFhR7XTTHdMBXBCW8YHcVrZ645YDomYMcf1z67wdacPgvzxLXfjVtfAklKn7Bacpex
fpgRUErQGrag6Tls9EBSxg16oipOIuH2uoYXtYXLD6EVmfRMA2gRPTXIzBbIh4twnxh7W5QKTTCj
+IP6OLPsqfkU+aaxoe4aIQiQIdHQgQVSGXqhcsIfMsfU0Q7UGWxMuY3OChFU+5nDpwNyNXhdbF5k
5HQu+4dheASUH4mXjqpL7SDrx9l6IraWvnIbhftaTdsu29hAghDh+0Pu3KGSm8gzNFqbT7LzQjh7
7cE4dYKev+0UXIghTA4kHIb152WMirUHNTqLRWB3LzA52f8tp/TW3DSkmZodD08W2Rg48YQi12OY
EupRc30+oWCcJPO9tTa6Kwm1uNjMzqc6n1VPfSGly4lyjUEDpytYLg/SFcekktwCD5YPla6AaI1u
lASe1fmOuY30lzA5ZtrGJHGFKpqu+MGwXzQc7gKe82JjcvUNuWXEFr/qX/k0/Yof46LvZeB1v6a+
teG6DytByeJ74Cf5eqE2IdtiHOInX3p+9dE+11fnu4g2Rsyl48Nr4y81vLS8CFc8OTvESu6r7Uq+
6cm6aI62g47EOtQ3lGM7r7Gtutlj0D2QfUlHz6FmnHLSx/kRZsO+PJcIwN5k+wTb+mv325s7i7QC
NwSqQsAWRmvd8Y5yeN2wlDqGWONWwxqKkXuOX5rf7Jm/fPulPHFjPg6U4kbmTv8JUp+e8ywnvYFm
wshN8GeD4BLTf0Hdvb7CCqr+RbhF2MwAgXToaqBlD84QE9hKvgPtEcl+6ciw6b/y554OJp/IFx6p
UKy5CHi4wI6qAPOvjDd2Mo3h4wXuW49W6Momu3oE+WkmG0ycyHsM0qt6rL9yjTaoHnKKo7/1VQoN
N3qdlnFXyelYUFFh61Dfjkn+UooEKjnZSVSnzgg0b4BmvjgCn/qmuOCgCb0imR/U1r0Xxo4DiSi9
JHkKE2oIP81py+l6xBoEYRF0EQ8ESu0nwL7xRiGkqXB9+CO8mmQNohLASjwmns7jJUBqHK86nfEV
gPpUYLALyOn8Bjwag5xzd/rlkhoyrKcRWU9noT0K8+KTBK7Cc9ERIxdrdAc+1iTm0Pfxr5NEYo8t
CzgLxOm6Pwou1iEH3CWIaymd1wYvOUvzVraM5w49CizBOXeEE8gLLrSQedieb33LrhixRvDzdP1s
MvkNnzijufEs7UtU0NwaNooGuvXA0ScJuD1Q9hIpYqPziVitJ42PXfsyal+g3MZjGb1R80UwV0dU
+Z6dH6WjsYzAq3V/sK1wnZYnd/iLQefNNFpWl8H2CuRi4Pl8rf6kNcZdqu82igCIbc4unm+4+6Q5
6IDbI3XdNqeGOVqz33Ed8kj7LBt/WTLWhHn2/pif25n5QCH6DJXOIs0jXzmL6GKf1QntII9je+qD
TSppOFszdZvpuri2pwVCsrOuJcLFG4fW8YHvPfth5qgejeXdWznzGl0bEf8BnKwOyYuuYVw6eHZg
YtJRMYD+2+I1uPPykBIw6KNTzEeTv2NL0Llyd8UTiM7pHmUrdo2YqSQMismHw0Nms2k2AKUt2kOH
V94LOK5cW2vu//0PT1TMDom+gnFBlL/r/C5YF0SKqKQYtpn5507HfhgoM3llJWUr8Iwm+Nn7RQvE
ymlt2EIH4XqufX1E/1oX1ND0y+cf8jY+thEIfrS3+G45Y7/z6F0zmU6ax2xcVigtJOiYufyB7Ou8
m5nMDOXTbPwCfyzlNnyyaTKgWYk7rbkmV9xZa97XjkWm6wMkI5vVUNuHHJLz4NrmzDzS/Qz0u7O1
9MckOjOrVLieEZx2Tcqf2yNsgVwYOdvR7ZC1zBbeuLw8vKHrROO6S8iZFaGe4nUlJRzTtDCi+KyC
V+WbnxmdbWOyxfhJkhXSVzy9VPnbwKG1I5QV+Q7DeqAVr8Qw/6gEHZwt41QEGlp5ji+KoOmNUW7Q
QhTecudTfEkMGT1Q4mxtTwLhLQ/sp0zc/FF5YR2HBIChlEKabYAVgIDMSlXdjiMUwoYgusmdxJWE
scY9dn1LfbPM74gDmeM+kZrfxXzwxm/HVnhGfPmNec/nfFO5p46jiysU+mpSRJFVlj7X7Z8qP0br
tR5/ugpykmBsCdMV1mb2Vgln6XoRmVaGxsGGvIWBAGI/+7idVfAanuJo9YPULQNm0h7Gh/VUJk5z
zjTxKl3rqvaZ9kyyuveiCtAepXndAVvQsaetCGBQbXEb55zjCt8mbLvJXYbUKEIfl6IFmtZzSrEH
uZHKnB9CFFZ2NYRkR5uWR9gVW0A9Gqs0kw5BjcuuNOR41tz9P0SzMixd8VHwYIiZvUh/0JBYdQDd
ynxNIHvLPrlV5vRtBDyn9Rh7DtTZi52q9mqsrdyPoogtastQ86f1CIsLBKopQh4zPf6YZT8hJ6C1
HYjZDRAHu3ey79CcGdct7k5D2h0MnciIoBtq41padqpqSLD//g1yZLxvS3LCs7nvnGR+U4Ki9qnm
0ny9GvduAfJI9NlAnIVsjDPwwXabeT6kggpYmu4ytEnZ0yozXNwphKDLM+coTdX1tEIZ92UXYWeP
R4KWum9VyUQ9ULZvpylaT32TvY5OHnj9AMy9ahag5aXjjEsMe8Q6Uun6MZzZ5bbD9N5ByLsQDnRe
WmW64aCNtppe9zul15r1wACyru7E32l5aNUQZT2PD+l1tHVEKDh1rM/19mSobNemrt4VaVCw/oLp
Z1bcGuZIANDRu1tlSbmFIACaOc2iZxKfXLAsrGJM8k91V8WPhs6C1mmP/36xGpPhIreBN7cOp2yr
NNY6c0FdTcdKq50jrJKoboB2G9BPlx626m3oAV7yZEyiVxCbNDwNPLM72dz40yPQdEZhYw03owKU
WR9gJJi7bOYIPI2QLXpruFgTIqhgSTONlBSZwXAzcvLNeV78WiZLr9BkZ4SVm7s3fEjA6mLbDO5f
3/JNFjqXpiQyzbG/9s0q4sz42xFB2EpT+ejTRCL85s06RkTGF1WYe1vRPZuiNOrB273BbSmy7Vus
JbciwIDtMHYN0DPSjE2A0pEfKBxq0LpcPaiN89XEDjE5I2WtVU0dB2GnOyldRgsFcpxp/9ldeO6x
Z6jUn3g9EmEVQFGmuqcFOY3LN/6boK4T0MnZGCOhgdXsNjqBDYvakagQ14E+FDbAsPZLtQJk1mxb
3X3E1ItrlgeuGzPAlW38WqnBtgB5wv2eDplOcsYxF5aWUZ+13sXzMJtbgYjuLfdWLZUriK7LloXn
bZH94dyjBsVUfVObd1mnkoMuvK4eT3jEtyohiBWeiBdZjq9Go58pPMBMpTGs9qmfa1p0Yhe10+m0
3mZY/thS4DCbEbN01inrap4FsbOLIYP+mKfqrsexl3YayD+Xs4kzAgfFphaT/yPP+FNzeCZbuVP1
cWOZjusNTUXpN5Fmx8kZM2DDJdCkURIGIiO6TJ8BWjPMJ9eJF6vd6D2glIdldrAv2+otHMGCAJFf
6bTQIhOYNZeU2nApB9Mxr5YatDl9DfV4G8/FRyWds20KXysQPywYDdCUbmUBmbUiYTY3xretdL1n
FMpLpUJk76MjKhCHmDR95W57q7WG3INElXVyg3X90jnsXFWJgyUBozOB/R5K5blaaIoOxrzAAjiS
1VLd5MaVJNsIRy8D6UlhKs8a4lNH2mF2bYPGT2Dn1Ks2oZGgHTcs0m0dRwPZTNtrIOtNTfNmp/q3
HYy/eNZY5brLfFKjr5uSmk8l4EgwsXavJAkumA6TRFh3ioNSDvNKto2xBvlKpytl4vNgv8T4WdeZ
DFyCIpq5GkMrWbtsCVhn4jypAknpwXeRl9tQZSqa6cZSNBTviMWLPcz0l8YFNy4mvHq+Ukvh4Vi/
9Wb2PLbK+6gxYtQj6EqSbnvgDITSuWCpkowJn0OhnNOfOcXZMtUA3KP6lnLnXNdgBNiZUUCblex8
9XsZvuB2TprppdSxuCzvNGXs10FzPWFZ35FW/pomP8M0ZVzI2aNE/T1pzPrgkpJdWzkwqESWZ0U4
+kbVnJ1ajMUKkbdrWProGARqPC2uyZ6dqqUVFza3cEM/uVnzbpczVXtZamNaBDkTU9HjVzpL7rDK
vsSInVLFKq8rp95KDhpCEoY6Umh0FUDrpaQFrJz+SAXEXnT2uMqK5LsJKXZxjfnep9fJ4icbiwaq
okq+h4DJCWDskc+hRIGtvx25lNP1FMQ2tacjJdpBebfsnoBAc9KkAUWlHNCDnfJs0kLjNpzLDFMz
tzMXRhnYqOAagwqNHDctmoe1Re3yuj3PefyQSmH5srN4J4nVZvS4rFXCZuZSfDEp1nMCMXIFy507
mlruuDFSHQYMQG1sMN9Be8TEsJ8L3l5nhteLUuwbJHXrTBxjixlK2NUeqwJ96cipwkF4qkTwoKUs
8gq2kwY/rWzqWD13wZfhKtk6JDSKARY/cDQZe02/LyQbN4nifRjqnxV3DJesXkhmNyoFpPypQK6s
JhQFSk3wzq+6KnnJo4mm+1dkusIPtJra+9y54Et4T5vxYguyN2H3q9f6Y4wOuAlldzViw7h0Y8+y
laYJ3JT4PcjRRCGp3ZjuOX7iNx5QnKeY6mn44D7UxL7m4HDg+wAUwPl4KDBJzhiedXgtrih+lt0k
by1NEjcDW88ywQn2kOQU1s7iqoATvpg+tS/re/GGQrb6YQH0t7g95Z4V6bcadU8coFaYGq7wP9aG
1qFgD+MX0ToyDjEikvMe9BhlQqX9sQnoTs0rD5xfkbDpoFt0Mxf4RGz6axajSwjQ5tI2If48lK74
YJDcaiwEP6tcsPiKb9XjVlqERDHYlbbLu7KSnH+56KJ5pvczm4WHkURF+oM+w3rPJX5ZqTulxI6q
Bhy1jVMEYHPJVX79M+ExkxZa9pBoVcwYpFN4ae9I4/45Y/MzNOm3e81Uvg4lDhwsGj9fXph/RsFT
GcmlrAAkLELCmH7Zip3y/lt/XdX/VKASOhXnKV/L5WslcXgDgb7690LVaL4DvDET968xeJd6af/N
oH61tHwRbf/z7zf1bvQwlek/u+7ykouxEHfXaqBiEU8tStHwHorpYbZTVmESXE/6l/XacSywsgqj
cb18cUNRcPbBQZ47IcacDJDaqmxIFgvDXTfNklxmGnZVPGCJbt7JPCLF2NWDOxKimdkW1lnsEzaN
2QT80p5B5KnUN2zDBMpt0bz8tyVg8P8REP/XwmSNymLO5//erv8EZvwfGIgDFedp9Fn8/JdEhv0/
/+R/RjKE8x+uJUyLxIVjCF1oFAf/ZyRDGP9hGKppmoZhuYZDVON/BDKs/8DMIYTLOmqJXvAn/pc8
hqPrrosVnP9n2+b/Sx5DN43/nQVhuwZpECFUvp651Cf/1zyGmrP/DpQJfwDZMSKyG5gk1RtNvg8i
iTtKQEJG37nY1MT4/hrb3YWNIn8TirqtgoiQoMeklWjc9sThr3Taz1lyYNAi1qhVUIHqbfGwsX1E
Piys4kJy86Nt1LM2J9PRST6ngvVi3oGHmU0DHbOlZX10kLRlUX0U1U3VTIOYYZttmBkRws3sybLN
PwlJliDFqKzqwtqrCFAjBZ0IvQ41IKkLitEc4EJ2n6WLZVPteEpIDVG3BSWESVLqa+Uu6vre12TI
AoUltoVdyRbYkVVEFQPsW5spObullLNaCGE9d6If2pb8Co/iWoo0QvDfBEWBLack4iujd0XRwSfj
djvXOpIdOcyfiIecO8YHhQ4nUREgFliV2nFZILbhiynuhp5+A0lABCecDAdP2wS4/stJ5je9JD1i
jn18ydGyhlZZTCtEW7OuQd2vRl9tWcgQDvjohW59WYl+Bt2AL9F4xtQz03mQe43ACmCXKm31VXHQ
jSx5iLKsv0T9DkszdqysfBABiAodc9o5szGPoUM+/vtPJfXOGJ2RC2vTfjA6gXxV5ppvWBX+INtk
Hleod8vyGZrvmA1v9Ohi/U7Z2ffVFPp12WMqIV76koZDuJkc6s3UunuZIj0j/IuAJBQ2PEqIpWcq
HxSzs15KVCp4t7e6cU9mojJaJM09FFXyPM0E20DAj/hvk21l1sRr3VfD4KnW6on7o+csUK2AjUxH
MUxFEfhzkz4Cr+J0nZMEMrGd+kWNJSnpWKpSbbZTxksTtPHFGt3XWbPic2TnbGKVfq2ENdEIXRXP
FBxuASrg2h2SYzJRTSNrq1/TwWJe//1iTvXEPVzCtGtFeikiVB1FT4liNBr+BAcWJfY4+j8IRRhq
exy1DhKzNh3SgYBAkPSfMnNK7ACkYyoneQwKZ3wdp+wlq50zh/jpFKfFfOVYflBNMruhVD/azl1j
wbEQrdlXQUpbio9czFu0FyL3D+VWoQ3TaHUi/pZh41rHBzU2CPGdVzhKt1cU4zCk1kaz3W09O6eG
cCBIw6zGpKf6Q0K8Im7xVobI0q4GTZ21Xh8q1HKmOI7aCfGePCWmiwykZdTiO5Oa0qPvz3cgkEen
1wquMw5Btn2a8Cl6Jn/brQq8c1W0Op1PkXZKBq09RClUVwLfe2WyooOaT+bR1Qrs45ivNZ1VbtaB
DXPjhyLlWA+DA8eoZWIh1GhjpLblsbWkB0hLvqgYmo0CGSYSUfsCyHULmnH0Lb1wN5U6y5MajViS
CkItSATDAevJShvb5EGY+cmEr3Rjgnkip57vtYCWVaL9Xpa2FA9GNPPa+mLDy5kQDbgssEF2kbCD
Yybt+hIZSgCXIQN02ZwiF/4w48B2wg33PBvaq1oUrJIY6ItJZ7kGG4HhrINOBt/1GMdj7bkDHNxM
M1/lmAzngrrMJsfYbQZuugmpwIlVCpRVdY+2Qr6IJgmuNPUYDThaezP+mebQPTtWwmaIJJlSNfhs
Sv2k0k5GkMZyD0zjqwCQ9QEGDDzScBo8O46gtdj9phdcj709s2FTWTmISpqXmKlqreULmCAwFjJC
kmxDrYxf3GHaa42NKsc0n8XcSR2Cvvs0dzCTACOz2jQ4zxVtHAbIEE9/bwBrHDsINaxPbdUTJEgs
eCmX3MkvbpI4O2qCL4rSmQDWXAZ5DM4AjkltUTkHAEOT+WUO8j+tqr+JN+37UP8Gs7i3s+Za02Cu
F+WRd+FTVjwHBLbpuSWYbg8rPdTS9QR+flVL+6fOh8+5dqkraJVblE5o9CxIhyZpPC6f59HAvd4S
WpI5ARiDAY7j+bdpkPzldgPSQT7zmkJPP+QAH3uCQUOZSnyAoXnFpL9yj5SvyQ1T6i6EoS6r/qmS
nHWndJbeVIc3Wu+sB+A07mEeCHPoQ3MpU+sg6VQ+dLbyknewjFR0kbA2rxoFUlyYKo4qNbom9Omt
eh5sZhDvu+yK+i1S95zmoThjc1JmykRt0g3wxrGsAAHj3lbBl6GWw0lKnuUmvi2jcshx29OskYW6
aYqVH1yjvsY6kacApEIZW49DEgwfDovPsa2me7LYeSFVub5BI8dOtdo1CBnuxc9JGmo4VRlDE6WR
p5naB88Nc3xNVsOET3BgFwwURlLUQ+8cofAgCB9nQBfVEB5HwNk3rdK1TacjaWip/cBOyzmWFibU
Qpl2TkJGbDT3leCvHcQWdldDH4hyxbe0C3Y11bJ+VInfUioVkzq3qTwXaNRRp6xdmrR3lWu+Wdqs
nbsEB6MV0B8PPLox6uqak9fG8GhhydYpuAgwWNeJRocTDS5jIaJHfE4gckrWW8DdQ7Id4lS99rZ9
qPOKlUWcIPLhxkXqF8iDgc43GZQfgvHUqEqyquj4Tp9cuyzbldXsxaFReU6Y3FQwI+uGS7uwJJJM
05Bis2iSKl0+B9F5ylrawMioN5Zza1O6jxf1dQVfIvMwQdX5rtX7bB24RCNbNg2aS2jSURJrVbhW
7afqS1d05VXP+F8V0T3wn6x6xUBiNiVZo1FqEZBialubzWkmlQ0tnizjaPIrVG+wsxOCo5d2X4lZ
gPvTXBwsBrgF5cFN2MNqup1uTIMlP8cY1tK2eguJ1rpBc+e0QBY2ZX1ixfHe0PjdVZhIFP3kywJ1
UqRYmwqrXllpD38EsC3U1ptVUu/qcJLSN3WfPtWW+djwz6AOYg2L4LJMgZKz0Fg7B3DwKVvr5M4c
uOvNFNp+kj5r0t7Zjdl7ScsoDHFqVVrahNTdsM5Pmm2t4uXoU5r2lCqmMJFY6ahm34USPXMG/ppg
a2cjXFbHmL0pzVkdYkhIXZq1MEQmrKwCzK1Mdf4UMKEXnBur1lNZJNLJgdnTwRmsMJnnWvmj2GRO
hFb8WCoLPaoXInosWb+HxINUl0Bwa+xo1wD3Ud3hG2CQcAzAGnRbdP1RbXswzBeHCbdJ5QGgC7UM
Mv3TefdVFWM+S6ahiGnrCTn/2S6NnB0aK1Vtf33UsnCPQCeCeVpJw711bnVva/eW2hSlDyTwx5k2
h9OEBdDRX8dYhbVQxZQ6FPVSjQgxUWFdxg/b0svTqOOnwXYgeR3HSYn5jRByS3A0nAxn1v+jEDdp
oNUAev9TMWqDssZzgypFMzEeyoA/o6rarRrkKozGTd3etXne1W29IfCBZ5qFsoYGTfXEnx7Y+zIX
VCAq4ubg5P337RkDDiQx9snKIIeBPf4XORtt2MHAQc09Al5wC8YWBQjX4ECdgjMWf9QYvNhDxJki
/hI5prv04ij2ZXyF6PGR6u4W8PAt56ICo45zOn/O8TEpFu2d+qPTK3xBrMxd8ld3Yq921T3NeUlX
mbe8i+twOXWbnXMBMfXXatkXnFUUge6uKjxFm2FnSOOxyIPbnKR/QJ0+IXQiBRTulxMGN4vGHGm7
t3gOfZ52pzBLvtSKyYJSlYvWmJc8CW51np+iXvllp68o+YMrlVtcNPe8CH0k269OZl+d6cA5Ok0t
Rj14/Kk4NPwhx+Yb4DuFQ/flGjrpQXufYc+cO/HrqA1dW+0qTBOXmz6PyeX1XQLWAmi515RiLzkW
c44tvbBfdt0ZbiFJe0TY8Hkvqzsi0Rdp7nUW36kaPBmKvFOL9FhoCl5U/RHbJE+r9rp8e1WV/bXZ
sm2nVSpS4q+C4u1g4O8O8SFKhyfVLC/69hJOkL+Zpw4jFr0u2RdSoyc2cYkxhzDButKSH41OwD6w
rOM4xY+MhVjlmje9kthwBm4lAGPYWgP+ItUYIrnLJ6B9PJlV6Dlm/TVWWEXrUQn3KJu9riXkxMgy
9CFZh6n+Iit9pe5V9cIc34YbOFfKOxoiGBx1alIDRqx+9GN8GlOsgMTqMP2p0ffguNeZWld7HECZ
FM0mYfu0ddP422RVghN+oHQp2YnWYNrI3qIp62jdaextkDs8EupRO2euvWqoDqnUVDtThX4xOgN7
R6knTGAxAOuhrdZKhJVY5DI6mGlNYZIsumOZJxAAA1lyZBL7qu+mQ20Q6zcwEPp90hZrs09mH97H
lucVVQlgRE8ynmHQj8FWxCnuQMhO16R0/Gma0OP7vjoqKaox1SDpO4PyYDffBvm7B7dFBtPYMR1Y
ZUQ+cbXZC7u0OsAnNhkjnrnd3iuzk4+UBCe85XxC3Z4e88k5RkxHrUqTtmB8UDoIX62b8c2bE+t0
FUuzgQlgb+XxOw0g/UnqKlO4NVFQNTY4G0R1HZpy58ohewfmf8gcTblaMt52EbsHe3JeJxlrJCCa
R7E0GZQcdNUBU63LDwlnTt8T+en3uuoGe4E2d6abyskH6yJaHsh2r2lbRSYGvZxpsLRaRpD+oaAP
08h84sJh4OF0KWINY58oXKB3WznhPGpp+0Dq24oh37agntfAbfszYkl/VnIKZGK9C/amzkUaq4F7
oLqscwcuaV1Rsf6+WlbtvJr8aFw+kvBgbWRwuqkeulC8holWb8gDxQfZxW+uWF4/oFnH7Yavrq2f
U63q2O6439DmgGGA9V5PFidEOw2Dg8Nyb50C59o2QlJ537FTKYfaPBuEGpNoSM4iSzV/MoHrFmAs
ca5RN0I/Qbwr7VDZSa2c4Pg3e0E173MRj+B2kiG5NP3J1iIbpwKXdSwViO/pVTi5i1E+yk8SCL2r
YbhzZdAdODksQahtPu8qqovBLindYynrtTnTYpkil1yMulunBjXo8fILXPxfK8c4YYIo2tYNnjPE
C/xYpcL1MTrxDQlqsXhRkAdyd3CLiUhQkOESKc71pA7rOkjbaxhS3aLq8wlM0Gpmt+YrndBeMrg/
2EHtz3GisKiS43GCws0EK6kpg7f/CLePJYFkqxvHZDxMfBTzwDFEYpDRwwiTgmZ7gyZSAoYhT0MT
92ekIyy3L4ZGlprXPVPLS+556uG61ZM4uS2V2o1G3lgNrN/SmMTH8i8NGAMkKmQYjlPPSd223MnV
zzhTXqgFNNfbIinxmjnaWRkp1BoC/M4FhQUX2n4Y0SPnzg2QFJGGe78YlWPez2xSMHn4ldE/dlOA
/GZFz0rhOienSX8SCqk0uW7TsN7oKE8bEeAcDUdGexhJC0QOOGgSpWvb8HWBat8p7fSoQBxr4AFu
0kqDPD1x5zQdwzqqhrELbfmgVJht1ZmVw4SjnL6DWyno1VBzC4mCwEAGDO4Y4pEdazZ5EGeoNKSP
b2cr4L2HQ0WSzisxX3iIRpQqJeNrPMvZ12pixBx1ZtxPLWV3VfVu1Um4WSiRNLan2AIJ1U4407xG
Eucjb6KQk4JmUNQDJZeKfY7e1Dk3tqFebHNTzVfDINOtA1MsSINNN0fvDKXpEcXlze3NmXkMUyH5
MS8X/bSORpIupY6LSUmmetu3A8oTIYMiz+OdnnOSEsGk8BCllVsM6oOVcU+lk5J4cDtiRMaMkCEo
ZGI3S9ahHdhyEla9e/n3iz1oumdAh99wuqk8vRkaT+0xi0kVv6EZkUXM5wZHZpUxfhDQpWbJtqJ5
R9MBtNY4Obtqk1JhUp1Z3AMAoPoc3dRB34qmiLDyBTKnfbIB+SeBgC5jY98fTFgnzdaYK7xJE5vk
PnyYHFwJofzWZupnSRN6CrfSjZKn7KiooGGfP027vKlf6BTB06Yqq5y48bVxqFMDp8BeBUXV6dU1
tRY0ePNU2s3Z/K0otctDqeczxQfyaIoAK387vdZktT9YqVFPNdXdURC/vmH5KF2NB/5AwElo2bzW
XD7Xdls13IEaheYmg9jaf2fvPHYsR9Is/SqD3rNgRmXkojfXrxauZWwIF+FURq359PMxqzATGVOd
ie71bAKZqIq8ijT+4pzvMPdcDz4S1zzTH7pzKHtSCLSkJGxjbyJUUqGai6qvhnziRy3SZ1OqHbaY
4o6QlbKn99cdHRsCHHdypgUn+2kNKZcdtDb0WWW6HjAq4ycjOGGU9qPNuG0d9GF3cGR/xJJj6Kh7
lLJ791rEBK0zu1d1NN1Au+pP6GPkkQCnS9eq5JCNE7tQ5fm3JLneyb5G3tYUj5VmQEdmQj/U+LEQ
o0Dv4syd5uDBrVow883iKmwy+hCyyFqvNyEBmN3KqaDcLhuAvYvzMA+ZfjQmfD2fdL17ZSABmzpm
6HB9alVf4sDptwDESEwbM0n6GsmTTnyspmhPgBGT5pyNrgHV0zMqYt3rHl4h02xn4tNmZb9Hjmvw
Zd9OzJ5Yg97h8lKwBhyTMUtzdgHYmMXUnKfaVmvlHiuruEfI4xzKmLW1b8WXnuFn2WbNKmpq59pP
s3fFdUFyHVGxw+L+nUpjZ9Ic4CUCF9AiMtoz3gKOkzEN9wzXvyTJgP3lg3TsF0lqAJq0Mdwlo/vl
hVhMypxLZxm5rGjGmveqS/fdGE3fRM1iDmNzmrv1V9tSu/SFJExBkMoWBOO+nUMEexGCD1OfKjfJ
LkOkhm00qWZbCucjF4WN1IbKMLdgoObeTZHp+VwMwCyKEDWS7kVwYZHJfxqRa5bAStL5fA1475yW
iBlrloQMhsiOFmlENJGREwJjKoWVw6BA7XXK7jo8xybBfQB0Omo0v6RHRw/ajjiegnGqTqlXhMfl
31DjjWfTcyg868zhj+CmZ+ew6kwLJWZMqRgLRx5iBkZrIIszUXklzSC9+3aghx8IBTiZoR+sqrbi
IZ+bH2M8kOuFTurQpT3rxYjTkjA6Io/INkBple0VCrs0C9QqEua0CxN/hkeV4QIp+rN20Na2zNLP
XbYlgBS/I23EWYfVN43AdDSHaDrOU/zFHDq99giiQKoC1somEX6PE09uA81wsZRhsNYaw1zS+g9p
r9qttrLXsWymjeorvEwZWlBwde6lXSIB7biv+DGYCrASaTcl0M1xnOUOXF6wryJ65gAuo2ubn84k
5G2Zce26AWrlNrLOmZvvmhKVR6tL0mxiaL05skvp2/audix0hQMpo7aH/HnKGY3Zwi2ID1v0GtWM
Nrwaf5aOJh0KBRrLAkSnZddFZ5YIKNaZnCGIhznokdlJ6kITEs/EqKWFlEomwDJH4SLZBQ6n+WSi
JuX/Eh/IGYSPQfdA5MG5b4bqBK1suFLWRAB7H+xIU1mTs2HunbmOd8qL8FFb3j61seUE0p7AI4f6
yp6pOF3sB02JQx1AJ/kB5XUVBLdmq/OXVMqzSSbRFTjncu8HJzmTfYmMAiiF3BWqGTeQahFTIhgy
sWk7QfUCK2CVsDa77QHekoeZimuF9CoI4NRIIN7lOK7B2LObRga/qtlBi8JhhTBOH4Uf+fusQ8gs
4vFQgSSn03BP5dS4J1DUP8d0mO9BxHIHzV/SUvaTHUc/q0jsZVHM105O0VbMw43iiUxklr2Vkls0
twhxSIzFH85tgkcM6NI2e4p1KIl+61EvU72lFOe4zjv8BksobEvSxOARFVaVNc/vljzppnHwu6oa
Czt1FPsNyol0QY+x82fI6qCSwvimEmqCPkCIkODALzEeS5sIjj7A64QslJlc461ZZg5bHd2xNksP
eRu9hE1NZGzPWiHHPGG45Rewggw+EyFGTmuAFa2vKhGWhzYv1BWJtt5tIonZkQkWWhZQG92Ew77U
jIJZoIKuwp/sovimU3nprCl8NbsMjkm7qPtk9qSiFuCRgRur0hMDceujLaFzTYLDQC3zyTaooZhy
HrQWF1lEOBuJFGcwPd8opUhetL1w56qlnwqafo9oDe8vh64tyd/OsPX2SESvSCbWSFI7qHV9dFAy
JnK0VKSeJa2DhFr8LNqWYL4yyA5sfy8sTA7hGL87MjA3bbf4tJYLFoTwzlDqXismmqO1nMZcY1GI
oNwG9rLEv3tgu+xpcfhExomO0rkOXY9NMGYZ4sgQ8N+x6HyeC/NjrtxTsyusetgW5blhEMmX8FTY
/s0o5MEOGde7boWU3twSxLWF7s1qpPToo2bEJyFKVdHv2rh4KCWKLNDxePG8z2mKP8wWsgQAcvrz
6rvAWWTTsPlLoZP2uOrmsG1o9tyAuCXtbRqNCRlqSVhozVIMhXJllvqso4T2QnH8RoKyNR/LDM2j
8TM37BToRdmdmDw+eF1Arny8rnBdcAHLPYlbE0G2/nttxR2+1OqAoJgnL3k4BP65V+6QDHuM5Yd6
hJ8/GfWjUuASDMZEih75ELUYtSZNKm5+JOSjPmVuT2nPMpyMWFhSc1nFbJKa5CqPRb3l+u2VeyIc
96YLFuW/k59jOd2KscY1DXzog/RE1KD+dVfX6qqKjEPAEoLQOnt5wjgBSVOpOlqSPJ86QWbjItkp
wAt7g9nd8DsyiI7YPgb987R4cs24hNuwpOgY9WBi5oo7RoD2fAknp9h2Xh3fjVVJF2arjiGII7YZ
t4wqIuvNz028sVHxKoKO5csenVv31rnq0te+d05FdAjFMjovrPegYAfSyTi4dmcJMCIEwbGkXA8T
2TdDggZhILCqtd1oxWcYb1rhDg8IOo+yJSsnK8viHFvQHtI62zISwLPjDe8ib511jx0pqgbjpBP1
YprhM4ZbrJ9uykzCta4S49sJ52ukU/FB259p95Wz3G7t4JQ4+iZoCHidC9rpCRN3FtbZWbyQXH6L
RWE7lCEhNhxQvRThpg5H5Nq4VuyyG9jdY3yYa+uB+npbZBh+ehRj6yxOmNLbSCBLJE0/pkhkR9vv
PzyJAgBBow9Ld4vyh3GbKbeRjly8HAtvzyV8cvI/R8OWNGQKWZ62d0A8ruLUdldTlJ6NvL0ptIuM
Nsdkxq4FgVG8cudPxmE7ZzQIpOSkLn10D/YY3GRtjdHl4Aa1xqnhvnVdicC4Nr46N/iYCPZcSYMs
98jj6hrjh5I0ATpJ8Z6GrFONMCEwsnnw6/zBtUFl5iW2z/kK7OwutzBKuYkdb9PZI1B+XNT33X2D
mvIKYTg6OYGZxcrxGFJiml07XlWqwSSeF/zR+bedNF7yyQPnZm8qzV0021G0URbNufZ2Qd2e8nFM
DnqG10/H9XNgF0QGpfuZ1Ye+JCXB7U/O7Jwkcw3DHz/8VPHtxMl7H2YPaFlXs4+UTJCAhRGFvn95
85E1rfug4Nzxhwc3qHLEGSbjzWRgOzfW55YgJoQcEzscLwLvMpbTwc4Q0WKC53D1vT0b1PbWNlO1
K9gMIKCIeGb0WbYZmO+eW2IF4s6yd8zDMPLJ7tQz7cT/ad779nkWs7weqv4ntlBv48qyPDl2YK/H
Ob1OLdbyBlMIpBem9doJ+8CWTD4sQkMBXzuA32daTfVAvsk2D+fqQgqjSZzeMjwKd0hbyIgKw+Ss
JjM+N6NwTvw0c1gZZzMdMUxZ8BMF8oXHoVqsCP5TCItJaBSChju9R4j02kyyg183IwcFjH8QEszL
2hPCjh/SNcFsO7V1rKLi3iNuZV3XZbLBdSeudchw0arzu8CvzmODYlVUjngIvbt2VvFJd0l1VXT9
9ABZ2C1ILLac7MGy3cfM9cl1D5bKkIGgneT+mdB6+BQxqZ+aNId91LrPokCOENo1CMoCZ649EjzJ
SLDdz1kkludyjyvQbtYN5E8Yxnig/0jTClhb79I02QdTfG9MXnZjFmBPpkoxEtER7lY+8FEWw8YE
ZkuHoumBhnRY6QwqvNGAzGD5fZO3Cf6r0ioAYnk/p6wB/CeqcR+PBhe0HZ6p471j5jvi3CfBpSHh
B2UP/V44mDYjXE35gm7lhj4m0kwkdOV0H642yN7cVCxHnyqnUDsfRw1dPsrNgtwzTqGOfWUPXaIG
TBANc3lTwtDuxtEECJuyJBMq2zrIzn441acBKHAFud3nbGpYxeSDhrZQRF8BUhxepM4PY9gfZptJ
fKBY9eU8414w/1CYxiEVE5P2rRvX/hM9rBKwH/E6BBuii9VVkXblOWaNtwbil56xxPB50gb/eZeu
g8RO7sKhF49V0l4GdnXHFtvTMI5g0qaM8j2NXhK9IXwXcWVdRjdpHHY7R1m3hS0UChZ+C50iIjMM
u3lAlTMSe6KXkhd2ONHe0QoxbsoXWC+Aa21dmYaF30QjVGjKaT64bKs3HePEddUJZ98Lk3i1Qo4X
Fhl3VT/lFwwZV6XPCaEn3iUGhqMdQOaPLLFP8/LFkkl0lrNgvIue6kho1xUzwi2XbcW9zHIQ+ZLa
WQAQrrP8q+MJHuahdaHJIcixwn8Rh2ZxjJ30X3+MTVuAl6JTajtrh3UpuvTBPs6Dg0DHEHmecazz
vrmb3b02HXH54w/0ylcxGfYn4cP8SuLgKMoHdyyA7joZR2h/iFyoieiwptelWVERDsXGjYeNVV3s
3h2+Ig16KT9E8wQsqbc3Gt74kSS9CsZobj2ZA+uZ2K+RaEwi2dag/NcoFJ4KwjX2QxeeUpH5Z+5e
EuvHAdu+9vKjK7Du5FlznafsE0rZy0NRybUFzuOJgqO4naV9wieU7XxhmkRHkFnQ4GA4uHNlPdCp
dYe4zUJKPY5tpnwEr5nTcI+l9S1Cv34uSzNZ8hCzbRFUb3OHNmuao/QysmxLDDd/7AcPdt0wHn1V
52eP+Kht01GYjlaPmAw+xdCON8OUpy/9+nVogKyF2ZGEwA0CMY+bJqFL09lNNnChNFa4bRL5QCSt
/+STGoqYLvgUOCpbFOOfKGWexKA01lel6FUpxyfpvVRz+t4ULP6ZbeMcYfDcZEl+kzagOAyERWsr
M5CLCNQATiiD85xUwz0KInvXRJDk4HLx3ycNZ83cwWEclmDiMSA9jLbdXrsk6GIktoybjsXMleB6
xr2enHhx47bMsfP4FBmtG+9sc0jkohJ8DXvK/zHMNkERyFNTejhje6+5nkukjLPJCNLPaPIiy8L5
XBeoUvDuuo4KmRE2x2Y08dO16pRLPPrDwKyhN3+kpbUe0N2jPYAz4WIZqku2i3bLnI0tJp58Tu1l
4epdl23+PaVLWnSjGCvnn5SHt201jqS2jsT/Nv661vSlTDzTnbSid3Z/lOJAG+xl8+6NyRGFClJO
wyIlQgM3DKkWRZagEv/QDfrxhH32VN+wCRq3XSgEU3vLeDRc2NbtEA0MIF51GelzUvi3NtwME1qO
lJ711rjs/nrRvk+VN54MmU83XNTZJvoDoIU+DOXMKQJmuv7/Guo/wvD+RkOt0JCaFtrl/5pov+uS
9/q9/VU//X/+1r+y9GDTK0fZrsTI5TnSQaD8T/W06/2DlZP0vX9KpJFX/1/9tP0PJbG4MjxmnMbf
+UVALf4hFx02wmHTRHom/1sC6t/V07ThDH2F9Bnim0qq32j2xHD0bqNHEOAOBfpqnqfpxZ+QFxOg
lPzzMvpTGOP/gsR9W8R52/znfyxK7EJPYZEfvv7zPxRadI+ZlyJpkP0+H+6312pcjF1DmLt4W6vi
wyAyZcu+l/MvbVMN37nsd7/8FP9Kf/z1BeW/e0XufEToQvhkj/ymDfezOSVgOXA3SgKVZA6KSu2q
MyIeOLmy8nWnevWShPAmI6ZkEPXCzkLiOVlylyNMPtChhCfJAbLReSiuDaSp7JnHtLz8zRslnPH/
+Wr4wW3HQS2vhLL/LGJPlEHc0ZirTaAM/+Kawt2RA+2ZzIZVcR7aiY3jMPQjlUvd/OjrGa83Pml1
H3Zd+pQXI4DwcS6+//ptmcvL/v6LKRT+CpG6xZXIVfhr1gHLJVEmPmmKnSztSzvolCwos4i+3aGF
sWEaiDPzFClQmgxP6Cy99RCyE4hGm+50CrMbgO4nKcuDiIy7RBLRSh2cnoKeACSmqH76Zdj1dLDM
pNprCMSkAcgU331V3v/1J5FC/ZuP4qnFv2BZDE+t3yIjvZiNKeWKgzlJR+d6XKKD0AYftYyCZ9Se
6s4V7ItWiNFqwgaa4St3SeylUM5ZwulKP+ghOoum2LQMnhA7uBbqmvDd8GEh2YnchyK5ged2wGFJ
6Z5bnO25FGt/UISr1vjFLQYRuR2t5yh7SmxHPqZWsm/zeG9MUGuSxsdA7pA0bZGYl0BmbEsmIlCF
25Xheqd6jreIrhz/rq+8lxT6+ipZ1pzFZD50tXua+vzoefSE88RWOdsFLcmFlbMtEK/GNjuWbgAr
ED7m8X2rIk31BfC0QgKc4x/Lh/amjcVrI9VIuYza0p8+wwGkSdwMtBNZgbiJH20VWvNzwewo8t2t
IGCQ4c9HFuivyCPkbo4ek6rhiY1S20RlWcTbCW/Byu0ilhlNA9vIeqqG8csdFDWw5UTrSqbnmcCe
1uA1I3TuYD8UNfPk2WxEButidZ2PFqiJ8SvIzqKXdKv50iYZ9ynaSjg6rpngl4pLBpJY6Z3i6q+v
nOW4//0eUMJybHz/lrRc97czpFRA1Z1mWjbSVnZD1lxOSu8gzhhldlaG/Fmp0HjwWZrCTHKbtCEa
Vw/fLhHjiHqy/mnErPbliyHdKwQtm8QoHXvltFm2NgKrvC0Im9n3/VC8hnOurW1YZtMXWgr5QLRh
cfL1aLxKxsFnAe9z15EmvqB3IgdAU+idyAxNtm3nir+7Yf7Nrc85tDz+PDw3HAB/vvWpuspeLbe+
VflAL9O6DcF6kENdYgG6hWzmbytG4sz/9XxnxnV9zvwZ6+agjPIoZ9tD1tDU305gyI+//kX+zaHu
Lc8Sk9/CFZ67PNJ+CWDR4ZT1RH87m8EznSurLr6jfjpUcCHWDNn+5mT+N18D41X8SiAkPOwEy7Hy
y4sVkekO3sSQeZoa9RrSE2ywQej9/+Aj/fIqvx1OmkG7i8gXrhfzpp+iaBCQN/bCy3LcYmW3+bT9
6xeUf06x+eNZDOze8pcaAoHDkrLz6+fiCk3oTRbeimOZp5HMTzCZpJQf62l2nr3CZpU5DB7UQzMT
rxZ+xVt66Xr9338bvq1sn8LIcWz+8c9vozAGp6wix9kYIX1wMLrPptOqqxDuKKRMhjNdCLdGux35
rdnwlJJE/zfvgBrrT7e340lqKcfxeL5hiFHL//7LD2yOofQmDUdaz87EkKxrukvVRgAQZ/JmEmsg
xgezNBuP3roj0SSmSsDFtPU7D3DZX7+Z34sxh0AC26YAYHnF2WUtVcIv72Vmg1Z1LpdYBExl47ZZ
tM7L0IQ8ibn9r1/q95uIMsNdnuocj64vHe+33z+iZ9KIB/2N0m54bBknHzI5DherCbo935L/d9+z
7S3v/tdiwhUOJwp1H6eocig2//zpBhPCfCYHYFxBNd02oT1cEW86vBpxMTcrHQfhJhus6sBROoEW
YKEetm0N4loypplG4DchGx+ICZL4lnrYAwAQN02EdQ70y3ySiCYwq/lSMaIVbDWySfSb1PXxHBs6
/mQpkr9ETbbQM4x2g8jePgahP4HdwuwmDIlDx4OaYa6R2FSXgVbsi28ouma/XP7MWst+C+wKcXTs
/Gx7MX36hjNsBjPIyBEg16Ekgu+qLkZsx14Gq8uvVc8+OWY/pZ2M1YWlr2fHzo+2tdBoRjfowIxX
vJMEDHnce9Ej27GG8ULqXbIMAQAIVgm1J7PTKzZCPjTaClpaPtr01Gk4qaeiiVKWQgSQQhRKmENg
FU6So9BDfS4td/xW8bQZLZiWsEgPOLrWgjUYDjIK0efYLNLtYE/TGaduwdSh7S+EPspnvI7WHWM5
4Vy5gdV94qBIQMjSbUeNMM8UDN0W/9JMilqZEdHJ3g4go+NdJ8Ba9nLWzm3be2T2NHNzMzYNCodS
pOl1OAeoZ7SD3rpvTEipnnxlX6pfcrMZne2Az/Ieu2J/a6S6q4ExiMi5IpoQCU3di6e4bfo7jOHd
EzMVH4e1yh8n4gr2ZWGk14yBwv081sZ9qur4mmlsdJUIMkDwWapdOLvldTAb3SYdRrHpmIW+G5jk
D04Nakkj9yC+mywko5ysH2PHQAeNXfOaLMCQkOTHtzpACGpMKUHhiUopqtLis+5QCpk+5nW3tqtn
7RUIO/oBy0FrvHTuUF3mMkgfjMLq32qraj+XkGWG8rlZ+TAx7MSGhT8YK0N4YjNIRY5rYJCaWTvb
gLkqs5Amehudjhg/m8v2EgVuBzhZj2vP6PUGXDP4L8NLGEU2wZowHHcv+saDOAhjyWF3f2X70fjm
V9YMgY0QalBgMwyIaNh2tBvwADz4SsywNpHTJLuUUF6YfAGWnETMS/JLGYBpDaMHhMgerLreICvV
81gjlelmAgR3NcrRubQ6gg3BmoyYICfd5aU13+C1BYlbRExQBoQAJ7TN6TPdcb6DmCAhY7fRFkEZ
06POqK6J1Y3hGWGusv94YTMrXzBv9reV7bWgdPJk69jNRC7vgqfyp+YpglUFjHmKb+M50He2yvQW
MTDalLB9rXUy3UcaKGxhERIb9DDxglyHeH3Bm07GaKKyArgwYMtct7GpsVc07bWJLha7D9+Muy1C
UK3tPCwKtsZxWKsg4djq3NY79L/jtSXGheEQm19pYQR3E1qyGsJJFTLYku608dJKHZIkLLaLXYtc
nxpoul0xKIsIa6kEbBgdlz68zZGsgizzCSjurOYmkmg6Vz0x185jT5I2L9eS1oKdMr8OOxibrYmO
IBosaPxd6g4HtrrCZNFhGBvB7Bp2tMH9I2OYEZHTnu1A4qyv7XdilsUbKt3uJjVEfWAfp94iX9R7
ElriZ8I7wh1gC/REhhwAoplkF1iObLf+6M27yC2jdx+B1lHrAnVGNQfo4FsBA1nYZ1MUCrkkgMvT
TA7nVVqn4tKgWcOMCe330WtVjkBgcQOZhYfRM7Tu3TD1TmWtpxNY1PBdjEVGXYn2IS6d6nVUwCZ9
U8v7fuQpgOTb2qQRg1S7buMfXuEAmBM1GRx5mT00M+rsTNvBdSO94mIqZAp5m4evTlv31yQYN29k
HiMctQR9nOzN4jYLreEMKwUKhtI0bJKmrg60vnjVgCxZjhz0/cyutWAGLpDcAIw65fDHIK32Q3Dq
pYcwOoqgyuuS0jAv+gVfZHjVbglKxu8y2J8OWv9zatfFpkFvf57lhDsv7gd2Ip0wH1VU5+sIdxEu
Xg98apVauywTUDT7osiP7BB78DLMdsfDlGT0cnOY5m85RnY+u56/+LFm4mYMiexBWDZhbGE/H3JP
vOS5Z25wAPYvRmnAWiKj/DJaIcF+ll42nAw3NlUXpbhFYvXdW8tiw8zaxZlbrqrBU7tKJ9jXvDQR
TwXCo2tissMn+gRXwjGsy53iFkKd0vT1tW35wbOqlbyvcfGeZVGqI+Cx4DKOACoaJ0bj2ldR9Djk
c3hrCNv5aY3C/4S8jZ17NJgVZ0F9koFHFp6bs4MMHXe+bhDnvFWjNb1bY5DfeSI3Fk6bMcAs9lwi
kkaMA5XTY+yRyL2GkYlugs/jFEZev7MJxPnOGUYdYkxVe9uYyJtRsxWsJYuNS9jqepuLznuldQku
QWbjbWb8LE7cS4IIMcPG8dqwZanJA9lNlQUKOk+pT1aqVMY6sYv6LbHi/Ln3xgaTZVFUi4fL4LdF
7OI8DF1rsW2Ijes0SkmvyoaFPhrU/SoKDOcNiAkBHi0JTlOQp0ciTO3HRsQsNerQ3zlZq7A/eRkv
6s+JteEcwFyhK2O+GYkstdczjM4j/Zi5VSYbkLYPh0NrxlOzAqOVHELVQuKxHKx2AqEfc5Zu4cSb
9BjLZmvcxs5Q8QRrgqPNEg2tcm5U9+OYZp8sgYtdjtzwu3Wz7lkROo0mKULGjErKS1t02tGwL/zA
+q4Lxyp2aWOMgOlNnrWek19atl8PMWE+V2UZ10edRAxJot5H4hfZHXxt2/NQKeO4z4AImt0trwVn
lclXej+yNy5wyghrn7FT/5lWc/NuC4t0PLcrtjlyn33sVeCoG0KUaZDNcV3YOVl7DcDMiUjdeqPj
aXiWVMwbq+Q3zNkBIflQQXqfFrr+UQqzhKFOjHHbtsNtpnui6coqqbeQjoavUcRETndoJ75lw3eI
V8r8MdslKQq4CmF0kXI19CuSlPz70Izwxs69eYsOEgqhW09EqNuWPR98CGtb3Ow8EGO7IHptGJG4
GqPCvCXjzH7NpVU/61aJk1U4aPgoMhCoU/mCqunhRcWUwt+tmZZg1NLqdg4qe0eVwdp07Ori4MzC
ugBPGoj0MNzuET14+11IXex8A3+ZRW13n2Se9z7ZRbsjMjh6sE2LRJVQ1D+1XXrrIOrVbdWk2Tdt
lnndpabJuSlIu5Y6/OxGw/iRhUX00A1Z5fDAlOZxxhl3VSaG/6Tmtn0sjRr6gks2GZ5IHEjEQ5X7
qB/Gp0FMxCuliW0jpRIcBgPxUOyvqoOVR+k+Cr0ZIHUcXku29ncFljEse2L2XiLql0s0qOatBK/2
Ynej9xl2Brtd1Y/FGlejBz28tw08wVOOnyixG7gYUXzTN2H/nNpMTUYIc0cyu8St15nR7STq6k7O
PCkad0Jhypnonxhniu/S8xEkzUkOCJAr6y4ylI2Nqx+mnp0/TlhvldZ5Pq1Gg1sEf0hWv1WJLeTG
EsAVVygxhb+mekueOumQM0F9e8inmigHlRGrgZPV6m/4sf2XwcQhNIsQkJqXTmZy8mZhskaeliOU
jAxuByvyLoObzj9EFKL6Gmyd1JtItsmAStqGRoY5c8SFZ2Uvo4uwGlZWRi4ouuNPnWVBvtFunoud
V9HqQq10qOM8q8RQgDWHCaQVRe1OVxY0WmOeuuqEu4zyEjtFdc9oIBjhsbHyZ9Bg+FM9H1GDuqSn
BFJNaz2lSBJSBBbGDTCX1jthVhrDM38vfSaakAjzrEfSuJrdKimIzIzMAmZrHXI/V3LfVkNVLmw8
Ci9djIRCoEiTm8ivAoBLKB3SW0YLIJxwBbisIEK1rlzVPwUBEEnDTyZU8yNOPV11m8HADj9Uyifq
r4WakdN5QeBz8/FcF0F9T/aVPgdDjvtCTQoFnRh61LYqm1/M3G6+I99Bvtt3Me7YXjqXiD4VMIEM
uzMUTY2pLmzsHL1j5tXXjocHqEonRFuBKIpj7/SCUA9scXuepGhNq6DAZxLb0U3vW9WbJxoqeWSF
3keS1CmcQ86ml8I1s5hNdu6B5uxD7Jv2SHojHSLyE+iEHE/+U1P5/Jh1HD6FHVccY6x4I1x0gcAd
Zr1GzOO8G4mJoY+kWGto2KL28bihRPG3QhZvqprxTtjtuCN1AMl+7AN5svze/zl2Y7tN6WGPndeG
t6mTIpAuQ+2UK7Me9X7KZx77WYWTeUJSwbh4ns8YvIsnVbj9vk0C64m4qJbyl8fad65t1tGyOSZ2
5Xy4pio3jVcSgToUJP5EcbqfWAvfipRRFg8d0eDW7XR8n/U1j07KPkRxdj33JCb5M4fl2M94ElX1
IQILeVsqi72u5h5+b7uEEw7ga2G6Hc1JueDMhbXVZL9DqE14V81EBqtf+mcTg9TParZQubumRLFi
dSgRjZZg1Ez4mIwp3D9RWhfHqTGzjXKgdjFpDxaDekPUVBAXxodOYg55m6WGf090RU/6J1+xtXLZ
K3EGOMIhxAP7ZlqRJeabRbf2oiB78fwlfMga8C7amNP9wsxpqNw2v/c6Ka2Vw0eEKVCEcKjztsf6
aLTAlXXVY8XqivBb2QDzzU7qW1EpC8COyfFVY5UDmcltpLGUecNEbFrx1fsOXFjbW4spbbCIFjBL
AF6Qr9qo6hiS0w4akIiUSJXUEcitwpAkdw/Wzdo2AF2I3COEFYPhigYSsHbWGbugzPorY8Tyjj4b
bPvAo5vrvUsx9JVJ9p0Bud4GLZlMXPPmYzsaDmuEkGoe/i32/KDdBQxvIP+GFajJbIKSbmriUWKe
+VTUfQUoVSt8VGaYocfjZycBuTIeLY9n+lUVeFhDYrR8tWdZZKukaHUN4i/zTJbbhkN3Vadl9FKM
HrgB6bAV2qAPhWnjquhg2knCE2nCCEG8DTgMmfJzsi1Yj2JkYAJhgH4ha57YW6A79OPqtZducmpG
oU4hFxsKiomNRuf1OQwMnKmkTEiDmOneA1SDu370d7TNyOs1Emyhzel6sALzu24RroRhN98bRqie
WZgWzVUdzOQwFJ4myiEUBX4rPuzex735NZsOUXixK1/qPPRuEDWOT45RtcTRk0BtNMiUrsqC5/9K
ZgWfJlaC5juF/bD22RfAcM7ap0U5ihwD62WwM7N52rP24zeYGtJct3U89NddrsyTjgKojA6dLYTt
0eSm8J3BuIsxgl1XRREcdZzOD+J/s3ZmO3Ira3Z+lYavzQMOwQmwfZHJnIfKmku6IaokVXCegsHp
6f2lTqPb58JAG/DNxhY2tlSZIiP+Ya1v5Y28WX7rH62On44yxQaIY/D+vN5XLCSOlfUW7LscV7LP
xE1Ql7MjymeTKI7EfGqo/dZt5QTHemYvppoaK2DDZ3pI7Obmd0K8lNj0eOidENsCQyT7i+QQG3j8
Ip+9pcR52HceXH60otJdgPULvRtY3pzNOSS+xPWnG3adZheWnbnNkv7bMCzyWpiJz6clq+FBJuil
Tdzdm8pskpsqa+9+kWbDUwWD5w/ZWQthQDA3RRNyRwUavSp24aCHx+Ig8tNuctHz3L95aZg9FmPd
vHf2TLuE8P6+R6iD2aBlnE20XnG8c+oBN1GI5F9LlV/4eSWPrzQfs3ugkGgc66Evi3E3+Oy86EU9
SH5ZiGKkd72XyQLm0psuezQIrD9KxJDfPB4BHXsWUiqkLSRVdN/js0vS9sqcmNpuR7KxpzXtKgmJ
YVg1h7gN1HbU+MfT1k33ktZiK5a5vabsXX66luGc0zph+OfLnIyC1P2quW6eS4bIXwwJAEGuu8Ey
5OfsYW18LebQvkAkG8CMLkuGjSauEOQRrVkE9j6ryvGN5o3EyixZ+j/abyFvrCfcs+0vmXvW+MO3
GZtegzjFfUVlpJDQDjqaQbBiq3RNTiohYU1sp1Z0v1NOpB8j260LEpk5QsOKKV6EGgNkSFs09BO+
W5wAtgYg6CQW/nDP+WHUpoehtmbap9m5RA2d5ZuuBOcrHBRAWkGfvISG41/8WVUfLpSur07YxFS3
NcQbMRlOpPNSYJNh5spzZCJbc1soRgoF5UHXwBfDFs4l7nBlwqmWXg2QiWn5uhqWBUDEAPOnTpBQ
Z7bLHIcE7GU1pU5760EcPsQkAZ2K2I/fKj2zYmX0UJFBldTARqVObwMmwZ8wlhWeHg9LyGw1lrWq
ayW2djhkH/rOG4eFLNaQIYCzt1olT52NxLwdQ+JPAI9ifDAsJF7Tn8zGFxhyPDEpAPA1q+mS1m7H
l0JMIVcN4R9T5joIPTNlfjUm1zGGDNRtFvOHLSGb7Jhb/FIkXBnExeix8U4cJwWt1f2oLIl/fnDm
RP1KrXI80XnG13SQaMembq7EKi0zf3k0jKmGrz4JZrqqxbRx8PRoPM1sSDGNuQYKrnScwZcYRuMc
mhyD/SZwCUDHyxwzC5RkVRIRWKH+9CkdHhcIm0fhifYA/a3FDczjSoy6AbW5gkZGINgYk/ReUtG2
M3cldQO+YZrjV3vyVLcDkrMQkWQ5zc+Us2WN8jJ/DGV4/xuDOjBFmFXpfUWJ1yePRX5aggoysp3w
jAc5cn3CnIBD23OWfYx+yTwHZsWLm8QT7pm+faJnosscugHHCxa0fD1UoTR3rS8q4hgsktlmA1AU
e2eu8Bx6zmpaxIDeWhf1APSqJlatp+OMgK6XRKUzcvl0c7QH0FMD8ZGApJjJLkITvMJpGj/UAAHX
U1BOJ1n1QKEx2T+xUVh2gN9w1C4TsVLlZD9oawYC0ztqY7q2dXMbu3szC8/ZBCwlotxARWghNyLR
LJ7XYc6wkje9WjtokZ+HPmN6Rf9PT2WGm7IO55Wft/YFK2YLP6CjT8/b2Hov84QTXoNAZCqOK7gp
OaGGyrhQXBtvgQk3OO9LwNbY1/Pd6Hvk9fQyzoqI/FL3eYEYtU5MQ52BBwdHNvTiNDPk3WnPqzky
epcqq7aPU38HvDZJau86A1gvpnPyQ2oor6TjVsgBVsg5CSJbykIXVzKrwHpBvXhyh4DeD4e6ETFY
xpNQo0Q9E5VN3TDWbfBZoJ9OYNiI4lMgCpRQjRhYgpFpjfkSLmwegP2PCp9HYgJRNCRkMpzr6ub8
LZHHMkgOFvbJV7811Yx4gWFgVIcFDCuQcD5a+iU8V4MV7wX1zZ9x7uun2vaNp2JsOmNt9Zb7oQHm
3Mrc9Z5F45s/emc03sWA40HEdheZi2ccKVz8k1fVVEllWqOWHIdkNyNIfDJ8t3vHHwnhHToME67F
CjCZGBCVPG09h3IJoiY2803oLfNzWw0u3W3RRPYyYN5wQpI5Ah/H9zyNq5hyEONcX0COA3l0wj8G
9tmwvY3IYoOAwrzY61QMJwNhKW6jjjffSJWxwao/XKfBng/oVg0cExKxel52+16Z4YPslt8d6zY8
/4bdPSTCIJ5wApKMckUugDs6n9fLTuZ3bxHdj2oxrO+sG58XZY5Pla+o9LPJLucIkjgxdhXQqafR
H+z+xNlh3uRAXC4yCWw0DLvM5tTPFrUGFFn3vUPa9mWODg/gNIf+A7cuOhQ3sQmaoAg9mRw/wEyg
7WGgpGfv5tTd5Wjh3jHsWDv7bji0q/hHUe9LAWVKjV1z0qC9oxRvL5A4kLt3OMA0HGYt/Rdnyoen
PFPzE6Wn/shrT91c6VFp4XP226iozalZOwCwmBUrNPsyKW+gcPAftG3zhY+S4NIRXU+H5n3LVr05
jmqJo0mb0BG6hA50Gtohpw0baQOYOp5gQBk33PxzxTZsUVujHJq3Oq2Ruoi5Hte8wHPUuT2wnzzW
j7Ae7JMILQ6vUqqtMnEueqH0vvowh2DUJfdpU5ZyV9AbVw77piw9zamad/PQzzum2uX2vjQ+NIOZ
PFSdTySGfz8sii6no4Oc8Il6v9ooSwvibMrp0WTWGIkuRJzjppb/6Oap+G4dHb77YZj+aUbT0PCX
Z2/vW7hrRRsSt215/r1BEnuFVnYrrN4+D2FmvLhA4XbGgCKKUzlrnhdckUB7SvXuVguXBwbGVSE8
b/Pfl9oMmEtU8SbUYfozdKp7CrdDgQzuM+onz/v5d1v+/xsivPtTXz/LP+ovnfhX3cx07Un/T1jx
f/xS/Qe8+I7j/ZdfbP6KUh/1n25++qOw7v6v//Gf4N7/6n/8tz//FWmrFXoBYov/u7D18vk7mT//
7dZ9/v6jkv9T3/rv/+u/s4HtfwRwd3ksmI27SL7Y6v9T3eqLf5hMUExKPaRQiFn/U9zq/SPwfJ4A
npjQohNGKaBq3Sf/87/Z1j9M34MO7Hm+gyYjDP5f6MBISO7KmX8RHVim5yFysF0P0QtymX8VHaQW
pqkl593xpgJ7BZMppJwTVKDaS57wGDzUTO/yPDmVbnPDjDc+esEsjwmii8WzDvAwWFI25o4GeD6G
HiMPo3IIeZO7AmUu1jqCjXrNpIyhJB6SsiCpCX0dMCJtnrB5mKduTpxtNzA/LYQOV1hNiwj5bLYj
VNfbjAsOB1+5K9j5/m3MCbzTtf5ieWE8ZS7BRulbUXws01xz9khY+X6hdvlCnamwJ55BpRXnxLVz
apjiRYfTIaaORweggjUaUbF3WkUuCo0SGjoz5jxybXyVyllbDRKyNA7sZ4b6ZKGRI0JGVv7T/WWG
UIGCRGfvl5Tm+EdolKdWZN6F3lHgu8aXD5ItTvZKQeWvXP+XvXzmhpi2joetPCAfKkYWV0wkIlsH
6TnmSavis4pZroCk+14UBHJJf6BrsR6r+Q2T6qUVaR8xT9Zn7eGYNwAXpU4kZ/vNIN+uuOepAxCc
JTtvL3Pkre7PdenO+xwiwSYEhNJJPgWLSalc4mqr7IxUMYQ0MhJkYWVsEWS5q9qLqzrracqTexgj
evvYrbxD4NVvqsXuIEJkjjLp1iA1JAOqJD+UPKiRhjCApSW+Iv4HFOCP5q4DY0PAo74liCq3fiJv
XkdK1izy72lyknWlqbxkNZOXfaf4OHkNT7L7AObyIQPmND6DOlV/VbKCLtfITYwgK1Jzr8BKZeKC
kBUAfNeYkQdgpSEwjq/lIbAS8Wr18ncwpxhuYJP0jq5PBv4h2AIAPpxCQFvmJgYehPnOuT+EbL7e
K9O0Thii1IvlVRcfx9+x6n2MQV4A5yN+DMBH+vXonwxtWAfSdtIVTM/qgVnkNgD/eacGyggXrL+F
3LMxVPUMms45Cny9ey3bKLOxTFd8f1fZwtMy5/5Io2edZlsfG3rsFSPfeYOTrNyk2IKv+aCfab/o
cx3rB2v+5CYzslliOzwnnldsIFvZ6xHl1rWa5TsqWg58jOPMTFH+hmvbARKXDB6b8WR5nX2fJBr2
DK5SDZQHVNFEG5xZ4yFZHEpnk6jZ3ndlwCSbK3PNrU/AlDvcMklehpoaCBubQLndscM7eMzgROy9
zNi2rEcuPUKTQza6FxBX6TMOYSTCrsXFyHXj5It1SdBmBWluPbRpv++qieQsL967E4FuaW2mZ8FX
SlCGu+7sLj/QquwsO4YtuBjjppvYa2J1Id6n8vaOVZFwa8/OZhSE3Y0OAW1dR2MZDjI8BXVhruu0
GSOP9/zqpOeucIc1Hvtq6yZ4jYPCPZrhPfyrmYCiduhGdJ1ji8P/fXWZWh9Hvz4pRpv7bOgI6BA6
PSIt2PAVq8PQl3pPgYHqaLJunpLMvCrHwJrLZEXInuQy8rr2LL3XmKZIzbCqS77oX62c5SHBt9nX
qnu3Rx+uwfjAw1BV+RlF9T7ncD7m7Vdho+NosnOWTE7kp7G9192CoX/ETepZUCBE3mxKuzkWBzbB
3nmR8cxrEd6AXcA46tzu7FSA1T2QUXylZ8FKDzICFjrGbgTrxF7EQGdT34PYLe0BOGbF493xjl4+
nCGk4y4VoI6Q9ATkgtWW/ThwGzj3sMaxvi6JjREOnqnlQ0EMUu/LAgywuHEaEadLOYjkjFaK0zSD
hPFUe0RN1wSlII5izjPiqGqwPl38MF8L5f8EbClugDycW1I4z5aj00OfQQbxnfEp6Ed1MdtMRgla
38jXs38NmbI3zew+dF3BsWVFIhfWyTRbKrr7v/39h2okTLgiUN9o65nS5Oaqh3n5QIDrSnZOcOk8
guboCMc3djtp5oY7SXrs2il6sac7vQALC5/9lqUkDBS/cN9bSZg7FVe6oXQHs8BSJEK+jKx6GZl8
x8BTp2CUZyEFVkDaiqnJ+mttPzqhnx6yNMEgj2aHc12O29KJsSH45GMU1Xxm5Em9dk+h8nnQ1pNj
E5Oi56sz2Ru7q/+kC3MQLG78KSlCpqzboaIiZaMiusT0W27coj1hxFoHRSc5PDmbBcqImnKEewDX
SAxSerKWeYMl7rkBeGPJgDhdefArQaMwAI4KQjY3TCCflMWYa3jhFTKgfSKh6sP66DQ1jjAQr5EZ
FqfUsmFnzYRkssXgFJFvi1th3GUOC3XqzuSxGX+qD4McHv4vKI2G+44k7Mws+cpoWSKbxLTe6Z3D
cGLduvmX8NQ9ixPgQjz/KpB7sRs5q3h87/P81ZSfBCqWlrhAHX7o7nTvuLSuugACteAu7nzGPJqc
nNB3iADzSLQCPOWJCXoqVviyJzIgbj5cdKhR7ShifqoJflMjmrXM4Kw6CVEbnngwBv0z59lbjZZo
KH4aojm4iXNjilczahuV9ZGluORoGlZZvpybLr9IAz86ZrJh9D9tZF10ZrBjVWWGW7txjxx6KL37
kGgmYux3c1d/1WTBgb9CnC58kngqZvKRX7lvk2G+zEz9iTQBAmQ5EDEWjxS1wL8xw6NrJ8p4zVUO
ScYPiy3k52yjzPJpEVXCYK65miz0d/4sAeawy1r1nf2SOq67DitEH5iCv3w3CbfMsEE6WK9yEDu0
SQksOrPfmOXvScQvFqbMtY9JHv6DewqcmpiuPIxC1602g0++btUTyGRKslZSUJe1LFrEA+xCAtgN
d9ZVui4ZwNyzuHsD64LMtpiOzWudYGOB9EYaKg7W8Im26ZSY4QvQhZ/piJmktO9nf8wCHg6UkHLZ
Bjp8nBIM7skLY24kz2TnJQ5ZpoOlb1Y2HhIV+2uisNahmCVKxUawEnSWXVOod0RtYPdLUi1HSI+t
/RR7Y7pxkundDMdm61fYokMHkj86o30CyrnEj5uNXXwRDt6NWUZBZ7/ay1xceFeHlRHMcH6lecHw
hcLZX16Gcpw2CA2h0fh7gBdGUdarxgcEDaC7GAkCmjIYrEjLDHgi93H3anD9CNkgGT2VdWqMBLxD
CIzATB1YBwTaDhxZzQi7cml+uBOqGl1C2oZi1iGKmTc2ibzaS9l20R8HZF1+AYblGUX8uLHc/NQW
y5fj2B9MQMAbAQe07N9hHd9/yGBFKsdbdv9CwL9MR2URD05UAjz+dVW4AZwg64MFN3yZKn52k/53
wFAGgmr1RqjHizne+Pl/M7dnJYcK0MoxtdxpBlbiUhnmSOfk/D1nICIaJJrIzYhiazQBAqzIjkPo
TWsP0fA6I6kzlEgGPMB8iXlIiv6dIV+2WyZieK2Z9da0qSYGI21IAjQbs1sJesMXgNyLEdOpkd3Z
icoiysxx3u6kDnSPDtGYPYofb1mbAkBMNdK2G8neE8k7FdIjwG2wUZ9+GZw0LAMKyqGM2PriMh1w
uvkuxRtNQtrCs1g+fA0W3i69x66Lf/gdu5TMh1uHhfTq8VQ2QVKuTfiIrMxWgcvMLZuKX12illXc
2D+ncDm4ZhMf86I8TYKCwzIx6OheuoyBQ5hzXXg2BtwfdukCxTJo5M3wI3Xt+OKME3ACzzvMytql
LsL5AZuwdw9Myav8z6Qce1fUHwlUo0sxjac6LaoNlK0wak0kTTOu5YgEzYyXbn7HesECc0yaVanv
2Ubud246YDtt5iDsFNG9DNnG9QFwJCk6BzF0SJYwUqGaQ2GWr8KPJrRIUh7K6oDyaNwHSSAuFdo7
hFHZ9p6svGVTg3h76BEVepRwJQdCYTwk8N/WOXUixC078tnXseFpL6Maxke7l++KjXKFKGXTLvUv
ReG0I8YJKIseHq0Eah9riZrg5BzxpwMZwURUW3EkVFYXhV/uCNyf/VkaRVlV8SkKogpKlE5W+IED
lCdrdsXaMHqswYyiC4UArBsRsJiUccg+cBHHmLnxT0UE/qG4W+AFzu1XmGpircbhkhgkw4mq5Ipl
p7DYHnuDrVP4nz3WYSZ1dFWjCrZG4dwMZRY7NRWvVl7Zp9CZN05dBVvUP1RrW+mxldKAXdYIo5Dm
oGRirf6zWsxLIslSjeWL06IbTgLFHtVHA+74r9PEfjabBUvDej4lfjmtTbS8R6Vt5/lCEMgl8/vx
VUzcOdK5CwomRH33uY9Xu6wszWUl4UFisT22eem+e1wMGMUx4sWcJpJ5dYUGjX2Tti8VeQNebH0n
izZ3+DVX5kzX3PRo8xFSYAVQWm4m19/Z8UwCu5K/mgU+Wji4ceT2JKOQN5s8aUgqacPHX8o+Wupc
HZ0RBgMyg5VmZrdPR9amOrE08XjGuJtTYLKZLKJADww0eamjsIXju7gUmm2RzBGMl/eZAfV6GqYD
y1wFcJSBX9Ox1W+JwOWNrnYN30kvAviY07tLJNxzZf1JsaaaCLgNpE87hY7l6a5T3ivnwVrUnhWt
tWHB1a9j/8KVHRxIOQGkkGQbLpuN7Q1/SlRbeyvk78aps3obBFxLYF7IpCx0up3AL0YNUhqubvd3
pYcMPp11iiGpqTbp9guTk84aJrZwaHKDfNTnEtxTWSHTE4kaV6obu7Xw6NX9HMpO9pV55Pjqjjx5
kQJwZTza9rEF2TpQoHgrQtWwGY9QpHZgqrLVEPVsQv75mt2f/SFR0RSy8cu6qd16pTq02vPXtuWC
oGuA78qJvb+cxu9O1yMzFFC3i3a2YVp/4+Mt1xSBnxQEJHJOrVxPhazY9NwZ++kFk9dKtK88Aikm
TN/YLWfh6+U21fFbFsTvSdwvzxmrj41KzD9d1n97rjYZ9gcEoWXtsDGlJPoB2CWMPd8+UDFPa8Lb
xVHXxVU1jbhV/XHK/OJWtD40J9/7ysP6xHqpvqim3AXTZG3xWIKaM5ZLp8cn4bUl+CQ+0XzAh4Im
P1uioGjPVhZukAeJTSwhafaQ3lFz2s2hSBcPSaj7Nvu8CUk4wPS1X3XtFD/kVcc2kZe5/6a8Mdgp
Akxx9tjsmZv72lx8VxU5rrMS1hn02tsQdPktLtIHv0YJAwij3mjf/MYPmLDsUNnGGUagL0P+6BWu
cSG5iIS6XcpCGN0PuiaTNdsKNd8QyGPbWGAqCIUxnXCVj0N8a+cWoYED1lt2+9iw1Qq10VF2utgY
zmBtptKZokZQ94kWBk5TGeDn7k286nlrbb+eX6cuJ5aF9K4hXn6XWt5i3NEPiOa+TRM8VZ1TZ2Zp
EO9aSRZQZY0sXfyiWVP75clbZmqya+aG5O8hhKrj/CZRPnteGrK7wDkgppzsnWIIcZwUgJrCrq+s
sIikNMOnJsvo5fvR+pidZs9EYRuXXF8EcOk1MBX3Ypodm2ATwkgqftWjle0To91JTzsHQ9BxpB6z
h7QmKdiWIibKj49YtyEKvExs2dbc475RqXgGeF1Ayvs2wGiODvcaGrS48HfzR9Y5b4Xyraixw3uu
r0tUIyN3TbDNHat7ntw5ODHG3EpUKaB8an6+pdkI7WSoakwQSZ28WIXzODvGVaSLeSgKvSlC5ILO
m2LZfqLLgoEBNX6TNcI4t1jblJPOVzVGUjjykSVzpJyaRwq2EYjekhW9/1IvtuFzx5fixAZml+Ma
P1dLtle+sPeSTFGi/HKHb72maIRDL22Ib3MQTA85HNNUu+3VtzTuoU45e+TrVP9B0eyrpqddiQPC
TBp4zot9Z7g4f0oSJVZYqDv4ONnP0ejeqZFeA8K117RxzcoruONMq802Sep1m7+/aayb33IEJYRe
a16bALKOAZxNSGGK5Sh2mF0ZUvTZmsxrV1fcWAwp8uZQ9yjtCozao+cRJadjHJGVs6biqJPiUflU
W2b5iVsl2+bB/JuFn6DwU7+gPwA5Zpn2PjLig8RkXJWDMM5pXuh35pe57M+IkME3Kl8xRVvCrbTH
cEOq0z0yup2ubtNbq9yhQoERhBzeKZ+wufx0mmNdNgjJCGOYx+W3BunH4ugg9QwY13jJ+/FDkmWH
SJaFJ2jn+lxPYM3r6odTiqvq4AZag/MY0NB6vvFio3HNMZwjH4tSc2I+Gf8us2TLUnONLoaoDI+S
NIPF+8v2kV8EO2rxK+EjZ5M0I8Rs4G3TYF0bpHdg5IpcLqaxFY8BQpYV0PxNWtl7O0eYK5G/3K/e
7yKcTp1BiO6dWjlU4lHmYfo3peGetkDDFQQ1TcXIVQCjlVmt8NXKT1Pmy+uiSL99fKA+0B34A9dS
ArXMk49SxiwZifQg0uVTX+eAlsznKzK0/Vhg7VmZWIZI5+Hn8Ks7nZYEYI69/BsiOZs0TtuWSysu
vQO712+Oc/zjjvsYKO8gyCtZB0v2JSfC0O3yRIjGF3Ska8JwnCMj/A3Zaptk6R+Fxi5uaYNxdvuk
Z6dfSE1p7h269zwynERtZaJ5QGOTnT/kRDTD+TbL20uj9qAbrkOZlq9Ach5MPcsHtw7NTdfQtHRJ
Ew3WEq89QYTX/TsUiLzu89gIBSwfiYdoJUf1kRA0UsXlJzYe4vX4asVwZ/TwZc0yPE5JfQNhpoBe
8M1XmeRTN/F1KNjuVszudB3v+44vJlwAH4bFfWTZZSfscdkJdKuFHIa5AxCQ+kGbCNiMRII1so1H
fCLVnqqYcUbRKMhDNVkcqe0j9uRxJknFOrTYkEh+7eINzqjlRBogp+YA09fjNE/QRpyNnn+IZvnk
cfeParaQL3Yuoch8ebzuVM/CSY/pgHLKiYVzgmJA3IFNLgOlcoIFw4/3wTCbUdu4BElIQi/s2l/W
Lk6z53HGC1AmBEgYY33xvHw65xhPt1auQdbrII7ScLJfB62s9ehb7Hfz4rlFEcvym0UxGI7vmJLh
Ghf1zdGBF4WZ/NMTmLDDcEETobMBSOroAdsbBsBbz2QILLusKw8JuRYbAbl9rediPnSz/xJUDg1U
0vPaQPxft77HoM8czAt/FkhelPF0YcW4aUHR7WY7WHdBMt76hJiDOc80Qb3GNzf/lflDflgyvyVG
Og+paMFzthIuc1qijkTezoJhQfvsWIsPNEAAxVqcXVKn1jasyuZUjQ1/10lDJBcwr46R/AAb7jyl
6c9mscVDWLktf0tAa+9EeLLf+CoumDLGfQfReSwEjpv5W492fmyVBm85StyUMhm2njIeCgTDZ0v8
7HLGbukcbB0UO5jsrt4o2kfU6KscMmQUkhZCaF9xcYiRPWGqvKeh5CXPX0YP3yb9pqUNaWEXYzVj
IUA9s/Fz1PClPz8Dc2aIXntik7H2OmpbXgJz9s+t193MmKUCfE9XNPW+bT17g/TOiZbSfmT7PBOv
gXggLBEjUBF8mbZ7yJsXF2HdpkNyyF1qnJJk8h5HJLd+gPdWZWTeoEVbWWMZTXyosnXkmW0TLDeg
BHSjxt2vbm7DMv1gZH5qJBIUP0k+3aCeyQi2DjDO78RTmyFdwBO2qgaOEOwDm6XTP/BecT8whW2D
W1E4OTpeYJnDSc+ADUKU9as0k+6+67wHt7PgyVb1rclfkgqYuMyNbmcad/1QN0HrousZGKIhUKsR
WEQOGEo0nfFr7i9s391mbxOfEZHiKrY0VkBwB4KmmdM0ll5PY7hfkpjN5cJRlZlbVyVXK/OgyAKq
JWvi3QwM7LAdNbwqCyik73lqLatgoivDOLxX2c20ZHmILU32gZkXtD7g2xb8KTtEHai2ZygDo5XS
b5rJZSrETztM+e1L87t1x+GxtJd+lZAn8ub0+tjldzBtH+5hbtqR7LtLoph0+gFyoSKDc+jl0Os0
+7hGxPk6Tid334RwMJ0ebTaeKwIYGXpxvPyYA9t8KZ3yzalZLdpV86mbjyQzxSmPLWqLvjpOU/Oa
4Ro5srk8LE5nb03tMudj0HSom3FTstZ+iBnubjANpUMxnoX6WYRfyHpq/J9s5UajeQ7sR6t4HOtl
lSyN3GPJMCKSRifGBIzNicAxz43ZfHEftRvOafresubCxumpavOV2NBrqGx14LVG9cwJV7Bzo9Ay
B0ZNkmXsOW2tU+rBSA0EazYGMf0TlASyWl2miXVOj3U3U6P76fKt2RnTEZs3kQxBuQNpn+/wuoSo
wztwhXzx+OZMVk3OD+y63d4lNIaUmia+9YLQN+xzhIhP2SakcVh1mrnLwBwAJm+8A7Hk79UIzptK
dj/HbpT2gXyqDT2sCKwiaQj9qFuNV03EwBPt36q3xvShoJs7hxkxpHSOR9itn05YVS82RvwxTceD
ycni1V3xAASYbRPMyqyDVlroJd/ZpkAnjqwVGWYqCZLLIAC6hU2sXj5v05SYsqrhMw1LPBO0Brmv
6TFzTjiX1pOUM88VTpcpm6xNRzF6jLFj1jYqOuX1deR1BHPyjfOxt9mU6T8egkDHuS+Ipsq79TWZ
aMMA485T7rSrlvZeQhKqEJf3tG+seBtEi+EKtTs7Km2fxS23guUG8Sd56GsGaWLKrlh6bl7Lkjmd
PZbT32mmuVslrUA6xnBgCmrDxcVbUJnDKhy1uvQO3vXGAVPp9m1/iIuM8eE9doUtk+QHsrvd1OCQ
UEu5G7V+1OyBLr3vvTEat3mCRr2yJKkcoOkgyvhRWmLwzCd0dxWLVacXzCEVIH3eimAQ8dZinOaB
7H+34oSnmEwFy7mWzEAjbTcAXuLMiDwc8/suc84dxv8jgPxkgwCp2SuO/cUwPuiC1Qe1KrE2+EW5
QR5Co4mYEjhrndXq2GqEnUGvyoPLFX2fOe+4rIZPu69PRFMUETKz8BB2iU14QIh0El3JQzrS5VUs
hB5ijw7Ma47CvAhfgP0O/BfhItG2q+Clz+erZeg40iipaJ5ZDS1EIFFIPWFKwqHNxDoPfHPl6V8G
JKEDOZn9ZlEMlCfy28DutjgHvOz32EyP9+NFLkjFGeRoD/tPgHhkTeLV4tfVVgaM43PfO8eF+1GS
97WM+XoppLvJzJn4SfFqW4OL3Dz5WTMYFAiwKBa+8S2CTPAuqq4TUA4lqWFWRwNiEsMXc52SMYKG
cpWy6doocivGbg/+7Ywc0AXRyJozkPmGLJGeUmFZj7Opd5DrsLXxtpJBdmn96s2+B2lkHeVrYqe/
6QKL3d9yMaHkrRv7wZI31w4jbTbLNWFhWpjLq2dXPwJM9VS81qtAGBGbXhKxz3qXPmxqutODbqdH
5G8IMmPTiV6IvHSpSSEyWiI4pFJu5rwmHAQ9cNaimxj9kVXrL9HbvBdeap/GxdLvTvNWza3/Qbxo
cGhHRJh/f9nbxmsNm+PgZ744D0pQIzkVAh3DY+Nl929x1iXHdmr8qEKmz93PyjRA4Ln19DHBnHUu
zE2RNKfSQriSTC0WpbFa9ygWItsT46Pqi+EUlxxLHbPYZMnlW9/7T2GpwhtUr1ezdai+7jErDl2R
UoQqhpQoe0pOdcbYD0SSEiq0eyYGFC65a2PYmIvvmDr4ZjgtdgVW9xkUk5VRJ+9++kBbB9J6YJ+K
ofjVo4Qx4vZ/03Rey3ErWRb9IkTAJcxreUtWsWgkviAokYJN+EyYr5+FOzMPfeN2R7RIVQGZx+y9
tuQi6LfagxTC91OfjOzaeIZ/Hr1q3PJIgV3oDfHC0ofPrKMCg6S2o8dyjxb3MFN+97MhFyWl1QxG
oFle7f4bMnsXY6M7zEBlV6Trhtzyifqdxuemnu+ZnZbPTPfFA1GAw8t7Dsrc3YsmD1iPuVeZ9mDD
BxdxpeU2B9TAh4ZsqaMxsSN0U0WAzZI9xB9l3/KJxK0h+8YG7Z/iZatetq19gsnDYgT7xrG2kiVE
l1NrkEh6HAyub1HpByzsFOEp9IRoAJy7ERwsxSotlW37UrXTuyLeXCPgONB+yF2HWc3p5teGnuE0
BMW0If/FXmPdWhtzMZ6zLDl2iY6vBMKRmm6Y8W4Rzea+9EBPXVFbxrtBFNk26jEXzuFroiAxVOb8
y4mbEvY/3xkixTsU2CdSkv1Tyx5sJbvsXo9V8SgBv4CdoWPSm1osm1Sr2k1DGt0gEwOLoMjY911P
8HZDMMC4Rj6U7vkWNAYOmG5paaIcC656YolJiS13TQ+zb0oL5i5wjDxFlIHHqIdgKTohPGGbqWNK
0xrMVnL/L3+LmJhlJtiqzM85JJONHMOGfZSRHwa8PqzYi1M10JL01ovvez+DETrnpNY/oiU3xRwA
tYJ+j23hHIwlImbSRHWMjTo3aizW1nTJx/7Hkkq/pQ0dKJk9m2rMo6e8I/eJxIb/Psi2Y9aKTWBb
iHK6Yb/y9rKpis0udezubicEjiVh2B+8vCctdjbLPU5buW2H2sEZzH9tq5y1HBL2TWsEztUeNE7L
MVnHjJwPM3MhLwCelCXkOkTlUTqNfy86vtKhBtOt/bPDUOrYgpg5ibA+BwTMRfMiXvOD4aw59EhF
ngOsf+l9mAZaBUqDBoTAKSbEeZe782eD4Q9xDwqVGKUUe6X5T1iLbjenHgOlmRMdaYva54mhzjZ4
oTLHd6n8bzuGLY4N03gJmCPsFW1l2WTB0cfDuoRnOGSGdkAYA8jRVDvRti5ZczIYDYGYyGYrmC6y
YWOWZ4fGNcptxQjbgoZHFvBFVwXPvnUoM36SWYp9QJ42kmzooqb/ZE8V5uCILYs2UAhaDPWvlgX1
xwx51My63nllJ7hIEdPyA/IdPBx8HYE9nEIXVxANGvoIAmktoy+3Y01GPLliN1+F5VPpx3/SjPQa
pzNnrg/lbBHPD2t4MEQfDnpcF9pCh9GlPcQrk0CxgJKyBp/vlIb9PNmR9eyversN7tpjzlDHSbzr
K/sHGbx88oR79v3O3Wul6muuqmPlJl/qlzL7+ghgI2Kpf1Ha+U4jRQRGOlIcNTtBGs2fqInvg006
bMxS6DSk9Z2IFHkkyw2yimbwY3riJAfIF0FPO1+KHjQDPuinkAdnF/IicN/nwUfGtM3a+qNT3zyi
QtDc+OZzE6F/gllY9WAvJFmHZ09YyUvu+o/lckhJW/vEGQaKA9y3tNAkYNI/pxAi151vEBkqy3Zv
iWjcsyq9pbksCRX//39EOTYjTcJTQSQIZjl74nVW6cXHio2cmURCid91sMaY3tNC12S47LSs+NVt
kuFpRCJBfOZkM1XMKKE7o9t77mIOm5PvkpQnKIadvjW63AaQIu9yKF+LIX9rUnOJ5Zmy++zSXrE3
WMHq0re6ZlcSAkKEy5leg8RKrmnmHHRfn13JDqyMAucJACx25meEYOqIZQKTXM/ApWDDbYPSwKzr
omPitJSMldySeSgEEHMDJPwcJidQl9UO/tE/x+6fJeqiPdCYnZglDr4ieqE6tXULqYwVF2OOz3iq
7nCl3w2euOMgGPCntM+9g31fZcyjuiwOLmS1IJDb2bl6WM34e4As+ojdurtMZfEcGFSFgRpZ8Pqp
zcZ0gxnkCh48vSTIRnCxwe2JrPW46GYBnZEWWtR7Gz84IynS6jM27EHt3Ulwr9S0tUo0QppE+MKH
mR6lv8DtrAcCTElNEYxrYutPMYr6ykuNdItBhIxJtwtqHNGENp1UL+hDOF6TBHua494B0gfH0vQO
oq31lj5ycX4J5PbpbfJqdHsZLq/UxVpd/e4wvcGcApNVDMENrdl5dKg0Ivj0dZfv8txjsdoR75VN
NhRqO/3S+RTcE03WRtSvWi8oscK4KasF3+Yv1fzzUdqeaWj+NiJzLzKHM5oKAg2aqnZObTvhBSj8
bhuJlix0Qr4OucM4gFzT7BGPCRAVnI9t1ZHUIZ1bP6QdfErWZjwl3j1OaGl0Tgwa9kK+oXQJRwqu
rQCQkpn9hArG/nEwU+KEq/TaE6O7TzH6kzZBaH3K+qLR43m2y0djs+0dBUZ4344Jb5PRF3jXDaMi
62B2gp7MZYMaGxNcpNx+6TqKuikYL72X8Ezml9HJ30KqUZZv+jBH4dciqZoRpTFzIdK4b2++3X6y
vD+3NSq4etzSY1tsBkPHYAfIhS0SFSE3XONeA25ceZ9c+X+Uxm2aDZj0mnFvI+N9wbQTMpq9NFbD
l5XdItV9tJZLXIUvftBvI57LlyCV6tRXM6Aovq7mMXnq3zgwjaCTXdXaIwEvKKdrFxTHRDQdOIm1
KFP3j06iLdie5lm20yeaXXcdt4F/sLyKqQY2bwIi2UE3/ZMYQ5/rtIrvIaHeuZjcM7RzDsJMGbuq
h9iEBhH26VS84/5F9Blo/43sNt6rwaw+GhKQmJXl5g5/JrqMrOdIK3xij+pIZAAlyEkcnX4/UnSS
6wDEXJgsVx22MIMn661XqJDlrl2t0d4VQZE9ef3wQjLVcp9H3gojulz1KQ/YbNmfbsHkBDcUT0mA
rCvIS+rn7Ctt48/A+2iSHExD7BBpO9UQOjTRx4bnPjUzPzcqiPTjkVrUS0+xQcZF7/4Yy7yUrJOf
kqKUzQGrReQMXAz2PU875JSBe9NgRlZ6DN55koI1xLHXYMYKWxKQ0eDxw2xuOit7CvQ5dacvTeXR
k7bx4keTu5oc58vXaM7AVYCLgY7gWvOvplXffEh8g2sWDwzPCIoIhfNWGdk95LlGi0jvzefoDnAn
4NTQnS8JNTzu9PIIhzGq8FZgjocRzRZjPSfJI4qcnviH6Q2GCnFQcm3nmV6TBuyCigUkkpbOqiVa
beW45FAWZPzo+VHZNaFjSf9gNPzHUmDnzIHvhB2UG/KXRVCJmrBg0yDn58iMNx4hXMwW4If0RI9w
7qbmoxNgdttlkm972SGLovm3gcsQRBwz8GQ3dPbwFCVXu/XI7TRktE/ScefPwZvdxs5xJD4nma2j
Hn1GCkl80pjV1qh7uBqIa1+x1GvXQ21SqcJhQcyYlqj/FiUwPmr8yBcZW9keCuLabfrh/svFUA31
o8sBbJPt5jpiJyjs1pTofzEbi92M+yi19aM2eNxjWf2lntxMkk5xylBdZCx/SFQ8dV5yHVK/Pdlm
8w+hZn+wyk6fmiJAh64Ip+m9+SKs3lurOPDQelfpBTLwhIaHrG/4N/NBlKJeTVY2P5fJJiHfNa8l
6batuFXYDg+ujO1jAKMkL/EQdCCcWHmE+bagvIHRFCW7MR6+gjRFF5FMf5seLae9aDHtvl9yDsdj
mtQGa3uT1K/evKt3El1+WLSO/BEAGDp0Eozfq30jXLbNzpRva0peB6bBdmCM51p1f2RQ5Zx5j0ma
SXHNT63HjcZ1GfPAUqNbzqGjlQcG2zWbdFkc2pN3HSxz3tjLeC9KTunMOMFNi2zPtqd+ZgJ6mZPh
aDTUUMyLLhHZxSAjKQN5Mloq2XNHdNd21NlOlo1FNZgdEdY/GMlEh7znPFSMa+oF4JwgP3BZS7F8
M67uCOihDxoigfp6uFZISHGbEyGRjOTZ6Hg9mO1GzGSWVmHAnAwKHoZvjI4dMt8g2Xp+MW8zbLNp
wunG5aNor3mzPMf/nTI12Wm9BG4nG80akBSSJTh52aYX4z+UtvaulvYHFdMLkRWEzSYANZL31q1Y
h2julJrEh6QfkNwiM5oqqlrfPcgZhpU0GOKMMYTRJuiLnXFuJwuuW6FeMyBA60TQYlTUjjl0hM/Z
WsLqyrfZn47AgRD7Tlhucmo6x8TulsG8AnTT7o2i/TGc1NgYbrifaosY8/4uwvlE57du3eQ+fcLG
I/POMYYNlNtzn9XFLsECAonRHy8xgTGbeRjloVKErjZCPFut8k84rWFD1FuV9MVtGoNT6xbTNvWc
dO/hgt6JSpcbWHfGZnIJncRTyrWH8+hkYkcnhNU/8dmEa18rB2Inma7APm4OJtSTkPaSqlYfPX86
Vy3yiTFR56JnLwH9cYtS4Y+HdOBeOQOLbWcvnOBSj+Op5sxiRIjuZSqNU1iqLWiT74wMM7sxXmEF
vExwChDxxJ+Fmb1waL9lpn6V9ZSvMXOzGoaxmLreGutVdyTO5rc/b2a7eM/j+rUzcVNY7oN27mSU
9C9zueqN6aNqvUvtmgSjOPwC0UdXqtfZsQwue54ELoVvs4kunrDffZzb27qrBadzmuxSX55mLLHI
5wh6j1ubJHEMDC/KS+KDbQFOH7KOMcjiOq9tMA81I+OGBaZZjM0hqKxt1UMu0ZlRHmavfB2ZL44J
f3omsYlCTd06cn7Bmb7u8vrh+tO9CJh1R5qkDsiTwm4/aq+9oEur10oHzBeJfE8S0np1Hx0RVLtV
DsAtgaGjrIGyFAQaI1MbbhL4xALnz3VSvJc1y5vBRRvFZmrlus2n8puHnwFNcG3UIUweQ2v4Nv3y
0SGVzgKx95k8rTojL7cCb5o9BndYaQiCTqVNPqsw0O93wdYne4tyLsAX0wI/yBUAElEMZHfWL7md
froumyyeg33t++eZCNSsJ3jHH92XMckAQylEjiXNciqnQ+ORUDqS7qbGcIsi90OW+4aW5tCZ7Cfk
TKor/vuuEYvuj8BtBPhqpcw4PQL0SSFSBPmmDSB00WvZCBGnaud20bpJb2mBKCGPjXwzRWZ2xYiR
Xb25/BtEx6ywGeeQkVS5BXF5BiLmsn4fe1JSXFCnhloX0ehu3Y4CqINatFIUozYtc5p4u7qU616w
WSvzZ1u5y4zqrhFVrIYR8hw7qlUWnGhn99o1GN6bX2xgzpYqT4PzkANq3DRhXDsW4Q55abFxZXS1
x8l+Atp9jPNxIwmP2rXt8EUGwgsW2nbVdmxVs2IsqVAxdU2NXk99URzjKbo0YOD4lmduv4RDFkwL
1J+d9l1KhwGNKTORGOHXpSL0W05VwCfDM4gQ6L1Lq9PynyiBRbKQRChPUODZi7KvS9+QE3A9j+Jz
1NaPbxWwdFT9mwaae3oB8VHZ7sCyZUiJ+OYRrq7RqJO9J2I0t1G9DVwZ7gmRvxfsmJkEwxcamo72
YDeMCmCUBXRojINDNcQvC2Nj70aspmzVXmXu/oy1iShzco4KkVNH5O5+bPLfiKM5m6dvHRd/lJsg
1O6SZhVkTyZS9QXpNTXGMZbzDSwieXO5eIWytYkj/IMosApoMrzIDWpx77NqeKwGFAprP8l+Z6KM
d9qzGWkKZ9/3nKZFUb+hMmSgJxnCdiMdmBeWX2psG0aKCeTIIaz3uUZsz14PwZ+DSQMRFeUep+GS
0Qir1drM2sxX0Ep5aNlMrgT8cZSGm6op+uMwE3qa1MCiop5Kx/hxkQytq946DZB8D7GB4rGKq49W
i2ZvmbQmIGgV1KwoCB1qEu9sV9LYuSZuhXAsjTXvurHEU3kexCBqv/eq4wvqB9xSKqN59qyN9JIt
+eHwxZgX7eVdGKM8g3U4BU31ZMepdxgaj5RO5FypXASZDIV36DByZ1pEtCSZ4l0/NU35TzkyOzCj
ODpt3GN+ZwJVyQQQGzPuRBbpxqhCECqSFZWortmM8GuM3ofFWlHZyAumZHy2MxosO3Xvpp+ezGg5
fHJUfyGNTho+Y3VDAkaHuqrgbO8ankHGJIieJaaeUiIGG2cDNXLK2LULzW83Se/9VP7OHZ88CTZ+
IcEmrEoCzdgNrcAK4uk67Hjv8UHG58BwP4lQokl2qP16ZnMNiQveKJH72umubnjMozT57uz5n5T6
RT6jHKmovOFR9Xyo9ZLuAajginz7u4bQndEwLBMgmEPAtyrEjZYUd4ZSfC1TeB3JdtTCGq7aQRe1
oJVi9OEctJteZOWKkTiC7GQ9VfiJDNj9qdTIc3h8aI6mde7xt5iWjZkcWWfrHI2QC9a/Mfl14gZK
V+SzWlKc6jnDl13OUK6hUmzKlGE4yd2ZKbwN0SBUXMDbeEKtdjUUL5VV6gPS4ytsqY6HTwzsj829
ZyHObpAwFR5fUbCoZeYYYeb8jwnkW6YR4roWrIHQCAXYOu2vfZecdTURL6p1xTAFGaIdL+BKspYz
NmNrRGkAywHTo+H7lbeu3Nj1b+4n4uEqZOh221KiWuqatzyAIkKejlOKLs6Yh61ZxazLRQtqyOh5
kmfe4ktcjP3GDBAzWTn8CKvEXF3OOA6EfQMu8i61+O337czdQGAGTr8VGvJ829VXr2muqW/9cd25
3vg14wtWpjfPHIpzK+M3Z/6MebkHSM7QzrjFJ4fJBxlbb6V9Qnk7rJsYxlaStPuZ9e4myvn9lW//
4LBuV8JQx9lXPxUurD3okatHObSCKrWrSjY1wNlNvXCom02XtuUpeo0l+gB6KgeFuTxJnMQIdIN/
VhTenULa7OZnQuJgpGrH6VbS+/LMtrsjRtoZZXHolhNeYtGAjYLKy8nynR1lN7cnKUzy8G0Hfe76
9kWQT3GoW32mH+VQTFDp+4a5G2KRbXMjtzb5q9G1tE1UQI3fP9o6RlvtM4FJSeZDjN9SZWg408m1
bg2otdayxpT0ooGXXwg00ZBYUOERDtkDo7adDQjZVWX6X94Ues8W0C5AExR52FBiS/wmqwWrYGzh
tQ1/LCeluNPuk+/29+LPYFjfTR9ikuLM9ALjL6rBp9GBRZfUaEMMp/82g6mguipe/dRt9mjNz3HK
UwGyC4MO98lqFv7vDMDCyiMicRvVbr8rmQPNlfg19agygYrw63HNAf1RLIKdBP4aI6h9Kt1PM6Im
iET826RLjo1xPDTmrZL2UdXWfNduvlM5T1pWsIDNajqiFrM3bh7k+m0To4onMdmi081qKQ4qsv72
5EiuGIogCVSbNEBqMw2kp9M8+Ru3YBi/LAXxt9oD74MJ9QsQHyF9Df3t0d8LDvtVXFCYqCh8t2Px
T4UdkYDDU9LW712MXynVONxjXojIp8TyseIpcFabeq5I8gvDU9QDv2uRpDaJ/8snQ3YFMoTpTwah
a775PbnxTjiaT6E9tCitxbYjuo+sXpuwrRGr6BzuGZ/0x4qz81z59g3+eMXx53EqFXO81SliuMhi
0BjBCJS+jbzO/2oHGbKRDg7mTM83A07epx5usFphH5nCemd481db6KMpdQQQaXmDAx5Ke1LH6jWb
0CMSYhBfirhfCxEzJ4ODAMdGsEb16quYIP2YNi4O2+ofXcJU1M34FWgekFVS38FlgB3qbtkl0d4h
6+ZjxdZMnsLFd+SjSZ2RfbrBMJUxDpw4fiSuLL4EZFE+VS57lzv8muwAyOqMHekzbqL+2NgVX0fN
p7LKII8hhCPvE60Bguc3NzGBMsgRyGoynsaqu4EYiTa5xLWQ4Emfs34+5vDVvcnGoxfHIE29PFoT
d7EtBz09zTk1qkEzOH6rOYyYTJRUbaHQSMgBhs98d4g1FZbZRD+Ti455e1m6T8utxLd9nKJkWaLd
wVa2GYOaqLPSrcqzX4HyDKaZznBYuKTXoswmfEE4SSqGTDunKqyHB0NhJKrqqaXsqtHuHmEXIl0o
6TdqBMnEE9jHrrAmHow+x16HKh/zByBh6PhWQ9i3VUX/BDEpD4dizpgfwJTMh/xgezPeGOcSklgT
+ppk804AVX0oH3rbTCr2j48RoUpfe48cGbsnvDVsjedBMgXvoIdsUByTzdHHmGjslHhlGABvY7eF
/WK8Kowgz3Ew3iwrNl/SMlcnUKU/duXkuy5ZSGOCTN0QEjkPBFINA4DIyyLCsJz2UA7+81C23Y5Y
YL0VifwCVmDj01JgLleNDVoP3lZ7zrORLwnj/LoJIv8ZdujKaWBDREmX3ITifoCtrPYgkOotQ2Lm
+r5qDmE8fRtZl5/A4MDJ9t1HTVoWNpO95SHObhPA8pmNSsVR5rTtBJi+ABr0GAJ/YCWVbzOVESrn
WocoZSunlbB3A7DZbeJNJnAkdSG9tmM1iAkdeeh4dtug2A6dvFoVIxMQlAaKGwuovsllxLK9XLdj
UK/QDjt/R3M6SIVBqEpse5+g+gYSH9oPSRDJNpoxXiPiYRbLzOxQeSB9Tbft7/40orJsGgHHgoIW
xRz7+4BUeUSzK+5o75p1L7iEKUbiXl8Eg43VaORIKx2EBk0qjc2w5KvTld5SG6hZFDyrXplAv6hf
LWy4OM+A6U3ELauQKxpZKyAwr5vkuuwIGidD4KF66uF2Fn87g2Ka/M2Ipfiusod3JoqHOnEXhzWU
jFqO5cY0pnpZ4sR782gw+zg1aXBgYbPwmpfDwJIMyLg7LHB8OzIZssNov4JVISG2RCMCH3u8DGTS
rzU5E0cWM6vEatJf7tImu0QaGX6qHyNH3oqlV3Ceh65nfKNKzihW6XPMuVYAhCj8exqDs4cTeQAg
9UxDSWLsPLFiwCzSNFxcdQ2iSPbWb06qcpe49ZvKnObc+uN8YjLQOZY4V3ZyiMW4bJmCW0sPubc7
6y3SH7aBtjiyB8wn0LWS4dviPu0Pg6XpyDB4Vc5Zhso5SZrwjUIQALubEU2AYpDxFfoJ6f3VNTEf
Fp5shnTIu1h7vCFwTohIsXAFZtSqc+ocQ20y3JT6VPUGKavmXw+E5wa+5CNrg78EOcwrFZ7dyGlO
amCiiW2NQTytW8QsJ8or1C67vATH1w0aYhwi3VWSsioH74/Sxsh2zOcvpoG7WRKYxGWRsVtmZcKe
6co0Jj8ZlvXK9Hzcdl16xxGX7zw1gCXp5JbUkY7aqlkHU61PaU5oMOcTGt7yA857cXBb+5eZs362
mEs3aCdxm8hzbiTUWaLQG4gTaPUjQbQDsw3e8G7l2HjK8sj/cgBGEZ3e7e1ZOszNTXOPiK09yp57
1R/ZKCeGq1/GsoDv+NLMbvZ36LPXzuZerx0TETFO4TLWC0ClWSVGvZMshlYwkfo9+y5yoaeY7gBD
az8aeLfbnjgULCsrk2ibM5hDEM2NwaJrlDHEFOaSZjO410SlxloRvLuWYvhyGT8D6UgGTPF+xEzI
wMPRFnLbSPEWhd30yoxQHUurw+c/oVF18KsywHWmk2HT99Clt6vOE93ZqGOOkNpN72ESkNAzoSuJ
Z2MbVtp9pzt8WEl4zCyi40KF4rNmEUAJI64K0zp9Fk9MyjeOe4IsKruwxpc8iP+GAEdHL3jSC37X
BhO3JcAaVIqAiR3wou5rA3WYgyPnmDLIyZaPSxNrvAqGqWPLBlW5qyfcNNqfV3mW4G2lUVsbTD0I
AAFWV6G3txATP9oM8ALSvd4sTSC+COjbZXsMKeSpF+qJmAsJsAf6ueFXnxzx7ZUh76K0PsRD47DN
JQkaVUK4vfhCdo8RjOdq1vDwaMcWXYJgBDl70x6hQbUpNAPyLjAqtq1Z8dB+2rEts16cQhTs0nNW
TeQAnPuknw+0DR5YuFcq2Ocg+hEwJY5l181PU6vLPbcmLOTlry0m5+qgYTySuAPdeJqfJaSVTVlC
lBjmuGZRKuHLpe1jcLAk626thDa3lfL1GY4qSYF+xroo8MHAd/Gz7tEZEUpsQMGsjVMdEQyphv51
dIh7GAlhNtNxM3rhG/ks9spADLQOk7S7dLF4zevq4qe5f2NcwRwcu29SFSAfQpgcgN83IKgRWzSk
BEi4KGuf3f0lK/RPlGxHXpOTObrhqXYS6qskulpDRTXTaiJIi/hikIqMZZ5+LzbaFPub8ab7oSGi
YEk4CXubJXL9OmRudGKjCHszHU82zmBn4ZVkEoG8tezIu5kxfRaokwFy1GeMWCctzRg59ecqQHTf
+NHOqC0b1UUJEAr6MOPX7K7M0T+OUW/ThyQtVYIXkf+NvU6p+dxVvxs7HL6Mdkepj2cZ4MQpbGh1
ei0IHMnI3RlLM15byJueZoa64wgaBAAv3OABCqYUJ8x6N964Yt9P/VsUjOrZ7Kj16mEg675XJIlM
DLFSLHtrnLx3tWBLdYINRJP4snEtF52yMCjezWS+lOlrVJkRVPrSuDgCk+YUyu9pFO5NOegFoc6D
RKFmYJSUYdNJ4YuzWjRM8VqSjtshk9pUbfaNJpC7W8Q98tQGf9j00zCMTVrooW6FpibyuRXQXx5p
n92FSbqHYLLPopEOk2UfLK3xowmHYCXy7rNb9DWt6TO+ZP3135/at+OWGAX2o3XU0bR7X26vP5kD
55t8kUOaSph4gHitVeMWHGPf+BfHX60VvKS0zlODgQPs5K7MwUpi7zuk2ugYsEDl0RU3nU0ph7m5
CzJ2QwEzEpnha0BsRwhhCAlXF6w47MRgOUhv1LaVJnWRjEcU+FvOnFXXZ8fUSoqd1f3iUk6PNguJ
54YCRNruR1RtER3aqCqn5tmrhy9HMJRqmOVEUc//H3WAP3nI3qOSBDBBplqBavcPfrdjpirzWOku
3Cs7ONddOX4kpeQQ7NQrP7h+6jxH7sM6nc7D9JuN/ngaiDdfda1gbS/Th7FQovCEgxFX7jHjNOCe
LsAM2UaOCI88jcKQe1106Y48hjoprS3JMkxdZPtktvAQTPMP+jxM+a33mYczhB+LKwPVpdrH7bdA
Xewhk6pV2L7X/giowDt7iP5Wg90WW0lCoa5e43B8nWsIEWyK2zOcsFMNgvQ0G/G7oZr8nPBvK1l3
uIJVJt9glJ49t2fH5ZO33hrhyxBJXhGYIawb1cUn4IfmhGhVIJ9n0Dvdo+SQ791woVPS0LKsyr1E
X5qcmk0y64/lCI66YXPLVu9Lkui3I2UTmnSHk88EIpH5yzHTD3iZs+Yp0DblKOLGjfCyqyPd8apV
8pMlsSbNrIkoHJs/Q88vgNhVXqekpARJcd/2GHdOGGirTb1Ydz3pZDuKu+JqxSnWqSzAs+4Q8eSi
hmYvHF/RshuXiulmbeEWLkRnPWUS57GQibvWkZD7mH76Ug78rrnj3idzlDcnT8DbDhSFvv7urazl
cWjKB2wjsWfjYBzmAajeqPGAE0QFJTsuthn8pwvwYqquNDoGMvfhfqKSSlHxHiuz3oLsSf64QRth
1Or/hTOSUtV50ZG8VDSJYXbxwm8jtouLZvRxVY36v3/gXliLcZQnoW3/3DLKPdiNfeF4dU49eOiA
FwtaVSsAaRnNR8q22xhgQmD/iheZ3rVNtzam5L/8RIhTuPrzXKS3PKTEV/xFy8ApEXgxqa8RXflT
ZZ5zp0baSLjJ1o9aIFlMh15xd5eaSWZdoKQJptBhZNg66zmo8731N7Xcbmc2yvzVSxPlekHyC7um
HU797pC3vYCplewJXIAW1JXRBt8Q67Gm9o+cCO+YwX6ziJoY8IPmz4MRwe6kSFGzicSa5/5ujxSa
mcX2Gf0jOTyyhCPPcEUN5XMj/Ayua9hs7Rr2HdtyvAD1wYKdVKRFx3BpwqI/Wo8yrUxOS5vptAXG
cIGR8/n7jInyJV6xpxk0yaWsA2o3wzD7vS5JozO9RerJ7M+aSRCosv5E5lHG7qVIEXMiB8KdE+wz
rRDtdvXeKSdecLlJc2LY2NhqPWLCWszQTprviz8KWeEhtzMkDvHMcWoC4lkNHcvAIeFc6i0HLs1E
wF7ZDNNRsxQ8mckTcdLObrQdvfLhmu2EJdYuYeHQemoAUk5k/u8/4tK1yG9I8MxwLKxlDkLCLNlB
GcFCCwqwPIHv7e1ofB376RjyFT11pIw8UdplTeGdopr3IAe/tvEqNe34OKa1Xb9M0GUuMRi3u5vK
ESpmvC3ndkSNMGMXihfeT1j/mWumnBxwYl18GLHAFgSAliLFms6msh8VB8oaB0601nH6XeFUWfth
ZBxnjIVrhkzmFcgGLkbVvjm+/TEo18IWC/FG4DCfGms+O9EiL+uy8lnx9DIW1/qJWWEGcU02O7/r
h7Wr6vz23//2378xmz2lpS4vU9+B1cnCeCfneuHINAWcRjxdGSgMlHWEZgJuYjU43C1P+Ouobyf6
OdhY+Cyxj9XVeYJJJJymP/dpf45MFjlxH1uMXtli0O9MY6HuM8smWxHEBbcUg0QZF8844vPn3I0+
Bqtmftnr7gJq6VaVkz5g8xz2zjwy14mpbua0fksc6y3hcbnrIn5rSzHiQ40ZQB50qusnXuz+99j5
T1P+2ZNPdgn1eKMTRelKMkKspxIh3TRgSxSCpJTEvBQqemshnr1QxLgvHBJ6TTLDMrJc9k4SwBGs
a9Tqsv0bqBKjG8DyaoIRklT4cUubwGfVtslHZ36LRibXKMb84YuaM5lk0szS70UYfEQO4kw+iZcZ
e9kq86gSW21UW4rHX6SRZWALMrkF/zL9D3Vn0ty40WXtv9LR64YDSCQSwKI3nEmRIjVLtUGUVCXM
Y2L+9d/Dcn9v2GV3OXrRi95U2C5LJEEg8+a95zyHaBE1XprY8c9llcxL8Ah7muby5scfYwf4XXLM
vdGKNJlEYx2cyeSFmdGHnHWc8RrFYk/ZpvMgOuQ+FePAyfQMuaHdV9jEV1ljP3im6zy5Tn/Exo+j
SxkInBz8bwBTNjoc0PK79AwA4G2qaZ3hn93FZvvKmI0DXZoCj6qWSUoMbw1SKdJ45DgcFBH4/t64
Ue3OT1u1Bkp7h206od956/nJI9Jm9I1sC4UNsJENMhH6KOxU3CC2+6Jy8hFsmZ3IOUDg2Z5yC81c
pRhYqUMK3etrmcpNNi7n2kacP4fkvEvzG5iZd6dBLm0EdENIUsyOep8nE400D1xre215MXUlvd2g
RiaRJzqjKQs2A53tBXJsCASiWOEtsFeiRvlRzkFFGljzxlk7vuiW0yS0nXcvHeSN05OFxjNEIA02
0aJjj+3Hjtuo29udyp4Tn0ZzIv3hS9aWb3SNF86YW4cfEUn9qAjglNO3iDbbbHTtDg9vsBzjNsJq
W9vogXz0uJ31hW6ue0ni6hZTKn6EUnZXhjjhECIrVo43cgBuwPhbfkkuPbKB9WiVWzqK1jvnJXqc
7I1nsjnrYytAQLWtZIzZS+cUqm1wO3Zz85Z7mOZ82sqsCEwho7R5n8NpPo2R8Ug5SZWA7vKeUBDM
NzrUKxqsDaCmiHQnDQjSnbziJAxMVMDj641GhrkiA2lbedAJnXDcI87lhNIj0W2LUS1tSDUrthdz
JQftoXVEzKga44DdSKxHHRyncJ53aa/mA64c4CeJW+0mw4uP8JHOHsErLQXPty5131sHMAEyUGfl
+qg6e9pxa/UNjR58/phkXG0bF9RxD3k62msOUdjqhvhQ00lAIIY3rUvpmwU1h+akbudDk1VfhQSE
it4Q1651Q/5F9mAkD03QxoRnEhIUWOm0Fm1y7cs2jySobsm3D0+xff34H8NMtj05u3pROjyNOd15
ko53Y9N+Hfz6ZYJfojDmlP2nlGAo9VTSbYO9wfCNeAMe6vvris3sE9cYXKhpyfb/4yRMOlb4MrXq
zjcG88YckE/5PfP4uPTFxW5XLqzRO135h6mgO9qzF71Z/rQEiBYep8CuKPkQb1ZuUt6UuDAWs44e
ucDqzN4wYjfS0W5o43gFRgS/T11ter/OH8eca1IQiui1kGBBpDPxmPOdN8yYpdTa6cDKWWlrPZDU
BT5iRuJt+e0LttR9TcM7HIr290Itn/L06OiLR67hMvacEeVndVc2hSQOxRkeibr0OcZLcm8LGImM
BCkGShXcTDmoz5bkpVWejOMmQtm8oVFZY1sPkV77g1irGDu4Lop4a7WkYhoQYOe8Y0dUMaFP0Uc6
HIRw9JI1G0W14p5q1WHEyr/ibKOQQEKZr2kTJjU/ahEUSmU4dytL1R6OEMRHTYSZIK6hp9jDbdH4
nG1CHK7EZi9Eg2Rm1uF8bEDx5fdtgraiKrCFFoQ/pz1q+LHBRCl8DUGRAxidvjBmWYs4J7Mkjikp
CG6LR48v4zVFuy1tF8hFHLkHusdPqfbqBxRhFA4TUVKEK3JA79WhFA28HnWeRhtlWGLcAYCNtiG2
ZGqtYjxQF+xg4lvbKsHIQ1VBb3oag5uZBFrhQ0SokZMt20AVO2vwk0OdmAQOJRSQTWPse+Kb46Lo
Nk6RhnvHDp+iLIMXSPt8VaHWmynFj45wZmA3HNliR4Zbq55YNDjvV6o+Zk1+MIhA2kwG02jld/em
F6+n2fYJ4HFTOlRFzgPU7EUyj3upDeRDc1hs2qAjGtap0mMTAnoq0gt4vPzO7+srZS51N102fHX6
Tl2icPLozfDQNbUxrklUqR8tUiYXskYmX8dZiDshdBf4R3GRxWQo2GQ67NBIo21R4bULXxFJhWyF
u8ZlSunohnlzDboiRNcyGDWIlKwxv1b9icDB2yh5biOUV9o27xq8/AvT7YYNHFGnWeN38g5T/l3m
6Oo9wpch1A2agdTwZaQ2SBG1miklXqlfOKhWezslJ6j3ui0ZAm+txi5WQFbLq2Za1MwEwJgM7mpI
u2mvHH+XV1a2N91XGi1soYO/wbLEXDTPyXaKP1J0LbpqCA9to+Qh58oB4khuU/R8lXZPUHAu/VXR
aPet2JsAPiph2TS1Qf5NkSCjuA5uu5xeZ83sBbuEQLlA0WWyjZ6cCF55pj+6BBG8d5MwtiP/EAUj
Uz6Gm/mQNkcgzCT1Zb7YlLCPL35TWRAW6iWpLt0uiDp7JZG8ODjZ9xViP5TzeAkMCZCwDxqPzLo6
2BRRwzJi4of3TWwHjYsyFvBMjPnfLVqkmg2sthlP4MLIITygVHir2mDJmNpbE/ZlLEMnnS7aJdTe
d8OLGPNqFTH1pf9NiEQ9DY9BCI2SzN8Pe4KTgTUf2qYiotxxIqxPebxy9QQqM9XOa1kMxWGu5Sci
NWsDlBVdoWearz7GqJXKtN7b3njTtyq5p7314GY426eoLFfYU9tdbGW7gLDGy6zbr8pog61qG2eP
s2fauCONxiJPH01NPNts7UgldMGipcsxCvrXqbPQ1YUWBli7J8oxceIXaW4RnM77QcevMMh32jLg
zVX1FmsaCjsvmlfZVTyYosPDNx7VTNYtvq+lnYf3iZ6oLJgyqnZNeCsOKKNGWoEgB8xruGrR9wOp
KlNKFwY+6AGHHDg8eDwazk3jk1XeMb9IDOvBJMLqxieCkU9NQzWr0RKY2Y2cIHBGto+xJgYb1xLt
kVTprT3kTwMSqIaVdVEOwat2QnuV6nRtXp8Xg3GDYydferMwFpKYLks1H7UQZH3FdATrOtp0JMos
0gAVogvAioBNoK2z5N0DGnnCAozMb453AK6oR/yyvdhO8GwSSITCK28uvSNIPDPX9H+MDaqPauNZ
ziaDwYtMsQGWnjQQhOUDgZg4LEPDPYzXP2STEAsT4dCuWe1ufUZ0W9U1n0YxtTdew+adanGcVPA1
qhNs3HNXbxHdvKQW2LAwCyCc6OI0GMwkBRnG6y6nr+STiNd0qtmwLT1MRYvrseReH6LpkDWc8PFB
HEedPxtVnC36KdyGGYMtiC30eiLjSZMfSMsODwvUI7iLsSmXGPirS+naPIpZsAlH21znmXDXjZe6
59B0nEWET21Br4KDfNV6zGbeE8ItL62mQdDyC1Mi6VFlNena6ANoatnRb+p2S9YgatO5zg9eJ98y
u4qOQMge3MpG8570D5hKP8hvXZuj3Zy4r+KmRjdtoiS5eqcHpil0BjGMEeG3RGItb+camPiPfxrj
m/+VsJFT/IFPq/xsf04bITLk41/ZI/+XIknI5zB/FUmyi/OvH9HX7G9DSX7/4d9DSVz/N9P0HPoC
vmABk8r/VyiJ85tDT0haJrWOhXOGvynK5ho9Ytu/CcfxHB//3r/ySGzzNxszNYJMZTmuEEr9T/JI
BL/9T2kkJr/ClLxVywG5Kb3r3398RdMQ6v/8d+s/AkAHQ6mnYItZSqB/zEIOa8LvoYzmZa7PzCAh
sSLascmzYzPTcP4tz3lt535gfBp1qyIqshuFZPqJGsS46YBfgPknd/fopzVpe4BC8A7ZkczXbduQ
6dwiwrpHVoX7ByaZLfeFq6TacySgSyqv0ZbE5JJ721Ht/J6aw/0Vfi8vv6es/FvR5ZcyJrCE8Bb5
08e1bNCEktg+yzWxoBLm8qePO1y7KdC7SPWZOKM6ZIh8NGEPoXWOo+k7fY/0HI5++oaWpPnepOSE
Y7KsjDttWe1b0ruDt84k29gEnYRkeLOSH7IxUON1vtkBXlYFlhOnjZAORzR7w0VD+Cq2S+UdYqeU
FW35wTGWf7jn/uZTKYucnD99iwTWmBa3g0mkDHeG+OljERMpiaMAYcJ5poNF6tRHqXqPar8u3/rC
Ct5anPw3fpkVJ/TUMdl0AWItZZlynxmVtJYSLSWq6qHpX/n/m08Rue7D0IzNhSBtBEIBFgFwKxZc
knliTM5xAUQd8ICCQm0xarJMRhIqzgORMDvf5jDtdLI8YLSvjy65zhTSUUCrBg/CG0RzAZQW0Ru/
l4CZK/Y82cKz1WfPm8xnZffq29SbPW2CrHgXuQ21K21jCFPQ3uei7neiaMfn0mgC9s9KntNZexDc
2mIHmM6wF2M/zCuoAN6ayJV5FwdDFdO7JbsO0IoAuZZLwp1JwXokpiIkQT3LCRHM4nzVC8+78TRn
r1FW8x4OFl7Vep6Ifw2N/KEVjrVqBDsV2t5CfuIYHN6mxEhv00Eg/erIcXzuRoX+jLPuZ5QQ1oBn
yr6ba6N/9EKH9FVMVM8Ev8k3fpiQsDpH/JM6/cGcc2tHH2rYMHaZ7hkPqaXLSoE+CBLFwpoK/y5u
++hC0FV62yPZYuSfIZCLCPhbVXgnV2MVXpuhMlqZiEyuKr/0A/aT81jWJhMTze5ytoue5rthGhsg
YmBNQI+Y94ms+MeZZYl8dj3eoN1VR6HIjUyLbLq4zsQMv3E9exMAiGU7k/jGUCRnl25wrMNk4o8w
YQ/225FxOEWGrYjYsWieErjI+CoVr3aEKzVjmA5OhIVjE0WRXa2Umkh6YKE7FH1svPqc6DkPpJaF
/SgM3TVQdn2uXBuxm7QGBNQCICcgGJ37b9hkhk8HBDFT3cwEz9GI6/Qr8Muz4w01ry0lAWA6hJ1Q
017voTPvxjjIyIhUMwCqlGVpEZUjBhzpz/4t1NbY2LliLmI0bPjolnwRxZ2I++6NfIGwWk9m6Zx1
RaAqRSytHhDlDb72jqUP+TXI9x3GxMldFlXovacm56lFNvbKQn/QkjbTSTUtqzavd3lLPjrJrWa0
ahSZJF6VoQL2Zy8Xy8KJ+41uiwpgkxXog7JSzHSUGf7B4IE48L6pt4HN6hi9qUkpHcBeW7uamOhR
kMud+ca4932exBRCBcqJrMSK5cqLk4OEANaCWoNG5VWSWFinwLKtnQ1b6kTapXghUietto0GFwkb
xfqspd9exmxwPuLEGM4z+iNmdkn7IHgXCgVZNt6zmhgYTeg8nZV1neLyiNu3yrC7XWPUKbmgGhvh
QD+gwX4tnEs+VRGCgSq/hUdOaEM1uM27WSXBds5qQjZcy31N0ZEAfRmYe7shwOPEE2LfoCG5gs5V
z0zR0xOmdYesmiGfH2eELhtXjfIhT0p1GX241Vk/YO9Jhjl5Kc0m25MIbSJJ7qwII0RIhA6H7J0v
NC0NT6CS8MdEnxSDqbXq4dBxMINZ3XOcgPKJMDUVBIcD3jPkmWNquovHBpu5UiExBJwlxMvkEunn
ZwJuzzQJ++CqCo2LMdFQ8rzm4mbEOWOSavP11QF6iUPDfGPHSx4gfA6HfhIho1ALiNhAf/4u6Mzh
KQvwDU5eQvVvN3n73pam85rjJ123Fe4eUi+ZYWuv2DG57agxtXsj4NWGqBLbjL5bDazKMrihbDCL
9MjEeJpQuR6GMHHvptgOl+1A68uK3OF2LuSM6sRiMIk8J+y3Nda2jWML8xX1nzyUiZ1tWqwbLxaT
efrrc9Idh8Kr1x7ntLXucYCCiCDktvabHTmeSIVS3waZ2DjezdhYrGNdDFmtayUZPVONRLeCCLOi
PyBeg8af1hHZKR9AGpKXQJsNWzLN2aT2wWOplJAGSSaBokNJqL2j9q2CeZhc40gMbu2zLwR+bWeK
onht9qOPiAWlPonhdT988ZD6PJpAxQ+t7zFVTNphX7W4c+LWCE6l9AC7N/UItCgEstx2ePvATGD0
GDh/2Fb15LTKQ1fBuP2bLhiZO5mf38uqbO+SOC2sZUuIO86uwijvldEj+EM+djOEJHGtazODuBHG
AznmmIY5x4GWmxa5iYgsueImAy7vJsYusLOn3gc+FjgkUHiW3x9tNxpfe9rkENUrpnIxzZzEgwPJ
eBfzXuclN4CmWYlqDIbSMH+I3OAz4z1J9301DwiAShTfcH92nav86zlIJGuZyO6BJG8uVROM4S4d
ovE4WlOzgeLQgZPOvIWRcGVZlr3rlQFChy46uqLMHIleoONOqeG74mcM4me05D7aj5gj995m8o5A
z1HGNplz99aiNb0xusbDYVlYK9wUYEZrOFVTZI9bE9DZKh4z83nCFMMFFFKftMrLY4hS864qsM8y
Mae/PEYFM3HJFo2yC8gJ0WHEHqzcNs8ncmLK7gGmtIdJeSofIro9qMmHuFUr2TYe1iSInA9+zWZo
mqI+l8zvlhLqi55XU6gkNqVesCcw0o1OdWkoZOymPmVlUb6MHjCYHNYfGkWDwybJ9e6L5YzdLaMB
vUVyjgenrLy9mrXPDAslR1dR30IqzKHHaqdpdpWaWnjkbkgkelG9jjUb8FSF801MjjXq8xSCpheZ
pHJlVSPfuqlOnosxvOZ0a7nHbp0c4lFHR5XRgvGu3pMuQINXGHog0Cfcx5hRM1qsi4b6GuBKpe7R
L9BmQm+DXIGFZsWPw5nPZye+l5kLrCBkAPclJhViMTZmeupNB+FLC87h+zR13bqq2AGRdkUPMxHd
CwypDqG5MfGhc+cdW5vZawkaHbBeAhNHTfSaIdcAp5aEyvKcZ8N9jXwJqlgHpBz+x6dJ/sqm0I3G
R8k4m/ZUdHJIObEWEbP5hTKa9KHGb4ddpU1e6x7z3yLsYwZS10eY4OLYPqfCLyhap+qQQrPb2klp
wzYsGmAJmCV3kVvHXw1YMETxTFlFEp9NdhzScFz1AtLNKjYShRs8K6E8EyeN3qeRVbyFtpjcTEWs
6ZfNLvYKi5JDt+zXBopmkmfwbRRmbS5dE2QIwtyKsctwTeklffvWT6+YBdK+gLOY8Zm1FA6cM0+H
OSQ1OVLUnBg/+scq8YqLMoL8FKWke+X4nEAeGvMaaijofhG7uFgD1LumGPJjVFaasqpBlGBYCUei
2gisCsVBAFPGUt74DDwlwDNgoI83VBgfStTRT5K2w42MCRQ3J4S0C0dp+5k4KBKDR895yVnBqDHm
aVcPMV4mt0p21WB6O9K+g5Wuhtjf5DoNSe5w8l3uB8FDW+f5pTWIbIptsh4cy8yXvRs91zRANrJv
swfrmmUrmwHygGuVz4LJfUAbtGBAFfnJ+68PPMIV/3Dg+enYKnDtV4PXetQp/sJrZbROySpGfl1R
ckID2WZo5xdNL/oFez8HM2/qN7LrH5GoiEWNThqmpb7vbYsKZsYSi/4AymricDZIamsBhXKm4i9P
Bg2tkmejnjgE9T3aSSSVJ6jK4OWhni5zA0YpswnwBD5wU5NcHARZOzGMj8zFXgtjija50WAlHtu0
BtdgwufWtV46rseY1wMAoOq2JH2q1wfPR7haxnrYTL5THEsbJqdbDvPJL4JpO0bavR9nO/8yAnj7
1hTMifuQLQPtAUOvGQcPX09xaun72Yyk9qElsI9aSMNeJDP8jdnF9S5SI5hThEMHFdb+t9RQHdtR
RAegMQJM3rmLp6XRIn5ywU09gUUoXolraFZYOcxlSPzi3JT1crLD4dVml9xPAsiavm7iaINO/hR7
Z5vu5noSSbkrI9Nasfn7q6RxGByQVXJBK7Sdxdwu/WSMrEVuI3kNMI/M9EMRGPRzWX4fwh5SWDro
Q+2xEWvTfxGc8S62WzNQFU4f7zmdBDb7QMkdnrVN465xTuApnfKkR/9DJrbi9ns1pnA8UJy0B6vr
mYXX56ach1dBQbeeIIEu6jwR78BMor09wZpjkE12tIcC5+wz6L9ueqF3U8daHuehEQ/KggixsMmP
YBzIuJZtIp1PhpkSFJSI/KRQ2hGl6D7OmXHIrZhhp9LR1UR4Ld2bJC6eYp3b3+qmiO8ta0RwMAMI
ZRhDqAjDr3g/Jkb9buQ5iYZwhlaRh2ipD5mQ1NeDAr4dDAqIJ3dQUxB+z0TsSKN3tvY0PqKjxTzI
QUAvRF35G7tBCUiACfADf1jAGswfpZlhUPX8L6VjF285RdUeYWFJ9qKbn2MY18jC4H2TwtCiyIsB
rLmRJJIqxWUzEu6RO1hrsOQ+wbXokPZbfbJPHXSx5GedSLXJj2CH/W9OJcMnnN4hpz2LPRD8MQYu
IrIex6EkZI3OhL5Jc8EiAdrsjg4yrSRVygaWAL7wbySQnBH+Rczkw2rTVQlqWMyMG7B3OJ8BI2/h
0V6V9Gp6UYJbOCYx7wmq/fVcl5f3tRidjUl/6il3k+wx0CUk+YEdyfYh6MyS7M+rChK7ZV6/eqVr
PnetP2/w2ELa7qYtQ02UxgHfloWWjIEUOX/tzByHjvqMAMpqX+sRnAq4v/DWiVLnzFX3VmlikRcb
Ys0Msi7a6rkcTk3KrVJxmBfSokpEhMXEpXCZUDVHasR0QW5K8ZH9WCQqslDWcVp+ySn6PMfdwxOh
tz8axCc16WV2Ss5vtQc0PIuJ2RndjaHtU3WNT0UcDuMtsY54OiFqmjitQOt0hfooELovkDPc42pl
nEyG0b24Hsb/V5rE/4fav3RYLRqv/30i9ct33f7b4nsRfs3+GEf9Xz/3e+fXN38zlfSVFL6Utk2v
9/93fj3nN492MGYzRdvXu/Z4/6vxK9zfhG3SoUQG5Itrsu6/2r/C+s2RpiU813Q9bgAp/iftX+vn
fVT5nu0L5dsOHVFXqZ8ah640QthFytuKInmL8+zkSvNxVM7OT6ovBtrYjibVkrGK4eO1GssHGknb
P1yyv+leOnTU/9S85D1w4wvpujTG6c5e//4PLWjcagEbHRmdSGwIfnP8T9c1T4X0+jWLZLHyP/oB
14dGoj0qpTYavEoAvmUCb8I+TDZ77WGodtaGgCDSzgPTa7oGrFu4Okez6Rjd2Xu6VhbHOPc8Vdmn
U1bR8loBtbaNhbGdWJraaEUh5NSoXWfFX7MU7QoLwYtFx2g5N/yBlckOhiO5oSNWCDgoYcP8EIzc
D3PDhiP9BVU6EZRjyzva89Ui8ZDGP1Q/f+n2Xi+Y8ExP0j+inf2jOPrDBfPxKMlkyr2tE0i6HjeR
0ear1NyZLcyNspCod8gtcYaQYDZ8IoZH4yoaeP+CoqKi27FgrdwBgwXxFP9Dh90iXf0v3ybDBOIL
hKLb7lzvuD+8udSrVUAt7W09szMIZ53WHtIGT0Qf1uA9OgZtZ2ueEfnV+kD6Qb40QuPx13fUzzON
6/XhAjmeS+YrveafEtZd7gwioRJva5fOzkmHlzFLcSg25otkDR04cLFbBOsCSsg/dOJ/7sPzyg6d
eJub2WHO8/Pj1CBJNsfE87cc2jkoXDkNeuT4ONJGwC+y5AZd/Pqzskj8fLl9VgOffHpi5ckP+PPl
FoRC1oMTcL6PoDjhwx0WoGrvsWN+/PqF/uai+pZk9ODz2Tzm1n9+IceYudLXp9T1so9COqvcSD6Z
At30FURzu7jExKxIcf71q1p/szj4dItZN22Qo47508uODBFKV0t3a+Tuh+Xa52zKDrjMnnzLeaWl
QGwoRTi2/eWYqN2vX9xlmf3LxRWWZ9uSNZKp0E+rY2yRbtC4obuVEXk7Bic5Xdk4TQUtV60GoNCI
dg3CFzMfNRzUu93UcpRszKOpn+IYWiI82E0o5AMTgnkVpeNLb9V4OXUpML/z/xPyhU3exE6UpESZ
YRCX+CFWEcE3ax/atqWJ8YOUsIx8RtAwKxr0V5BdZLaBrOQsXZRlKIKGl9lAzVcp+e7mqHCllW6Y
hpATABLPnSzgBCoobwI7OsYQTnahj5aSKNaOBcKy9wFgWgiP9RbGfbNA0fFeZvYEVQ/74lTPl9Ea
UThrATR5brDRkB9f4CJfJja8MLSS0VWEsgorHHfK5pGOOuRpdKvW+mpCV4716pFots2oVxZZiWjj
19+T/Tdrju/4is2U4fdfH7uhiMWAy8WFSZqiIDAw9GNriUMHkr/a5aK/0PB/w4j3her3sxfjlrYE
o5aWVnp5gfV9LGGtiRwLyajI26zLlT+Ez7H/HYANDfAlGqQYbyC1fB0MSNuJnJrJ+llMQt5iuIW4
7xaXX3+ov73zffZ36TOrxMr8080Hf1UiVMr87VwT3JegSu+BwKqmOxPbdIs1Op4ClntpSVATzurX
r3795b+PT/ff/vPfXebTvmlSeLAgUQ/+5c6PqkgjVPO9rSzrR7ckGdlPL3WlHpsy/6IK8xRVof6H
xZN1xP6blxWmZQqbWsllSPTnRabOLdtwheaB83ux1rk+FYxCeCMm7c38S+MPLxr2HL6shPyexOIc
ild6J+xhLa3g1gyhggZRskUgPi3sjrQ5fI1GgfX3qvqeaiTvIVuz8jCEGtNC297Vl2yCj3Dh8Iz9
uDVAIpNncB0XKufW8LBzhyriFQsbonfx2GqxSnu8bnQTgZliU1y0YRctTXKHu3pwl6ZH63NM3nIc
iotqKo9BZTzaynkkuHKbdPFn3gPOBJeBerzp750RlVCCFwJj+ctcw1yiLaFa/yPu263OzI/E2EFc
3zhGsek6Vgi3jWitcqP60b6Vpd6adguTEVMbgOjML19nZO2IyoqFzGFtVmTEe8o5Xqsei3AzqyHU
WA7QxdSARtkVcuF6bBp4Xq52zfdMiXSFZ+ZYCALpCPVKrlXOXT2ol2sl04C8wP2WfclDyR7uD2hl
whe6HRytzfw2q0ZzHdhfS81/sIr6S1kZ72Ha3zcDYlan3wP0JtBk/A4PFeAFSVdkXIPSiRvGKP1r
QnxnaiAJ7VR+zAdzAORGkLCI8i8Dk5kNir24N+mFBatAkjCn+5e8r2PYv9R9RflZe+A94Kt95sFE
iAjIhRFTVLtre75PjJsfjCseMIcw4UD7OUzjPSQduWgAhS2wPC6tlhEDIvjnzuHWytrTIGiAY9T/
nPviBQftljDCtVX5t0BayYiJx2NHFhKmYMHFiFEoxZMgB9p7DEbWE6GuukKYecTITFASVh3F73LI
jFewPjsYmyYbNq8PBMGE0I1l22yo1EL3q1XTDS0oSZfMfd5BEmxYmOMF4LEe0Rf8yeFx1O1dDuF6
lVlAbSssLkXML2yAUVEOPNpSIK8NfbRQQ/qh3eQ51z44JFlexpauhm2OAzcgP9FmGDvj6Rvk42Wl
OyBqajUaMx3dsh7woKBBk5VcYtGQC6/2LyHZoaSMIAtnnL3MRHNNQIOOEvIolM4VXgQ9D2ll6i4i
rV5YSON1y7+uRqxeCFnxXpPKSqBx2tpr05Hfo5xztOWwb+BWQHyCh6HsdLwdVILpSgU8e3kIZzXa
OWRQBfgNE4Zpu7r0cYOOIRtWGz5d7xgsB0iI8d3HrvtSDoBggZuZS6ZoOH6N/MZFPrCuJsAgTgC3
lIk3tlMovE7dvpgkeyPHxpsaphX1MWrxHqZAA+okE/Tn0z4DKCpIJiG0/JthJ3TGqVqWduyLxXXI
ZySohhmCLMi6dTfxdUdlBSeahbBk5vXBAv4w8cxe+jDU8l1HOEPb4IdHod9YXbZNCkJODfTAS0Zl
3yU2BXpaLDOZddckPE1ZzpNjoRMGMZzs6oAbmFKTSXg88Mg7PEhVdVEtVX4nsaGBGFgkgY3ezwXb
RROPn7XiXRhjy6Yfinh2YYLC2/g5935lVM+x0h2KDl7fr+qL6THkT6nwSLu8RMXwgvvtgxTLS55x
iVIzv/QaG19oAkvkiAbv5By0gNWbfaiqaZsVsKL6CNIQiiH6zwVwMzoewkRbV19RZ9HQ7krTeMmR
XK/0GDdr3gbBMQtRVRy2rntrbtDxD3Eh8dGrG8UDqYL6BkfHK4mt0HFm4x2CDHfgQMFU+sOyqW0M
LrzXznGspeOhOp6qdIORjORnpqsVseyburFOXVJfafjN81jU9XZOSw4K04s98igWIWYCw+zxJUKy
GMKQ5a2sFh0PyaJFi7Wuer5vWSFNSctPv+mY3MStu9C9QqSsKm9V4jKnw5u90pEkX9udMRROxRdF
eo/paKScMicFsE9vuWHu8zy2yHde1dqMd4WnOQ0l4pFIoLsCQ1cwXFcpzR+hzwWJveRDAUFcD76m
sOn3QDY+Kp/TzDDSvBaIhH/cJGxM9PoCeV9pcxdUcgsJ5tzHaitseqxVT5tKlMkdxySD7RD5Ra/s
Wwc8SAPG37DyIwN/vfT3AlGhjQSYELYKnU4RU/xcM2NH4PfmbRF3e5E2Z8VkaEycpRezmnaYG9MU
cIE5u89+ld8x2liQP3I2B8s6VQLhCc3qBkEIw5ew7NSavvSDkbE6WBW2N1x5RBs5IOPIJX4pSjpa
fZx/S5EYSFiJkx29FUnW7Bi5LEQScrxCHASkvvxa+NxAbYvnXaOYIOf23u7RfdsWZlnDPc1u/zHU
NeLl0SICxHgxU1iIITqdwgYrngogumyZg6i/WuH8ACK2WI1TglUmPHoFT56W+WWs7Svhg72EhD6W
0mQjQwZsDHvTDQPYsBtxYaI5W6A6PbXghejCfelSlpAfWyxAGYKu6pkvsJ63A+rphZ0V4NZGSJCV
2WzKEP5aaCxNI2HNl/JYFNE59bP0JhPDPu09Kp3ris7ozln2FrdYO9mLtiPaPW1YIipjsDaz0R+v
DcdhaDOQ88q/CdLsKOfb0iTOtnblDqdKTzeRCM7Kb44TcLXfK5ieN1qB61nOIx9Gls2hN6sHGdLE
cKbhBlnCa9JzKZKYz+HYD1lg4te9ZnmqmQRMMnrOpWHdgPnBuDeH7kZVFUYAfBCjvBKjyuC7SVJM
4CWfoU3sVJWw0npV+4Jrl962PMOdPUYpvy+O+2DpN1B4rJLzjQ1ajmomf8CvesT98DWkeXbhFYMh
XtqBTXBZYWFhNywYVjVJ556hFoj6nioFhMdpq2grlsbgVbdeZb9ovjOmEZ1eZmG+G4zw/3F0XsuN
G1sU/SJUIXQjvBIEMylR2XpBaRSQc2rg6+/CffCUXXZ5NCTQfcLeaxdPQ2S+9IkttlmC7NzpnKNT
VzpGH6MMKKeiPTLp6qjh798uyP02hav+jWgFOETcFi7udCLlB6Jmi9rYzrL3emR2pZUN/m+oKYYB
WK5AzAiMN9xUafZZ39IMmZdWzW9ypGb8/3CNuTz8GlhANIYRr9nU70dSMOnZ9u6kyXNTlR9Go6WP
kVPfcvEOTiQ89QUE2wQEFYt/P5k6a+tm9H6Lam650cRHAdbXTp4XIzZXWaJ+EGZ6pGWeT6npXvMo
Jc6oZY6eqP7BLEhMDav4yDe9IFin4nSUvbOMcd6Pjd6fxpCB4Jz1A+0ShzlD7dkmBSzOj4nLiD90
khYnjmuyEPdIRFO1FVBpBsSj/RAfCZujLPJ9lnp7uxnes3Z+AmK5SS11G5nGRF75yBtHNGA/7Nps
2k+6swO78gjL1AD9Gf1qLjHfs7PZMVip9ywuTnE9P2aiel8RCQQSacT/aVbQIfzD2YddRIxIxSE9
eZHcChN8jFW0lFvOCF3UZHek+nsvysfYmntK18y3avm+kCBcS+s3TNYx4bVqmd0sEngFpJvHmcpG
xQWHP6JYG/Su1wPJ0cnqwmq99yRpYHJYR26h9yyon47OzBUfgbSHFtE/yIZiKeUENzVXBsa5L7u/
jm5qa5S0dlUWsr2PLQixVhoHzazuRRsBaYwvVpuOW620gHnm7suUz7ANU6BLaeaDuVZ+R7gaS6e3
FpfTtUJxtYpRrugMnMCcrgD2Dl3P04gjINy1RlD0I/EU3txvq0YctFS+2TTWPvqc19VSIVzMRSis
Nh4ETNbTeO3JxbwMk/472QDVrPBoJ+ImMDZJiCIwqjycyWTIlXl/jonlJonoHk5etLWK+F/eF8gR
O+/sOSBvweUK1lywRsBr9JH2aNWQdQ1CGXbA8U+2bb7pFZ2HE/EpLSwbm/iNEKUVdbd22cObFScj
IEjWvlBlsPthCGAWgzVai5NzGBnlJkdbjANdvy6kuv24qob6ZMZXY2yOpZneWRGTkIC7jSzfQwj9
3UKpegZ6PzkAYC0LxjFAhcfFVpe5C7Nd1GkvMyRkWmIYDxK8olebP00BUCMzQ3LrIwfQIemyfRNg
F5QXplUE8cJ9NpvqmHOlUGI/uwLPbhmHd2dMXqbk7IQj4+zuuW7MAa9sagTT8ElIBavn0tm1NbTv
wWLAQEjP5I7AcSD1hfBy/MHVfmVTfGtae4mR2VF7PaGapUrqYb02Mv4yqvXp8WKij2u8lEQ6lPYk
d16J6gLUzWbCN0DXCzSkD1k8J0OycS1yuFF4Y5Je+qOpsBbLmsi6eqC4NRPWTSy7/BTVa1cnRTBO
1rjF2PYyRupZGO5dNqYWyN67Rc0AOQkWgtlAtynXsmwCcOVH+jHxorvjGRC9CNew0oEa64JP6kOO
2Gh42xhI4fSgl7J3ZTshE4oIEkNZB1GAEmfpHHNrlits1mIMX4dYxI34dcBrMq0tqwcssewcNNts
LDFoXBtd3yFgADnXgmkL3esc3QbCIHDfEPhkIHBz+kXfG3AGe2PCD3SYpoD8o3jXDimEGsQ1G9zl
EW7hf6EBsX34/f+/aBnxgehxjZ1ROE85m7m9EbszdR1tWBzG4AlG/q6CwZE8dBHeIq+NjmOCOIa2
Hp5u8pcCdNikaX/XwhAo3z+lvCXgIGFE0Z6pRcCZanT4Zjf/4LyimEqHbtMn6whDEB0zAfkuOefI
jDJBnugTX+SwB0OheBumy6iB9keN2i3Wj6gIMLb68sNhZ53N8TkHqcAxt9Vn6vKyLH4M74jJOoNE
F1/0FB432AtrGW/A0gDCOfW5QUmwYQL5piQwTK/gsTKzKIRO+dbCWwohvoaJuTGK+Vco0u0KAMqE
YT81ovxh2bO3RuMFg3C/QUH8kTraPyKn9oU9HN0KekvKaFKABdo2IQ2njvRg7OJnbwkfGkr3drUL
ZEw8+L4zOkb436odgiRtiLvwDVoUStr2kFa8rkm9SqnXw94+LArgWXO1WeVvjJjGvnaSR8GGqA9V
uJ9K+qNsPtgQcrcoVlreMuhRifKxxdo+22eSIue/EKEysp6RkMU1Kz3PT3TLxBgbGrsoDwUnkBp6
AkWYB3hk3PrTb9dCKp0MUrFjnkJLteZpGOZrnpDjxFcCNa6VFg2mIgvBPPK+vBe1mR+oA+7ED3C5
r/xU1gRNe2HpbvPqRdyVYglkUW5W01fNNRH1aFTm5pAh+ay66R4RjxC6Lg/o3BxzXT60ANyV3T+k
iJMiL/1Im+HViFFr9ocapmUfj7rfxRSDg0jfLXLjHB4fUckzKqoMeLFDQ4iXwRHG15ROEvJIzjRs
Lr6RUh7QpAD1Uep7iKvf2G2ZcAiu3eGb3cEGMihvU4/BDD1/z0vsd3ZC5tlCvPO8SuxwAII6LK5k
m6XbLgTkGIWAxBG/5jiZin8OjQTmucS3p+q3oTfZeSE1GNbJs1pQMOgJPb/bZSC7yejrRLrPFAMC
t04jv3FWtov35KIBRLdNYkYdOtvaBFknpdqt4oxN5bjQqO363ar/Y9mQICeQsLbK6Dstc6xcgtAU
A7NCtwoggIgw8dzh9MDgZjJlSkg9aNDAKYcAVIeMPBIyQAghWvweWk4mmGe3BPFmPWbeyaptfWsi
EObsXI5dB+wbhiQ3ZLxhlhfUjntVNjKNBPmooUkyqrU7KNlP73sOiXMSy76fRkDTw/fwZOQLE6SI
870t4RAn2UcuUPaQm83dB9p9IydwI71V3ry+fAwN+PsuytGoFfdG3qryVS/bXb9G30IWGhANuVy2
zdYxGj4Sm3NHagkzyWr5GPLsbsWLCCzH+kywEJTlgk8RLrdS5pfZkX9VZhhaHCJS0KwenJmkijiG
LlSYZN708jyUjbY1M+/ejIQJ6GOLFTi8jx5Y1pp4IWQqyUfOaGwftkQW9br+nlYfYYhPdWKyoLFB
Yo15Hc1sPnGHBKlNKMPsgtsSU/ib99gvQq+mcUYAaxLbcKyeosq6Au/NKaCwTUeZ85kQTQ932ntx
VSXRo3BjpbN+AHegcwnGi6sREc/v2K8ybZbS+8VxxBkEETRfiuZRWYjsNHUfanJjliy/2YkeeCp/
gZ4s7gDfN4OctJ3uVPWe6SgWZyvcE/QWb0OwLTmzUeyyvGWTy42pJoXSKEW31/mF4JiDFUXzK9NP
POnimJXdltiQPSssUgVSHQpFHFdBrvLXeHhMY5EgnS2Iel0Ilco9u6EZIc/KViUpezPeW0N3/5xM
v+ITpPat3W9TixAGlqna2BzzgcvkEeVaz8qKXKNdKiTMmwyNq0ZuVJVHnyCqSAumWS40c7mYqsKp
LVgQh1FKcJc7b8UAYiIPl/CMTAd93wA6csJi3Dk9YBYiDKKSVKPafQVuibM4Hg45BnQfqc50bCqX
Ex6618GFxEOsw34uROtL3TnSSDBXgNOxS+eZ30BPdEAWkfvihc5npHfrGJKw6Kyt8bPCw9sQsoSE
WZHdqCh3O0tecVXctFs2avVh0cefBIHWLsVuFCzlg1MPt7EgQGBITZ6NDiRHQqNLI1jA7IRBzzlM
o1om33yPTDbzdz0cmBVLoCdakW6zHMyOF5k/HVuPSczbLB5hRvPpZKoIKtEFrQU4NNIcv6hAfTiW
jlPYMq/5dDbGEB5v2AVE5+2qqn81o7Y9OcphQTasEqepWEvofTus/OzOhn1EszAv6gnk0rhxPZ1A
n9ShzkXxtxYESz++6N2gn3hu/uwloYJt2Towt2JhUAxMYeSOEAMog3J0IFj1FxPO6VyZEoiSjuhp
OUwFQvQQ8xqcDsYYAK42UWs9lZn8NFh9HSLrS/T0zTFw6dIswkAvi9FXjPlXKadYez/NqP4b7P4D
b3pQhgYB9F12wbnxYbo9EjNZE6AEYRAguvI4kDrFQDYM4bQMfdUEoo+4XYGiSYd9Z1lpQDy5QJiX
PqNLfq2JD0B1PB8VucD+XA9PkxLwI4fsXdllH8w2jum41A6Umo0CtQIAg0ByCtTJvrIAZJFBhOli
ib/QQWXNyPti8zrsWJZk/pCRnTdHLzYq8Y2TPMVRh7CkTsptR1hAXsBWI3nVy+J/LNN3JDZoRApb
GjgkZl+oGTLozenzlDPvc5YMF0Ba4tvIfkJoxf7Sa+R9JiWy8fNo6uBxqAgP5WokLluJZMyzv4Ce
vBomhmJToMyanWjnAWmfW7SPUkVpUPE4du6nkg95Q7XBZ7+Ni/jQiP51WTx9n5Q1QAFza6mp9jXN
peAQ8hgWRH26WfubtLxwBoNWcLUUaF3Pn7tKbb9mtrdr9Rm4egbwcSG421FcdKDMsHomNLF0HK77
7CXTw+p07vRowLwNOThzRx0aFy3bkBB6SNQXxHerOJI45IeL9mSZxIpabvg4pEQkEW6L3413Ley0
LfOLxzh2JxAXVEe8HN9klxlPJSUUqnYXk1yt7fpiOCmJg0lP2vfCCHJnhbbjPCSyZKd32rBtcVA1
6UgcK2914wAlsV3xTzAx8QXui9FRUGfAW5gd9dzMrmWg6pWu+b4UCk0/gADfbIqbSWjk4o5qZ+nM
Vz1ZfwxUAMdmMgH7iN2Ecdx3GO9DwlhrUGXqO/IT8CdG4XubWsAeSdjb2in5dSBBNxEukC3fGlNB
48L3+GiNkN4tyLVn1zMbkqEtZ69gC8FBW0foXLHgTfN9tEJCvY/82TO96Mwb+uKMCBa15B9+VQVi
iSPQNdf9QWXLYzS1QZyjnR16Tu+cUSxjIf1a1OpVb2oEUjmlQ5ZlJJ8I+h1KwVao4dBESt+nZruX
6UvlTOIDQw53rEEMSmiOu6zLCQCz/rGqUax3UvSTXvRWl8YzZrGHNraHLRaPIEXKudOanHCbCPKe
FC9TJ8ydY/553vhaO5ra9DUTe4U63wjrBF+b/ZcKo99Ypedsjaz8nEQmmQLkgVOwGI0HSTRezoUR
blrWbgGdJ8u5DmJBOpfMTkmXaRFXIhogZ0/PBnWoT2bJC+JlukNOgdQDY+nWQgNo3IIGMpurx9EG
LjVP5HePY/tsYqsgRXK6JAATfLQPpxzso0efjSjadPbfgiJ5R/sKvwGBr6NPH8zmb0OSnKQd2gjA
vetihscEPMSutenQPKxHe73pvkVF1aicFHYXR8smq1OEmO6G/+EVi0EYeHU2X8uMjOMWmBVxjO+4
ZUlUZpjUagCEodvbjcHWa2CcUraw8SnLg8nsfuxuMbdK7/RdRi9iOGSwdLG95bWq/c4cLb/bpROh
aXU+/pPxGkbTFlvG5loAHCfIQzO7Gpl564sk3ZOzBB/WfMk85nnrvP0Wgc3uYY+QoaRrMEK8H4D4
4MDtF3sad3XMOWbH2bsWz/OxM0pi4u386EGMjanAs7JVFwapnK9WxEU67AtntHfxxHc4hdNxBHRC
KT7+lXXJ1xgXPKaefuNRrF6Fy9Iab/AirXHHkGLedl0GCK3nqW0znT7Zbt5LS37PA9TXyBz8Zijf
onrUyBYqHriYs4Al1mM20lnGjqS2Hbi5a9skXKEtVhQnEwQt2bSF/EasnAWg1YmkuRsmLYXDQIvq
D+hJA9vIttjw9DMGk/Glh+nKXHl56koGhjYSF/xOy8FhMO/rCy5QNFT7iOS29WcUbcXgCJ3sxhvF
i5RAMhaH2OdYvsHq3ZapixNYN1hBahdHEywQzn3Bat8Ku08p5A/F1OCrbHwLjfmNttMdCwhrqQuQ
CgOTP4n0yygM+tPwfc18pJqXD5qIT8VcAbkqgqLhlFxQCjMArLt9s4AfUkdIX3DqneTD1ZptxgAA
Y3FFB5Mfh7jE7sbUA98yMQU+Cg+u+YEmZhFfENFe6oo/cGwur2FkgonGOSdyAdo1VNtRZ1+HhfVH
c+g0eSgeidL4nBKg5e7wjlHAx+RHGtZi71Wnn+ZF2w+jxAtjOx/h0JKlzCagmmFNWuaFUAooRRa5
aan3E0/DzhnY68uUS39BDp54LQ0mrj+UDk7i55p4zfGyIq2irlZdxS4A2b7er5ZmFJ5yZqheai4J
KkQvdvNnkU+fXLboG5BzwDRlwWTCMgzz9KcIh2vqwBwwSFOzp4eS3J1mBByF4+WkQmYyZpoY+6S7
td6aeZi3Iii07gxxmVsewcZ2mPmv6zU8aaifM1uTG61GXFnkVnuUw8Qfoy/Pcyip2ijRmhTZArkD
dGEsIh1o7IdV+BdJSdanF1l+I+7R6nz12opWNJm/9Oih7iAczAzJcZEetfQyohHYjI1kcVv84d5M
jkYJaClDl0s1516bLGRalORIqnDbMXUi1Qhv0redkgC/4m6iciAQVzbXkDuA0fkcRGO/7MDd4Ook
r4pHv3yVOudnB4xhO5bFrw2TGuLzEGBmEcGYsM/sISMz6CYTgQ3MGqY6/IjWPTko5Ves9UktEXh0
/m6jF8rYhHTsyC18NTiXNmVJU4EW0muqq2w0nozSudkI+luo/Wow7zUE/pQ9nuxT0EnpnWWO3Mx6
+9lVIFid1tjoKzUab/Y9rhnIEjMwSxDKL0ra7yyDxl2EK4zflIcfk+Xom+rUDRkIGlOdIx1kbHHN
YQUfBtalAR7Py4ziZNP1vCDhOIMeK//FIyPyGOWPly7vTAhfJ2qmKyZfTKx0wFPGK11tzVHcs65X
z4P6DzgkeWlj92jPjMCxpDLlDos9W8AVx6LdrBCuTqyN2DwetMZzAMSTVNbFfzV5d1tysP1F90Ac
WC+YuaaTU8QINWx6Q/4KR31bRDIQEl+R1sAJZ0ruxNNrqcuMM4hi21TPuDDPnj0+GBNlajvmvtZh
Z87kIbHf8qYf/bFl+jFTp4frQqvF8kgMeLlrNBRKKJByuLlZS1LnAgWPzMcc4Oymhie/cfpJgi1k
8jtSgpfqNQ4jgix5aDZR7VCHZjkroG7bLT1KBy3PdpyS874bqqsliIVwh+bXWZ2x7mBFm9RxYAbV
xSYtlptdtTdzGFkGMuTpG679uCUMoiECxc0ruTHn6Fj2zJXWJDuTQc5m9ZrDjnzRJ9lvQWi8NamT
XAzNTLa9YkWg9tDLzm0WBRMeKjNy26OLy38j1fSa6RPCmpamx3Ow7lfHuugvmRUmNHpwyEYyuHmN
yjdYi/coRMJpQXzLepfMDfS0fNKs2EvrT2vWR3OZn9H2/iLyszgYajfo1cS0vn4t2Y3scA9+kV2E
VAO0fG7EL+5M4WBk7OwGhew79YpPYLEiIJj0LSSHB3P+2ZTqOXHSZU9cK3AAb/X0z+hGWongKtzZ
hawOSX1KQ/uNiIRNMXN0heHn0gpG1xgwWYBDE00gFEaD89Aa5lueJjgX1/jlLLTwW6+mNc9LyHcb
IGxEzAVAg1pwFitkQw2ZmjEQB154y+L5cyhmNlWNuTfzipHXRPI8at1zxoyb2eu6K1iecpOVg5mJ
S+QhnTF7eAajK7YTW9utZxIQ2Mc3s+P/azlELKYl2gxjQO3GE5+5WrI1NOevzFBXJlbti3nUd61G
9EGKhMAkBsRXBSqyVLQw9NzhqbQiMjtcAt8afvbJxt3UdJuFH2QzyiNtjBMgeP8otOgJQ/a7I7Hr
TRM8yyQfiYmfCdSZRA3nbCGnOSYhJHI05pUzuRLOuCv17sJ2S78x8jyjNKE9yaqgsKPh8a8tsczR
KKIKqALkofPGaSFU6kz/Uhbq2zbkEgNVinaHvJPW4XFnDIlqoib3cipadnZ2hiKoWCGf3vjhsUze
xPJCytxPWzjZ2bG+eqH2EI/vzlDeLa5uSBSbtuScxKBFbHqBo8opFINslWxh2xO7gKvKW32noxjW
zGpCF2VnMn1kbIOTGbUa+jYJ73PGkqliQovIErUk6W9lc82GDnii5ffaVi/BUqAXc5cWMJhaWrjV
XMGiQDxDB8KIFjsu8Ud2Z94ovSDiEBXDBZsQ+44rtwC12CwQMFI2R86HxPrVeihRJ509a12fsLou
efE5NHyaWVR9JTqsUUM1QaenknXN/DjoxlMdtaTRsddMtPFMCPJ9IkqilWBuY32tDTmNc5IF2R7P
zOPClmy9KC6fa6ntprCEXN4kq3kXGyfSQmzI09c8aOT8VShJwrp/rIv2npjW+xB5+2LhUrH6kbZ0
LAPXMB4WMDNFDiSil/ajYsSzYd6IoW8VBK0G3QgVgjmGCfsIZiyk67WItU9TjM5MZgThLhKURZ9g
9EMt55cu8JkKZHZcMxTLJ2gSzCPPiLd+nKnls4uhj4919NQSrL4pRs3bafl/DLLYUnbX1JJfGRmg
G6MxymPPpttIMnnO7fI3qsszXepX6NbXKvW2WH2PmsmV69gU+W7yX08simpID53Pjl6zZ5YYXHWS
OAdwDpt8jz5CsP/r3yUSJz9kBGIU2m3RxZdDoS3SRz3W+7Me93+K89DvVfk9WP8gR4AYaC0E0TGB
18NoEEEqaPr0BCb+yjPxNAemcPE1i0NXtWiJLGfTjAWJB7U6GqQk0zGKQLvPLY1xNdW45mAjppnz
32yQ2478MNouBM4RzZUfpxyEDFfGV55SPoLh0AidVsxp7raY7RNZYcwt2ZxTO04DJrxF+LI1oxez
IXNC17zHhOUqjnqGhqmpeCCQdugsUpEV7tRik3zkvWXF+E/rCSPlYzzDVI3I4pGPnGI5p594U+wf
j1HKcN6kv06jgeDROQxsq3nP15zxylveRV7/Z/YTT2wEicbgdUp7ivwO7kfiWUc+VO2S1qvHiHTL
zoTvZ8LYh2KHD3kagyjMXzG8jBtIvK+Gl/DftYrsqOlupNp56UXzMiRMyZVX3FptV4jcAN8A8r2x
XtHveD7x9jS0+CKxZZ/mvMmOyMaeoeMyLBe8rohSLgnTwo3oZ/2kLe/d6hRFCFMVj3rY5bv/Z87b
syJ+l1iQrSubIGG5M9Rq2sdE4/iwFm5pZ/02hf6r2FyGBppmDOUErRzNIohnxISZ56JbhXGya4jB
9TttQcZgrwqKsNpruJS71hjuRN4+GRwWzZCbzGKYftjdzsqdR7q9jzXKfaVwnbSyOhVh9cbsmsWt
FvlVbVcXo2+ewtg4KXJugUo/hAK0RBZOAHMM2jy0iXw+80cO1shnVP0e93QW3gJBNvHhGnFBVIBi
rQryEp030eHhFqHmdWCQE0EBUBNtu/fTD7914Tk3GIc+Xqqnxu4uLWyoMC2fq5wqPiOENJawe7FY
O5vRC6+jFMzO2JeOvaGAvLLJGJKzFpb4vGeQueX4kjQ8I6PNfKmLj46QDiZzInjiYWZb4Ay+gw17
k5XWlys0m1RVrgc9ZnCv2z/Qu5hjcQhv0LozvfDSQx6HpEJ38iHtADHjBeAfmNZXnakCBbMKGdCu
JbVifUF8OczZW6hyVNG2kx0KQqJo2z+o+utnJvDJ3HrgxpJ1DKgfmS4B3nI1icWXoUYUPzCSKc55
QqQnh5W+1yENiKzXnuJKJs+OkR5iQWuco38/hDY9EyvvwNJMh413zh4t5iPL+cOdIgj9BOy8Lrln
XLDPsh8C1IGQwYSCv/6icqc4ViG40UF4V7cavGtqDqcKQ/wZHM8ftsPk2NYk0o6T+c+lDDtTuE1n
oU1L4MmEi31C1xa5RrTV8K69KOapD2zYrl6aiVUkGGizeMy4FndNHYF6Rkh0Lmz53udZu0+LarnE
olIIturET/OKiaEV3/X8v2XIkEm7SmNnBf2gM72dsBOipUysuDUJZ3PnMaYSy48d3j0RfgIMK092
HgcwHO+R7tHZ/J9FTyekx4hYRpYFRTqhgQm7yxIbDFqz0eLRIsm5JrsZATLxraRptDO7Uj3DRp9J
y59FlPoaV0hQRUNyKVwm2hRNx9gQjwgVsLPzNTBqJbVSYwDKiBxnMK+TW754HaczH8N/EK3joCBZ
dElUvY2A+qGDL99j/RGwC/WjdC2CVuat5iprdSV8KSKQ6SONmZBj+0sVKIPQ46rNXBOKx2l1NdMU
Jtkon2CpdVHZ3wz9v7jhrG100/FHG49ZW3HujFCcMyZuOpJjv6XLZ5nA1VjpjK/I5/oUFLpJzIWM
QN8JQFVQ9MzxpQjtnVMM9hZ6WnPWCfHF8/ks0ZNgrDafJiMkX0iF2dlIcNzgOog2aob8Rn7hhUOZ
jhrvH00ao86CtAZq79nvHX4vsB/EJynaUzIvXskKMy6tLPtjPmok0qEpMcX0NjUZCnKTTbUeAdrA
H4rYyaabMQuJsHTuHqzOJMAhb7ZtBjupXIxtugxqZwuMDp3U4esOqNPjLOIn0hPSHP4TCrWZSf1U
VszJe+pDbOPdscWR5NfyyGyzOJPmcBmtZTlhFOfgtgyCIgumoIrZyCrw8sI0KKWjBd0SFjsHLctj
DdvAJN0zTxU/0TQAUDBJIOQWAKJOpuDoXbpseU5iBpHmcIhn/uTwf4s9yphDBmafFl89dxMhCEVJ
2Fp3HE2qi24SPvPD6SgWdxMpyPns79JZaVs5YU8pAe60+czFO0D+0AAFtxgM4RCQSFWy7QKu/4rT
jDmPnZFUMRERandEW0zNEGh6F9JrpLt2UrQ+luf6EccWI69O7kKW13CbWFy2kJYZ8xwYAzPhUQhy
sIumqIR0SrGhQDmaaIGdk/gL4ZhZ1m/IBmlfrLtIMxnuHvA7HpWKb7AEPi85lbgjs+0oRHnUm/hb
xg1wFeJA+2FOjo5JK5G0Ig3annAR9rmHxYqqfVJN/9pBbOvFfNWN7CllL7B3JBO/BnYYR3Z+Nkqb
OV4XUQCIfykx66kUWNt0k3lIOEKQadI7fg/fRhSMLulTTJLh3z3TPOwn2SXWIg4/dIyhaJ/oXyhw
RbEl+xkdOFx9MZq3UJT7pZhuGr3xzlgeaMWroCXTE+EU56x+ZOCKYkgQYDMm+oVJ0iWfBJ1Kt2Rb
22tPiNWN46K+Y8XCrKk5UzpcHZmTPecNy0uXkxrEEQVpvTyZxHD5LO2Q+2lsZuT8yP4+ECJB0zU9
zJgsqQ7Kk3Rz2M4LaxtzJLWm4oDTrFkGTGEnTiSVbUWn9raMzr3ynIuLM46oFUY9ZpL+qRZXQ2gR
Bk5wlTDLP07M5Ojy0abo+qST7MhuQyPWvVmKd6wU1htx11fPDfXHvekwXY1G+41zfV8OkM7t2SGe
CIMk12gwJegc41i0ewZAD442vudNrAI41aeksW/t5L6JmCrQaFZd7oJUEgocLm6FDI12P2hrd/V0
f8qlB5Kt9N2AAYyRyh/4rW6HgxAApGCCMXXILpSXH1mgo9+tCE+b59VmOhwil4n4aiWKM4BWZAg1
hEyFf8UU/60V9JTTKSK4jvapRNQVElKTzylV+1Du7ZQ6majxW1WZHwtifhfW2WFEroFHlD0RO32B
sCt9kKu8aDCNY2hMzRm9NY7PuN7yTBuWnE/ZlL/iQlGXgnl7lWXJq7Ry5twRcdh1dzKF956xu1QW
CbAR9Gt/sTVyYoeNpbc4UXtFCthsuZh8fl2daYHskJJ7ywcowZTmj6LRtsm4QZH0gI04PIWW9WT2
yeNgYD8FCQ8Kxvz1BOMWq0PUakaFdrQs4l5C0fAQzbijNIRULRPjnvXn2PR3CyDgpa7UfSVfsIt0
l8cCzeujmWbfPdrA0///yUVDBWlpsfzx/zVdhfh7EBKDH9LjfWpBHiTkBy6bq58yTEl3I28WkOfT
TLQhb9niIYKunDm9RBrtw6bskDIBejulLjyvwUgnf2hBo8QQCteRpomN+ztedZpk7xle3u/qjran
03WFdM2O9jhxxGmEbHLFnPGa9Oln51LtMFACd7sUv6Xev01Dof9ETk+ZpjegeRAnMVfTAqgCKKEN
BLzd+ovR3PQqzC9DE90oRJxDrlHwWbX3Kiomj/UyXJz1l8iMrknWlee67SF3aLl16oiDwF7BomuJ
63Pi9ue6ItEsdDN2M+p5Ej2WpzazUemWe2SbJBIBemOjprm7lJmOXxYI5Cq3IE50nZK2ec68Zaa4
ANc0JtZVFMmbXjrnCpGrYf9UniivHbr8vC0ZvLGv6gbz6HSx4U+VobHiSeKgM9zfxUn/VW5/ysrm
5rBTfhwtcKR6BOkchxfkOrHXEharScIKJr/FKEgklFMYXavSdLJ4qeJkW8X1ZzMjQrAJcdBRYIWK
ymZWA+v3DO1NwsD6tuTGwNo5vkcNG5UGstredez8VR+hsgtZahSUbMMADGkBlU1GvbXEj0PjktHr
1h+VbaZnZkbhrpdm/dRJL/UNrR++0pQ4BqjaN3uW7+pKTMHVWctH4xWv2/MCZN8bmW3aQLjV7Lz1
cGy2bj08IqQ6pJp4NkOUIrVNSbE09WvfiXtsxgh6YrUn0OhQk+0aS+VPnnVGRaMBBEb7AIGXEY4i
AnspPl0DKM3MbZmE1lvMjM+vddK0o7IrtjQSLOYXRA1m0JoFghj2XfXc7xGz0TzwYXJMbEPr1oXI
vviJN55CIGpxLMjb2i0kPHp+51Un9FEsM039mEJa30lsTDuSulC+Yt4mYfDcuIGRZc+VafD5U3KW
A0MFZRZPtovQaqIV9mrrI0mTczfHDmKe8WZp9p9Cs2zxQmRo/A6lhdJDRuubFmnXJXSAbmiCaB3W
D+lYPvyPu/ParWRJs/O76D57In0kIM3F9p5705M3CZpiehvpn15fVrc03TWjI+hWQIPocwqHRZMZ
8Zu1vjUBFVvKriuvJQFGy7iLv7p6ThHDYFTt5ygZDzJHzyJdw1sdtDDu7Kx8MxM0EKozSUed6+52
ZJGn2G2jLNEuMJmcPSvmNG0Fni4kUIosibIv6DAAfLVZ/awQxr9qeVISrFrCTmRbKOv0Uho6QpfR
IsXaYpWYWjeIFBLxFiLJTCclr3QOCOBs8lDqr5BXZUXNiyZrzrEMwoYBD0rxaboVsWSf4mKHyXjk
1qkImrWN+Fz3ZLwWgLfWqofxGdw5CqkIu/ETC76HdjK8nbKG2zDw2NaUBDSfg3Y0E13iwX0j2Oqr
bzmpm1qJi97VbMhHCg56iDN32nR3RO43rGzNem2t4aMK5u2KD5w4Zp8HBZk5YiHfqPLkR8z/6f3K
II80z7YhZzbhq2jGh97xkC/Zx573ZYUo8Sl0kUunsqOdCU6sWXiL/B5ddgkelOy6lejFrrQg2465
CU0N37TXCg99i2huI6iWzcQ+hjqoHI6QtXkunY8IoyLvotSf8DBhwWFCYoMlPsGYmBGB6S3Ajb9S
ko3C1IutL0Z8jayyiD3fpLgrVnWGVr4ymoGrE3WOipCb+S6drOmVyCM1/4MurwP4yc4n7GR4Afuh
rwPFYtSb2huFKVMJu6euZMJbcvn4pd8efN1D7lbDRXAVuTpFCKwxjK9uVDLX1BVImKl5cLKlJdzo
UrQTpWYh8/vEdU9Q0cel0Ntx108Ixg1ojvthwtk3Wb3O+J1CIiIK48yNdkwzs+BFoH3l7NHYgWIu
H0h9WvWZr44i6E2iujX4ylNhHuGvEa+jV+29E9snneJnEdHUPjmTI852Kn45qPQP/uTEayvV3mza
lEtM7YqzuaePqMeDZdccUS0pNcyQDb9mczLtrKAKDqyxC9y7mc+ikHG3yPzuLLOqO1tehW2+3UP/
8y1oW1WFyCrchgW2VXb67aF2m03mkpI7jBw5mDbkys3YOECV9pfk7iRbg7Rj1OdIjoARpxdRvul5
axJvnFSHHiOQ16bdyZ5z4JopPcaBd9Mc0RF0oG6AOBk0ZDr1QYADjWQnmgGuHGrQMPfTt1oK3pas
viu7hnq8SaAad+wIer07NXryNmCF2+t+KNamYAuvkFOtgg5epkDZOrj+dGgsKiO/cI8o+TpKGivZ
J7+Y+4aoUavXMQvJmjrrknAhhaWZthOdBmZQREq19/M73yExuI3AiaspS96Qbn9YqZmehhHSZWWk
oIb0/lqSQw0IMvK3ZtWw+05ioj4TLEwBt/cIsaxpo2AVqrTeKBJjF2wPx4NwxDFHQY3rPyaRuxi8
o2niJNKMoqPo4BiCy+SR1Ecoi2608c5qOWBVlFzIHRfnxCXbDy0h0k79XMw6YR+w89ZoRyxs1jMs
UUUHEAE27g9h1qZHv1FvTQNLZCgZN7B+OWuevnNGAxuWeuqNUV9xLFdLd86NGoZ3u+rWrmmgZS0N
xUmA245ucMFoVaClL69T/UkVyjh3RPgVOqhQY7DHDRylpoHOXZb9KzJq2uEqfqi6/F7PJu42I2bD
yPrES7ADRMAtFxadzRjcSF50FpXe20eGBYsOF/l7L6yf1rGdTV311AmUU90FXD3Ty749okZ5M11n
zyYsWAh+eGE2bizFYtyQfL29i3FVBT8Qm3e4fbjLAB9IRUfNjuOtLJ1HqEGXJk5WZqajSkWBxrjW
GfZJTcnSqurbSXAI53rxzWAw0RgxEXlDFKZbQ8i1c7LnVwSKTeA6bWYbejHrganYYm+OCCMSmIhX
npA0p25AmpaSYzbo7L5E011U4z2Fniw3FSLkPsHFopFNuEhd4AFS4eYpK54dI7xWKFQ7TDiLGB/H
ZFt3BEC9dVj0AjP6sUrz1jf9oiSSN0wRX3ij++hgVvHc4d4sfDzr0ecU+h91zU6RzVa5qHV0AY36
1K2z57d3cY5xNvf4U1X2n5NZ3MKpeJ+xF1rN7EplJ7/u+NmwrV80VbOfoPsWPTFBZvUqx5j4MMNN
0Lz4j6QK9lhMF12bqFWIRnBhOeONdkaSb8j7uRfCL9her+w5vctOf+VNks7uek4l1OnIdFdZNJ6s
yndWja5Z0ExxCQD2Y7zSN6+yJ0thfmqMCe35APyvrx8lG5oJNWRpQeIBPXrA/LJLcGgxMnLZxqCK
rtqGKKygWWq2RvtaTAOKmDWCRO4LPwKjUDGG0JDEhrQGpEKM4CsdIsjwOnRUQNckfB7qCXdni5G8
zKaZt0xDqHn2phBpSpgeDgPvwS2alKUey1j42DNmQD6QcJPtx8ricdOxhOX2DbbERdo2SkDg+jjh
7XIN8UEnFX6lOcGjXrcVuy8C0zp5MCbtThqziBMKjaBHBdzzbrHixzcCRdIeyOco5iQurreAto6Y
sugeUszJ0lx9X09xSMHdGgBF+/DW1N6yi6ALVLkzoi8DCF6Xhg3IrHgCkZJdGSUJKeaLk16QLcqF
KdZVUyaqiLDVVr4/VRuAGT+1YLgP9+PeiCsqMlejSI0/nA5NgVGKuSpIIXkSJbun8sG2s6MtneY2
VB7tcETOz1MyhUGw0Z2+ecz7aTeFzY2a8rnlpQnQmEIrsKmRcyvd0dklhPUNzSpgKkVXGJfMVWEd
1GhOz1Y/4LsizZBSlbdQ7CACeejnWE5Ivx1eaf+WUHzaDyswbxUEY0Dt3t42Gr4vQoob96FiB3uY
zBJDCGngCMYQyq3dAMUj/gONCFsSLiMLmkHJLJFN+y7OAknC+HAyYxK5flUq2TMWxCtoMgsgKNQY
IB/ZGWtFFIBXF6GS1WCCDgv3qdLwgkhXEnxnPbUDCiISHNqDwMNyZXl37bWxJzSSRMkmb+5JXdw2
pthE2dSvSYS0mb6MwzU88LvaCDwaBTPQtWtgIe72ttk8qGF6tJjFrRBufXkmohy9euoUrouemEKr
Tx8GFaMFK+31xE2O+EZ75Dwr2OgEzyb5A8iABXr3qApWEJMnTviFK7Qfr6TZY1Lw0YrsGGL5i/Lq
GleEX1fTl+eOWxPFKKSx5EfA8A+w8mwVUaeV0PBBsi+rWnlsWNCeXSe4k8yUd61eXGRVh5cc/XYY
QSdpfZcilJnRUX9joUvtP3Tmppta/5wk+VoZrIFC25IMz/mCJ5JUTkO3c5PmToO285Q2cbwdc9aE
ESENS6K5cYzOQUicNxQqqD8hKwj/LgbcXNFlbMFyQmvFRZ3JPjkZTHoxPniHCezhDnTKydNEfZBp
Fu3zgeGTVXlnl92uT99G1yTF0bbpPtzSeBhTIfaMET+qsCZnz8vWwWCh00PVPDT9uQvSR73w8eXZ
A2KBwixPFkmMh8GqSGMd0u84yGk9WblBL/gsE4dNmGVv47oyeG/mLR2KOkIlV2FFh66LfjhVKNqM
AmGQMvkthS3BhOE8Fm295J5vdSP8uWjDs7ivaoDclV48WsADbC+K7+LuXkjHP7gq45kc3ZLVYmof
vWYqNtIMkIylxdohLvdZ940vUXvHzA/A3aPQM4nX4y1FPFIlNv6tyPQfKU7XMrqz4fS/CygrKxna
xL8P2WaIk3S+mwW4+HTaDX1wLU0RHeIg1E/TOB4mxe8C8oy9jWzavBE/6wmRL0nCxZ1HYkgw6q9M
Gbpd0FgZdqGCnx5gZB7EiaMVRdyMo6Smby1cvv7EzAG9BeOhUR9+zFjsIaIz4xEcnuiYTrpq1xn5
XnFrQBrU2r0/LzEhh6QQOhrbnMHwkOjdYVr0ogaPEcpgxxeM3olIjh2h8BU81c6+jFa9G6CbvU9W
tHcA/9StO+G7c0kTa8wdELQvJBLDc+nGt6p2vphJjjsvTV8C1kJLYoGTQ6z028BhfTQ97Wewmo+8
dofzMCh9E0z2A908oiQjSy9DKH65Ft1JYxSstzrPRLovZscznu8arcJR6YR3c15gj5OPBGUYW8sp
t3oVWlwmXXT2MvcZHnB4CcbLMEts9NK5o//jlouLAT1BGl+4bHZpX6SkZwpoc3N9DKanR06YITQT
mgOygYG9SMzj1NbRkRC6Y1t11lXwtK/d3HXXsnExikekwbd28vcPOT0Au3GtXxguQZTop75qxPkv
TpwSsMb6G3utDakTt32DBGbdZUX6YETs4cry2FTtCE/vMcmS8Er6ZHhl2m5k1XhyeEZ3mLjCdev7
3BOJmz16DctfIEXRqjYpG8tEoRD38+acKGy7hdNshr7+NhInOdTRxdZ8bFWV+hXmTY3phkENvhwT
S9UqZTjb1jDgWdc9kk7O1mgwD3WdTBhApmED16W5JE3wUfHIS8KdTMtEig3MgShBfalL/0nF8TpV
OAaUiQyC6SWiNrKUchLoe6W9gD+KYvEmvDphmT69IWv7wmeZ9wx3zIZAo85WSFGoL8kbXRDD0IBM
B+q+aAisWfDjT9fC4HUgWgOBl/4Lkcy8Ezhywc/KX3P8lXWmezSjwOdnQ/hdCocC777ZXb04VnuB
Kc4KRX1KQ3nTTEVb1YbONmHcwOxZXQ20Y9ss9u59rfYIAzZe5hea0fXw3CoH2aRU254wkLPtZtW2
76iO0wrljv/myOA2edgyU7Zya08vYT3oaXS2OPAyfNFtqMmT4Qk0fSJFaQ+hJZQZEw1AF54xEEOf
c7PnmHwgG2TLIcAt7sTqPEz48pQef4mcvaCCd8pre0QzJY+eiRi3F+VVL5DlhhkcWAfbkYkck5k2
pJyWSPNVqQGSZTtJ7C3KVJx1X7aRPHg0AHkN76+xkpWt42CkjH4a/IHAcL/66kqZ7AFy0+V4ag2y
RCxyx2GL2ciDYmtPjd12GzAO9jJSpr2XycHUdnp/C6N7aqpxxXeEqst37aOhOfDgTYZ30YcR/qhq
etDr+hoyoy31+ZsnNAuhqLdBBGlhZ8m94t1RyLUloo6nlWBo0GYBybDm2O4LFNPumirNv1oxgjeg
ptsqY4gWRZgcBHKAZjSMbe58ByHqpnB6KTCxrKVQCoenOAYWqm1FrDWXf0lJY58wNvhX7s2sMtkj
Zei4mzA9RSDRF/mjgqzGKDG+uJO9c4kCor8zV1Rt14rAHXR1M4zio6jZSTSzUj5CexxMILUDn5dc
N6qr7JlQgyDocSty++VEPofuTJt5tEr+ROix3Fn2K8tlSo7cXrP5/olD9GWIP4h6MTZt0VOADXwT
Xdx5nOXGsrCN1ehQcVa40ziT2QsEEXPEOzd3EN2EcKiMBPgen2srghC1GAd/qd+PExuFapA0eML+
vBfrVvClJBNUEObCQLOiuahSkmVowCcVhKurKtjVJfscvwd8Uo+InO0BQETqfXQSBM+gB69qwnfU
1zy0VeW+ZjruRn8QSxgvX0VkovmcjikR0YvObQEiofiLtVGxLcakqg/5AxKktVe13/DGWL1LuBKg
KByV9my28WGOtf9TBO611tPHOYZ3YFRc9WaEnhEiRKtTbls0X2no7jrADcuJ/RIlyyplhgXIL/ox
FEt+14Gpgm04x1DYSPUZl9Rc8Lbg73pY7ZyGWaF1a3z6WZ8sqjgQbJwjbvHSpXMpOY/qBgDcMKFU
l9mCkQAT0tH5VtnwYBcjzSdN9VhXC6hDGmLb4qXXOeJGNyFIIQw/KBLbgT9mEXwXaJq7ESFy4MHg
9MLhtOzGEYFF+jwZRM4MdbZlikjUUEafkUOBWiijg/RX0ck0RnbXGFgIXLShPhsanH98yMb8Ynnh
qQgQ1REXoNF/d5ss6p474Ld6yU+ejXs6hvHeY87lqPeA+OOtAa0AVXN57ab5PxmhIdtU3fgqqVqb
xsBe0wpEBNbGopkJigaXMEhInbFx12q/wjY+6UBfgRb3RvbDO3PCnA/QLIfoQv1x/msO52/iZZGO
QZH/B4jTYhzBuNmwcILN/N9/wimH+J+IJqjktvPNYe17CqAboD3A+l+85cvRYzODWAnV3gzAUiI6
9Y265qZDQqP4npXKS2dAAk3iw8Gl/kbGvjXKR9M1zlOWlgeswWd0ENFyKj6LsH/jqrxPkg46dlbc
RNOsoaFQJCJl4GbxSvnZ6UfYnOr/gjHWzf/McPUE6FZDQMUmo0z+AfqdODNl5A1yS6WdLvwG3GEZ
4EMcbcQ6yAEQ6r12tXK20iAG3exKgnUVBnqtsGEGdDzbtU0As9qxKWLjOYOQPU4wkzkYDV1+K3LW
I6bP5hwmGyNGY+VM5Se6irQsAK8wtYrloQlw2NbM80lcyzmCiqNZOIe04aWpSQYvkXwMM41EOcmt
M9M3EDqvWtrf9Zo2P0aMT9gE4oXwnyc+5YJF7TGKsIaMPYK9JCS9wdfweeh9vUUvbZNFYQ8Hq9ga
Arhia9r33ZTwl4fmQSNCkb5wPmE4MFDAHlEg4ufUYvYeDf92NHdUeyeYugJRTODxyLLOl9Hz7xen
tAExgi06mKN8wbgAb2gT1G2xtyDfgrRZ1Zqzz1xnWLhEei1U2jykjblH6OkCbsS3AkrLMcMX5TSX
KU5+AOf85FX8VQochDGvr5kpYojccS8CFhWVtoVFBp/C4Uk04vQu9caNcuJ3IspWLildpCWy8+y7
YcdC01uwTWf+YRhPrg4QIH20vBXsOLw0HcCuSsOkMHS3PhIv8PFQUDIK4VwTX4OqyrXMHKobwzqE
gr/R5DuO9c1fv3W/YdZ/vHWeJTx4/cyZTLaJ//rWZbmyeCAt2LvSX2QTdUXJkBNOCMmHDDVQFFQO
pIzsu1C1v8Wkii2MK12iy8YRWZ3l0H5Pbmasate9++0B9V3tnRYIX3P6o/RaYSpzXvBeg0BxMG54
0c6p0W6QmWKsQpBAhJgwX6j5DAUeWW1GHgwpf2RXP7kwx3VDtDwmimknajYU+LVnk1Tx7MQBfzmX
w2D7r+7QPvqzFaUEIUzitMY1AWUTVMucR6yIBOS59ks04m6RzT/YvWcD17aYtxp8pzKDOTQ6OsAU
CtO//gnb/8Xr7tk6aQiSj2CGZ/T2P51rUd75oBRrjwCf17CLXvTykJJLPzos2+KQ0Y+uOx0il3QP
2xC0rtWutCRg2a+PguLReusVTbDb5cgfycjqOtB7YfDl2Qx1Wo0NZxHDcCjLZ3Z6jNGGnRt1X0HE
G5p+2AqGqB6czdraQas7lKp5yTOeXE93X6TR73oSW9D3B1jEwALYwkfdkp5+350U/RhGXBLaInvP
V/uVlojdqvg9yqmOZFTn3EW//vqHNYdO/EljBpXjSA5GcKHYxf/1hxUYoeboTuZtB6N4H834S0dW
CKj2+X1Qc0nB0hg2ePo+9v6PtAbW2CCBgc2ufRIBVsLuXv76C3L/C04zYcGGmA9rXXj6H18QaSya
xczH27oIwVjeRB8yfUhJckVlt6r6/pAL7W0iLolZhdzn/qEt6wfiJCizDER86Ofp7nk9RtP8AnJq
xCFTgBK/TGusk4FXgA3Xe5SVB2uGcloGVFNf2q8m9A6hQe0H3f+d/IqjnnIs7V4yWRyKhJQsj/tu
1SpP55GHCTVmjwbJYbukwtQ/G+hS4wwDo1+R0AhvmEwmsBnNPRl99W1S/rnPAHg6Ggvy3qyX2ncu
MWdBnH2ZqiE4oxMU+iz8DlJKm8xbmWa6zfL0NB90ZsXz1lnRWzDQ+7k6CQfhyKXEbwb63Htf2g9h
Ob3+9e/B+pOO7wp2Wza6QzC18CLNP8IW0GVOEOA5pwq+yhWhmmRTgLcdGI81bnIqk3urSm9RFH1B
gN2PIv+MfSr6lBAGi5yr5TDjlVl65As8wAtDowuIIcBGIw84x3HUgodGuWD2Epm7tFeqscY5yWBN
SiEJYONT51BOE3nxlREbT7lW3AZGBCu4qmv0b3LpRMGdml9OmE38IEr593Pk3/4l0Vn9+3/nn/93
gvgf//jvj0XG//4yc/wc/X+WTE6NZPFS/p+jae4/4g/VhB/5PwfT/OO/+kckufybgT/Xs7jl/hEx
DqGq+R//zfH+ZkkKQMcWusVzZXE2/69EcvE3XWcgID1UYGKmtP9HMI35N0F56nm2aQqpC9v+fwmm
sXTzTwQ9TDX6GQ49jwfblX8GThSiBP+iNWoTDJVag+En6gvmH+f2QMZCSNTkY9bC5TCJckpiFDVm
akWXuH8AY5VixcRXYZQ73RoNuqT6w4yM6UDeFBa7wCrXbcfmaJwxBGjPDz4r30VWmuY6KLyHzIiC
m5Q2JgTCNO3vNmiQmnoV70IJV2qoQkwTlvdpu7b/Lepyg3jwjqIsPvVWVO1MSYEedw4D3wBBv8eV
XIe1sUbuoB3cCdZHPMqVRqDHDKW0QWbinAp6xhCys82jEwz7SjJww624pdgpV9FUVRs/AbstR5mf
gwZ+t98bxV3U4gdzUrdewSWa0EBPxT0ZVy1rfO0RE/F0bvriU6rAI7Y5jja5dAMSLqf6TbswAvI6
yz4ziNVnTuzIECafh0Rxe+dOEOGElRufuoepp86iNbS/AZcFc0e03KQEGmmO0otCjRjZ7i5hOrHq
ZMVwv3Ovtma+C8lF3hS9yd1shCfhQ3QlQ3FmscNDHPLpO9blvcPeemchQz8UJLeFsnojrGx4NzNi
KLAmM5Fu9+3AyIJBQbFStt0ujZilttVh1Ut665hE4pO1Kgqq0omuft+8BVZcrRCdsyUOBpP2FU9v
H/h7nnOo5ybqEeRkGCFchcWGS3URdvxlZSYJnA2A+siDPZSMMdl6bZ26GA9xUX2WlvieJobNomI3
lA3LMrE2qdl7H1rk8GtmfQ0+AQ5VXEMYmPr8PNoe8etG/25ojXFMDHUCFrXOc5NWkXtn3ofJOHsc
NdAKFoK0Ir/Z9exuwcPcWdrRbV91hLLbPg0pD++0ufiLUFWSF5dsk6g6jGH/Gk6uu2usdUoo6Uam
6U72uNJF1Ycb8j/fegwjhzJM4+W8ivWEaz9ltflQBdia215v9gMDuLvcY6DI744lMqX4xhmKdjUp
CXYKh+Euk2KVqPfGAbhJc25CEERRO/E1MhnmQz3Z+7KMJ8QJLMJCZ7jiKRlZP5Fii5o3j49cUa/z
thetbBqA/WR12QRk32WjsbRL7cXNov45gjIWSLs8a0EE8i4Lz434boUVvkzKZplpaWRbOmQMZlby
kTSG94kW8qtymZC6WRovcBMREopoCJU+tkpduda9QhR3n7X+EzRVcWKoiSvcpC0MuzFn7ZCuI7J5
78NumgdzBKuO72nhISQO2rceIMAlSvblOHtci/FX3HCjKvyLkak/NcAGn9xAIoUbQEgYRr8t4ZTv
iI2/Wr6lTkXJelcm4WvENPKOzML0TgeIDB+PhSEjE2BqaXuLGrQUQD00FegbT2SYqiJyO5GRHMfU
fk2CqTimPhxwvdVPBoyseejqIhG0+xvLL4ObmQyjVPvKRwbBtgMWsm0bF647O+CpIZomzrv8lKvq
YLdlcjVaP77+/n9SNf0yYr+x+f3vQqPrLkaKlAOoN1q9EAPdVOnTkVJo3XMEfAytpa8sl9Gw0Tw5
aIKWkUx1VqJ4wyQ97Z4g23xeIXy7tQcbMmkBgk/WQ1L647GpQ3vps8q9JC/oyemGy1rdCo/uO2BV
o1tTTI9VE2UNcc+MsgGo1mDemEMhhSrvyc3AkFC0YMJSJNVeiUkuqlLnAFa0zg22imGtX/pm3NtZ
PT5yzn+bStvXjVluUDdDXOoMCG9WMVuaU9QJvq+Tzlfql98fJjHpl0KG5kpH74ZhdkAHhzmkSyAn
yfpSO1hd6sni04uU9p+0mLWV9DC8HGEQj8AoBGI4RK3YiOsDZtFsl3yy8tn2Ug53qL4scKazaTRZ
J4TlJArSa5iW2w7rFQU/U3ImcARwaiECItYbBBU2h1qfChKa6WmQCtQOEUeT0zTbSlrjsYPkwMgV
ZmOZMWprHNQ5hdfy/gSt3AVoobIImU4fD/qDFiMZj1KqZqVtKuEVO3+sWJMGRw4CML22GwMe7YGl
BSzNs/xziEK2fvP8PdPQcLqR1twq/gpKRiQTcvAuXZVj8TQASIVT9yab5hnqhLsfxAwOJUVkZToU
4gYKJenkNr6MTu08zM+b3PKwlyXTWoyBeHWiUW1CJqr8pLIQTaE3si+hoB22RTcoHIEPsm6NR+nX
DQpnnRWLCYTBGbHUF6Z7Fr5AziwBCmYeOQ1RyHMPW/WahrS6JqDGFnXllymxzaizVQfB1u/xDAN4
OdGPvxhINg5ukaMDVZhJIss3D3plnKoK5S7eDPfIoCQ76Jx1LKaguc8f2tJqzsBT0pPtfSMqiFkZ
66tGOf5eTvi7GOD+FGAK0a+6gMQQf0RFofZVVoN2YJCLAz7y953PuNdS1onoJ+QY2WzdHbr0olXQ
NCyUFdzA9tZvjfxh8DNEV3Hdfwd8+phMjFGX2RUOgX3LeA20Op5OPD/Z1spIxo6gO24TW/E80yDO
EZErL9a0E1lONLs0K5LtI82tWSxDjs91YwcpRm8z3hTOLE0e5jt2sLWDHwk4RlAhKHMUuJ2G/Xum
qk9HVf4yCgNkAIb/HWftcEaCBWe6TlduZ1DKxNXFaXpnnWcMJ+1Jplx9GGM9C3M3Mcog4dUHwmSs
K0AXTlmKWhQI+ULkVnsyuSCZZD63lqddC2YUJJ+qB2xhx7bkC9AiEiScOG9P9jibl9r0AI/Lu1dy
0I8V7iUtM44aorUnP4rHYwBzcOFjTz+OSB0K0sgPYaIOwCfq44jykpHY8FgmXfGY3jqDJZsdYAGR
ncMNR4NY9/UzYLh9Qz6I5X4lUdxuw9hWm6SkBeRseJ8ZmMteiE85hb/0GqZ7BDkUWQQSVLFqUwVd
lJR4MVYgLwzsLJK80XVkkIjQtsjEmZgvfFKrHmI7ix7qmpF4OswMFGhg3fhmYyI5SqtHtht5BWeV
evTySGO8ZPcvRohiPyQbKk8gKxM4vg+twP5k+8I+3NaqvYRjs/JrRCqD7zdr3avsm2U/uGUPCmis
7oLCAIlfrHPDeoGhw169He4cZKP7UHsZczfZSC3c+zSGWGSQopgQotgqoqOCkh5qE0v0Lmc8Q0MH
tKVc5JCVGBTP8eESiDNIsV/YRoH9dMVLUjq7uNMUbT9SmlEmu7TpsdRNycGJ1C9zcO5lOPWvyv3C
gjzv+Mt5kj2IXeKr5qwRsLvC1v8OfeiDC0Utca5WC1UPwFOChvejZ7wIT7JuvJqjWb2XHrb9yRte
UGOQFeEP1G0jQPnJQqQCSS10or3ngnQ3CxTdAemq6DDHnTX+cmcKze/PmnkQVAI9+KaGLVcFngO3
MR8RPi/J9KXXKAjNyTs+2DIYN43ZPw2DbV2xdX8bUAO2qZtrJ68Q/imLHouink4RjpU16QGITE22
mOQKNGvfwayR1Uioeyh0xQhcGZZuvWGEwrWiCE/jKW3vuNufui7KttEkrgAi7UPP1lUNlrl3meeu
xumeZHTjQtkCBzf2ohUTLix9LNUYADuCcUyEYgSxF8FMH8p4C3Uo9zpBwnagwXac8nrduLaBIdtx
9yJJb2XIdzo01Mh16hl4GSKoHwwi9bnmQ1uHgALv0pZLwbCT7iBSolcoPlK6fkZsBAh756z+ldnV
cMB3gs8j1A6DXj+moJkXlezzVV071bmOouciEDx1FSvEunDqY+yGJ7ir3mJIum7DCNQ/p178KNvQ
54T2BFy4deeRIDWEzSlj3gdfl80IcRj2AU/NylBevsFw6bKMrLFMRgKROk0JSLUTRpfHcqqpxcsU
dj+LRVoR94ns5pXNbHnZm+Qwo08rfASqciq1QyoZc7eok7G9BXf5EA0bbch5S6WG760FZoHdRawD
d1JLmCDCbeuHkRFkNwXlMcv9cJXmoMYZh093M1bEiPphb43mOSFN6qxrE6I/Gp1tptR0sVKh7V3/
lzumaA1M4pzrLdSSaZeVOjAP4EPYlcis8CLrPp6bg8Do0gegt+UyNBGrmJZWIAQLp21WaNOqjgxy
gDziChjlsdLzRvXwmoErRAPSQS2ZhHl2x2TnT+oVl0d9nursHYkGmReWnm1sX12SwiCdASQXSmi5
JCFFPNU46asYor+vtw/AZMC15ENKQUVGWcXeKI5DyaHhwsNgh3grdc40lwDiUyspkiiI2TfxWMX0
0/tmMjhLY+QrjmDBbriFtmHNxRfgAroeo9S7UKaxT/7CdjHet0GdoKUARw9omp+xoelUgLF9rgIy
DNshXie6I8g29vZxljz4RWc9s5vW1n4xJkcfF6xVWhE2ooBjyrHVkcFCDYjdizaGpo2HmtgwXkK6
ydqHsmnqcbdvW3t8rDr3KUzrbP07DQtTsoa6nmQPXrDkmNv9R2ch3kairyG/662zRtoOi9o6WAWz
s8x0YMCAfhiPGepabB1NsmV2EKzjpje2ocsZobX6AQdVs02TlvWpVm6cFErw358S4nz8SUNI65Az
M0EhnvLkq7TvvTS/6uSb3gPgocutR3gGrVXvgWGIbYtIYTWRsrrFycZQ1f8AT6RWiJZQKUYO263Q
J4MirS4JZCmMqShASz8DbiZYyesIeiEL/rJr4xUABOSs0clfYjI/Yuo8byy7g1dVkM5KtZKpQvjR
9uexI1CqUdGtzdNhjRntURl6ctCy7Dw67U/Vxg0vK7pp+EAzWi86KS3eTDmyiUZw8ESEmbMcVsCV
8hiMGmuxBManDxQzjRQlCE9t17fPRdVVh85DZoHGNPmfPJ3HctzIFkS/CBGwBWDbBu3Jpqe4QVCi
BO+rCubr38Es3oYhToykVhNd5mbmyR6XUTC8+EPLw2/+aaVR7c1KnyFsTXgmnROd2O6ua3hiJp+8
u2rEmwoaCeoSXNbY0iYgK/FHQIGNRLAWfXDNPWjcOXWaA8YIFWocGQ0K67WlEaaPJpCAZPxpcjwG
WOwxzkCLVOGHNVhvmKT0oUyCu+FOSDJ2euwdy7tk83OH0ewsc4fBjtu+jQxko1Jav2TgLRQrLRY+
V8UfZ5OZ6QbylcKhtIlG0RzD71yHT0BdFajCdJcsDvEhVW/NcZDbojEDcko+5Kcg0y/CjXFaY5/M
rC77zEFTjVOSnRIbBnJVz9PVE/50rcGG7sv8DZ4AZ3JbVdx0kIZBTR7zCXBaGMID7HR4zDlhn4ez
VzIN4U7d7gkE1HRDgIUN5wA5yxdHOuffQ411syaz2bMEdYv3BxMomIOyeakGEcCiI8WLX5dWOqxq
WfLHn+dvIPbm3nQ5tAmfBJWgriOu75hzmVfg27m7uP6F3Ru7ENTKxhJkuqwab2kw2/raGgO0cOd5
snP/5gQJjQtWgMwPj/cEggOSWeftoKBIFjP2V5w8NoYN7iIxo0b6BXtGIJZI9/DxHKRP3LpuH9oH
pduVW2MeuY86f3ADt2gKIBgLA44kUAFjS97fuNrN6pzlaOyhTe+R16aLrSQnqnkZ+K3qmonZjKah
XAGoiROBiOm22jdIX+PsqruwgA/IYmMgeEYQp0+uMpli2qR2nbQvNp5K1ks72RoBq0ATR9TEeBfL
ZFSZzD+Dr7rj6C16bzPz34M+pVx1JpMWZ2l6zwO2ZcaSG7Ap/mMcuoyEapbcQNb9Jevol4l95oax
7TEopImy+kZZVlz0iyFaZg9AIYoJCL3cUPZzY+M89xxaDEGvc1lMkbUdAoVR6SHA1IU627xdzynF
Agzt2seUkc6rhSF2jS8phJkollBr3JE6rIIB1w6DNYwLhWl6DGhnZpSykU32SmESvt30r/Z7WER2
7b6AElgicrG72SvyPR+O6V5/TKVYXmwBCoqqBNkEL63y/01MMk5BSu62AiRFJTWYvQpzkkQsjOZa
26eOFIhZQzHknELnrXLEyVhxeKFBoqYcQFaX1ktrQ2ZlQwTTDgsCUME8wXcljxkCXN3qIv80Bnqs
hryKDyw0Q1M8LXF64LDSYFGGhGCKFBCIB9Ew1Y/TKpqa/kr3W3XUPiQXqJM62OqFCYk1/XB3PJhF
/afBZvTgcNRLfGJVcQI3zp/tZVtmXcQsbTllKwaiKvnpKsxPHOHubTqRMSAL4TZU0vnGmztbT0sF
97aQE80fm7S1j73dCHD2sTzlnv2VgttYlJMfufQ+SR8XrTO6LK6zgNmWyteOh1xh/0YNQt8OnOrF
U0B6fBYDOUGGNKwE95xnunvyJxfMIawrDonrPj+wrwPAE/rFrGiXEXOtOFuI9lYs3ra3OeGUqmL+
AY65S7vkqgOfk9a7G9IBYsYZsxhMuASi4p2xjKdF2t99XnRRSfJgLjgVO9PQH5al46X5wbEbqU8K
svibR+SYcCxh4c0P0Dasbea7AM4BMG28mnYEpI27S3ge1lIgT9mCejpO9jGhlcrshzVkI/ZTwuw3
H9YEhOlXuMGsuxoZK6GPIf0ROEj9z7FlX2WgvG+bisItv3vD0pjswGlwvxwdNiwbELo/H03omNvQ
7N/b8UGHQxXFwv+nqEdtlnx1xXsMiU/E+oi9QSraU0Ag0BxoHFGOzKPJ+ueSsY9d7e9EY7NALNRL
qoIGZqYZ1BIQTTXdPw4I8mOacA/M0MfJkEVz0Iu94VnAxiuv3zs1/ycYesyHQAqUSMynkYrn2bi7
jjcdgyrdqCb/NdCCTBZNfBG07w8x5ggQRUh9ro+hqOpKZE4YUVvkxM9+Sn7HQSyjzqCny9BkNXQb
/0qCluJWaeI/GqhdLcLs4lRGd8AX/1poDNQcCX7KEiVwdDxU2Sx4yJbsp6P2j+taHNF8/FP8Fq58
KthPTWeljNvhX5lYz7HJXMUtgl+QjLDykWuaWAtn3fiPTU2oSdGShGi0SwYY9NZAR61RcdUZRlJL
FuVRmSx9Ll/M2+r+RpX2znd1sOkSYJktQVjanyi2zhKkIvg50cJ8bCAq3FHF6EJiMUo7wtxdHkbT
azgYASUyneBYjPLZdS9x60P/nzXXXcap0gGlNHlM38p6+TTpBiUTVx3TTkc+Txn7zvfoOAN0NQFA
htTAQn6A7uDwSbXBPywvhLvz5swRFOhCaYl9+LrKsXAeaBKkp84Mw9uYEGF1vWh2xUgyq7w1me/Q
9zP9ZXR3Koa858nw/toegnbtqXEnwQVno4uZVvElR3RKsvcOWBGzgao5JgZTr6YEkpR9kxZ+my2v
vPhNfjd0V20hAGDt1ICB8+E2LLdsxsqdYI5zmaXiGoTQRx7wF7fedxwG90HwpDWTbMFTwvY0NQeO
gQ8E3HXJU6H9QkHTCMH7Aq+ixg6ICHRE/jAQmnnPvH6x1A1zLI0WAa8/mfg82M4vYnLVTgAXTlY7
tUM0pRiBBXEwPtIloCDBMrCklbw5CBfHoFNMR2PNIVEww79NkB9ybFa02gnfYGL/C6F8gQI/oqZx
uOhathgX9qqyDo1DWmcZ1pyYU91qXMFHXT7rHIfkSJ4J8C4NDboE45UYVY1hIT9nQ/hk+mQuwN1G
eJAK7o3E1uhf3vEScCq4NcBvDZSmr5hkAuw/UqaGZ8/J520VMyNJK32MXZ8XMXg7B6rr4nUUOlf1
JjQ9iq+AygUkG0cnOIyexcFa8k9feBIkGmTb+E+LwYUuVjyeIwCIus8posLGmec/NuPObgQfo2hZ
dd315ZD/3dSPlDk803oHOjL/Cas55QaUR9lIbU3myd9eSPZJk+6vPfp+wVl/cVROLsEAyMxemi2c
WWKdwUrJl11UzMYbaD9TxT9qrn/9RyYPzR8zm6l5WsizN2tA3kWI3fKAsRuvXVoxKqQTcnf2CBlR
unAPFgCPfdG9LDHw1MXPzlbmgsnjRzSl0yMF1C67Ln05rm28Q8J5Dafu5ra8BUkbnkjtZLs5FwkN
0skX8skz9sGjpqrmyTeLZdcMRGZKK7+1zaT3y8AcsGy6iO6BHMhA+MLVmTvuPP9x+/6tH8OPdFxf
ZZu9ipnOIhoStqQ7L1MCnNi2CQ1O7r0x7YC+tXwHrflcJh7jLd5gsskspUP8hpgz7LWsRg4WaseJ
brw100GWHHF0S6J26MPIDx5sI3xF9sa5QoUeOY55ONEP3ILITEYottNA+fz8Ruz0qW+dh87AIGVZ
NHISpU4GbtNuQUVd4zrPhrbaY98wDVI41tN18CKSnixGnd9Sk4QAtDpYuR3OfaKOg3FrjKF+8Fam
RnvJZz7TXjB/gDipdzn9PZQDJyRRZWjdBDQg2XXZExlbpiM4PpPlkhGvPlDV+heSzkiLdEvnk8mA
Q7g/tbAe4zp0j9WMidn07fKspMfdJqDCs+9Ao02q3RmV7/1K25/awh2ON2vhouzslZf2J98v9bk3
vR+EnY/BHpwIjbj9AAOAfwZnSVZxWGxz19tlnBRoxY6Ni1Lha9tynoM6p1lTc3M3Jx5HMGtIzgsF
kPYCAMB3ub87CAGFok8v1UVwNJ4K6gG51WOQ6jl397ipIt169i1khm2IzN/KIL45WRrsEdOyXewB
dGwYu6U4N2+9Ck4qYD5e/miL9BEqlrjdqGOs9h2xzxuoEbApnvrL+9A+YkDAQlzhCGfKRtRPet4+
aHBnMhlhlDI4YL7TeMThAHfu5K+0nmF93EhKDWTRiGGT5berEGxnDAiq5C1bqRUnmQx/hRXTGGt/
jxbzZLnsMDuB2Yxv5r+BNgmrNh5Jy2F16+UntQYQ0N/pk4oQ8feWteHGM9ZfYQkEvGvmTWBXZFak
ukBTwL4/WGc4FL/BWgDfZLmfDAviA37+zN81I5UDC6NXZzR/C1gLhKsB2ThTihBzywzxZvQo4j0k
e4LNaEkQvK+lkfwTXX8zQ1Q0WXLqUUjc+Kxoe1XdBv2Z7Wk4002TXhJLvLM4OOjMyFZhfcuWQBxm
zua7mrUa0FlyJgz+L3TeKDH6504FxR1xtb7Km8XHp/BujJE+COZFLgxqd2mBgMl6n1s5gCPSo03c
R/AH1vl7sTeHgD2KOKAkZZMa8z7QL+o7DBHKFnzMEX1T/NvDUR9x1d7wvmSXriX4lwZDsKGnrcDx
ZrwCEumOuh2fezNIzsruIAz46Y0y+OaUWe01HTGIjpzsseBWNtbq7pgvlECVI6RJ59/sMwArU9d6
CZQxHDMKragUbcBus+VsSGiJ6xAS74ThS3Unv+jbVj/LGJU2HwC9MRy8Lob7yzJZSXJEpZ3i7kFg
us9JTVbzxuPiHzleIbfYXq3dGNtodl33AAAOxkBDzRRB9mE/Iu2Bhm6XVzt2v1yMBRcsAKDd1/NW
M5TDfmYitmub4ly5mUEa92xADNE8X9SZLvZFOol9wf928OvGP1IdnT4ZTE2KJIW/0Zvs86GFB9XM
42doXGGISim9utx6g/tuOfV4yTvZULpGO7I0DbiweJSVM0NLy+Cd22XvRUU+zPsUMjj6uUjPDfOQ
Ftdm5abqqwSCvwkEGFGbeCEthZW7DYJ52gE2YjWvQnXovBq/TUx9zUoHzQyHpJy/M9fPLxMVVA1u
fghqDE8hjFlRKqnu6kHanMKOOFJrjXBNGSCRv1n0qYW1TQ4c8G+zDrXL0juYTXGToLfseVQPedjI
+0hyAWMCynFjxS+1hh/v+zDbwpATSGl/enHDXaSYtr6dy6uHDiXbwLgy9viCQ4jLn7BkOFzxsXRv
1fC58EkNmFC36NAPtVn8jguGvJ7HR7QKqfwt+6/Wh9PahM7A7SwdXyG8HKVy9l1vvgGY/7PEwczt
KX+3Z1KkwcpYZSZPqYU5yAPbMZ/HqSke62ReniQT7I2biPbiLjN+4YUimWYJ/ShYyOkTZk8ecjeE
v9nK44Kp8EBmHK6PZc8Y8JPxFXflNRXjjwGx72gqVC9rcsNz7uHgR12ETi85vm0o48JrEbO5tpzv
KVFjlix9dhNjhlgusUXsgci0VT1toQ0kr2xY7ROFYrtFT8nrtESjDH+MlXCULIk4JIIs+tLbiCJz
oOGnucYH7qnHgcTR0QUq3TiNHTl0wx/Krif8j9zJyN8/CF8QtV6R5E0MzizBXobnlFN1HnYvNc1I
XCW5aC+y+ipAEG70QJVT3e27Mo9PhcK+T9yLTkfLvFdumNy6eEUit2FIM7wBX7JI3gzAj5zNsVOq
xnmyze5h5nGMBILe1jYZc81po6JMMe1pXe8yZEDNc1ZJABKTONG3rlLOb13YG5fAj2n4UsYzgRzr
Oil9cs2+OmVaDGg7bhHVFsBARLF3yscI1Y0lSVvyFablN+99/cSA+MEUbYlMBAs+XL6zHF0cQMSp
lSQza1czwx64AcRuZXBiyT5yQTSdxHCJhoy4w+c4GqtpfrZEzhk4wQxHZ8xBe4m1zRHk1sN7T3jK
PTaMIUNVlCcCkM0GlI1LbGfda0TbiGsh4FGEXDaeRWG+JuDGD2PzFSjvBtICKdm9KU+eQhOPGfpm
dXRaIlx2iDxKNJ5km8BalKafmj6eR8BQXLwaKlW8IY+6qeG62FGl6dEiupXJrPZlLXhfiZp5A7Q6
w+AmW/D+HGktIVZi5eUp9S2ufTXjXozZ17EEgwu7k+Q0cxSQKjnQAC68wvyYCMNey9bheXEpU7ba
8gLhpXwIJlLGqpuLR0lTC+n//MSny9n2FRYIT2FXkPZ8kn1JmQOVnGC83LdMOS8FZQBLvfT/inXx
Dzqq6p3xUVVzdU3T4qeczGoHSBhkkGHumwQMWJ636vLfF3p7XhqXnWXApsBujqPxkxRbckbCAR08
xicO5+BWquWv4/lHM6vTX+AyPwhMBdelIc7M0PhKwvXLh6f8KVfqhJuAzF6QLhOIsVHqYy1hExNb
X0LbkEH4yhC6BUG0tAe1cIiE8kGBu2r7h4DL3yPpmIu19mqAB37Maiq9lGifSgHAQAIbSSculqnZ
nFXKOKe1A1wLTXzXOrgKezROcPUe24Whb0zC/aKHnFYwUoK2z8ej6qMiQA6GxBLDY5B0E0xmHhmS
J8nHaMMsjgD5gib3UC/wm4TzBoES4EbH0tWZj11ZvhkOpdOLPbx2YgKpL/WAT+4jQK/alrTnMQ5p
alq3OBfjsAw+KnaqndOSwwnpD7ChnWz9331HvjOewfqWi4JyzSKCgkddIQOhS5CLB69vkqMKvV1C
FveREFTx+N+v6to2H2yQFLlXPCBjj0hp2t87Erikbkn5Aew4z8lIGDenqbkr1Xggxy6viGHLLqXs
e7OMQKLtkYbENKceg0ve8uRc8Gvvcyg7b/99qQUWgnSK4ml0bmr5NNp0+YUlsjuWU5xGygpWNkcT
7lVY+E+2tq19ZyGZ/PetU+XqKuL0B7lmb+Hq+NITqOEuh9XO1ga0gf7QrS36FwsvBNkSVuzARnmh
uejM1LJ+oR7nteyD5sUvubnF3vSKw7U+CKvSBwyX1WMrm39WfKjYoK/NqJaoNDHzEQKJGqdyzmns
V8e/C3rzC7jX4ka9wZfOm/GAQQe9wTtKltKrD4r7lsVs9BNdvziuxo1DcVZpUgCZkICAidA/UmxT
7lJV62ewXve+78TR2uxCx0wj/nKcSTUoKtH6xblOcXn4ATVu+Inmq0JP3pQu8blM113k8nHcxqWl
zzhI40cDxz+xlF2sX1wfBnQa5DyBTSyvOqf2qmv73/REDHAWhHEolZwixz87PttZaOTx3hELBMR5
PLVm/ztOzC+3InsP2YxIe9o3KPDMQMqxjXLh+5jkav+QyizGZ5xsJ2YmbLzyI7Gr/toEPXkFLqzM
35KoK+2VbcKspDPfHSB4TDTM4GRIBkFWj3OySFwL5+K0Sw0LLZ8xgB6A7DiS6VVaDV/znKDuYr3d
Fh0gGldo/1JhjjqJ0jnRGJvtDDAKuwk+7pIO9m0w1Lz5gDlqCjDpbSsvatS0TmDlTLlqM5F3/CG/
diMcZfYzcnkdU91mznJwz+5lYHm8DtLsyL2xWmuLCIYMP4gRldfEgboLc+2yPPkOXIB+ah5EoJpo
GVUeEWLFhwiI6z7b1h+nDqYThLSth8/kagh5z2ZU8yJA+seViWqFGLYPXVp7gPSeTSlemthvonpU
875V5kcSi/nkC3yE60FlNjVfXOxGw6Q3ZOYkoyZ4182c52cdhPUukc3JQdSJLIcmN8QLtfahAQdo
4cMNAvwQEMd0B58S4rHH3Ae8MKuKqk6SWW0b+M0LjWD4GJvxmE1chuzRg3Pziz6B/lB3dPBpruZX
+f8vCfyfPXMI+uHcXyR/7WcmAfWZJbXeVFJLELsXC33hnNn2BzWojschIOnpIR/5LYNb74s5LvZ6
EBEGMT9qunDeM+g6CD2T0Cvh/cHO8k79+tCYcZy/98n0ieXwVKtMcn7xK/TljCke3P8u9sqoh4He
d1ZwbZ3ipMnebuhfonAKoemSdvTBm+WMP4OkUtQ1nGgBXwQPvSIQp6ky3nGOdw/oiQ71JyCguVPu
ZGI0PG2Ak9Fn/OexGTl+LQ27ZZ39BVvLvGPWl2a1YGhlrJceOhIwHoAiNgnqnweElHNvaOSADIM2
Ecwl2Prrs+Sv1Iq5segQSJcwjULu2RypyLfmev6TpON0JvgwnXs+Guf/vv3vV549/VIkxUmb83/8
958anfyt5wFbVCXGc+b0d6F/JRifTgvoHcoJ+uNgaMYNyxg5S4P4Gg/ZXhBDw0ilqfaz/Cev8aN4
yOvHckVtidGtXlRB1X0FZ4ow3IGh8cL50QIhzKSiNK9NPRBA7fq3NszjIzGCtUyKLEHvf/oxegDC
JZh1nZ+9bHyo8MptgC7SlhLT584gk1UtZ5Cbkvrv+vq1rIOAtbgvT7lqfmON6LAqW+0jFKUNRVEk
ukbMHn2c8STHJfYkk4Ywfw7sAxgXXFghlYmTbcX7ekicXdC4zXOeFu2z7rt/fpJ85KBWI+FNFQfE
zL877Z/RWSMFA8cP1gwO/+QTF3J6jrUe6Dx4seHQThvJKabHW2qIG6Sm8kI9FCUZ2gsBlavHYBjN
O+x8854haFzngRkyaJQmJJlBGA/M1GSv7Izsj72CUrvF+XQ9QCkqWW7MeqMKuiEusgRvAn9G53cn
OocrLrMQQfqh8WhbBjEcZGMCWadUO7me3PKqi3dmb90COZUfoH+xoFQSa5oToew6W7uuWG9j4T1o
jyVWtssWoW4/4inGrbb05242WhhzwSmJHfi+GIafi2545e0DT9g57gVwfsAKhNM3WT5Mr6p+lYGZ
n6oYhkJotCwBZg29ioAf9+rt0Jryukhdv7dIdrqmTM+1kXcWSm6YOtpkR4M0uWvUelaRKb6g8f8w
ZvH2MsSHnlgssCqxqgeqGpfIrhi7dgTtGqBRgd9SjxCEpylIy6cyta03DHlnO0NrC8eSsi2SGt28
vDZJ9SevXJf+ECSrcJDvWVx9L10Mx1lmxDmBN/aFMz8zz5D7tP5rakXdYFAkcBRAJmUznccW4+SM
AeWV2bNa+TAs8JNgU4jvcgp/dyT7nsLuT6bxryi2qajrjKd+/koHk8bhRHRHP4Qog7Pa7xGA4zGg
4cgO9QejM2+HhNlRaaq+57vRYWMcsVuPKMUnforlpvGCr0kgxTJ83fqQwB5EaH/ipdnm8UuXjc1+
cJTYlgNmduKV11ZbGAn4+10TLHZPo93JAJNPdba5maquISkvBlxPa0WXsTyMQ7ugXRtfrUM03xMt
894uMe5eoMrIslrj1lllwd6USQpUimrniSp+yrlAbNzF4nBWZzoyqrS9u3ggKouiYcxc9q5TPGs1
p48jbDlqFdTwSq2JePKYcZ+YQEPxynqxpSbxm9vMkREsfYl4wkzRzQ8JusFkKvWIa7WKqiIYdo5R
pM/0oSZ7Qlf5Af2gUu7ywdga/d1lNAfgknpySdUmTVPWNrXKW2JMPbM11Ldgxk+Qt0aII5fCu5AI
ObcoX/zGFXY0PVwyIHboXA7BGNi/3MICBrEE3vvsuDcZUiqWo0w8jmxAycwGBCVMnsaAY2+D8xUU
mtxxiv9XCn95STMyz7bbjQdd6/yYs76yCfIn2INiwm9QDDpzwZqTRZ48z3/I/uOxotLd0sDLb27z
X3EkK6gykr8pzSZn24lfEm6fWxaPZhtQ20mgZ/7VzXbyvDhudujpYiBvz7fBPDuHhPMYddgx6gPv
9gbrJ3wN0pnPKjgUfek+0vHRthlZk+feDypKLvjGZxp19TXsrsZkLkGXIOXPrhVu8nkhSzwhU+PM
wFnPgNndWTGna/YK5qeVxXWb/G/DsBUfoT0PF8bSJGZVcJlaY7rp9UvqUc6YVNMrlwJGUbhTD7ay
kW2WE3ET63nwfAW+4J0dmuaPfPQPbFLFKyzL4UTRRrXlzt5eQYL8a9FqXioU3rjWL6ORBM84VAcD
34ID4/Ygqq57SXNzvomxfs69sL46uv1uKlxojK9kivnBThB4J8AmI7W7QnjX1MtjoJ8YasOq/ZPn
qrtk+T6enGXvAFqAXIApqhnDv77MmRokfbjDx4IJxnmeLcu6UJi07C0wn+aIeNNOebmzKuZf9tS9
GIbmUttn0dCKf1bQM4ervlMi/duhr6fI9dujJK3I6aC2KeXYNiW16twq6UoQA+PsKl92rmWNZ9aA
hWtQWB2NlIje5LysS9oXs99tN0pxDWPcSkT+yVos8y+3+U4yfsNgZPK1jVO9z4Im3OAKZls1lP+s
6bFkVllcArXPl57KqY6xnh0m5r7tWoQ+r+OwR3SCwr21Fm40k2gGlozdDWJC3XbXJsVGQ5dCcVhC
q8FkNJRnQvPPhhNc9KxIRZRsSmA8F65RHkDK3PiInWC1BA/oyEyg6SlATbWoCvjMufRtZ5MFjDeL
KzVlazZ+BC4U3w7Wog9j5ciUyxde+ubdNFEiAzUdgr4K7r3Jx9Zwebpp8nPfwnKiSk0oiC8QkFov
9e6eC5jAbKrnIvhj1H74EjgJMXgxTpf/vq2WksgDRY0bkbVEgdfLIKeN9qUXEYQ+lFE3gfpbOK+9
5gLWJ8iPqUhvXdaHr8Uo1NlCjGRPBlu74HxPW9I6ZQVVotZrKzh6F44xo75PtGf08Q95ZJcej8y7
Jsv4e578YEuW5Ayn1XoemVK1pbz3Q5i8AZNZ2ThbXArOWRda7lXvEz5f8uHaaeU/YOXWW5wLwV0y
Ztw4XRv5sh5eArox4jIxSFtwqE7Q6KKEZA1yZQ+suERykgWlJkHptp+FTcChC4eeTWT5zcg/YYw1
HxUI02DI1Kl0udDQfi7var4g+x66zO8fMlZ1383GlxajzKbV+McKi5DLapFkluTh+Vy6oz3h67Kd
krz7Ok9U7eiSSfHc66BM2LfKv4MvGxjABEvkLj4ADXIYIKou1t5rp/5hGJV6wKv2Wflk2seMKwET
My/3YSbgfbmVnvXWJF52ahJs1zkzpb5DgXSYdqnFtJ6yIF6bs538hFtxQVTDSy7xCQEs29Tj/D2k
vr21K5i8NQimzqS7Bbatc6zKpXxZNLeczO9eJUo9vI3kkEJT2gzwJxjDDc+e0Z/ZsXHaOPmLtE0u
+vhLG9kUJzCYWRTnlGH7usZglKDiNVSZRoUKiIh2woOIHkPUVY9l08jDkDnPtIS4DNvt314nETvC
pI6coaTrreIU6zPVC7VBBiw/2nPxDy5wf/N1s+xlWxENjgt56RK6c2Ck79KFAlUneYM+6Ed1bD6b
np1hQC7f8GDhIcSNiy21oWmli1+DUh2G2XCjuCr/QvECQRjIY1F1yDgcVDb5tMoURZZhCdaarkNC
ni6eJiTTY6w0SF0ytVsizZBvF3sfzyUcuMK2r9NXYBkTSwFFzoPSei+N9rF22xBooWtuBH0YYSJo
V6zHN4c39rGcrfyUBtZXG4fL1hQSDS7LdyrJP2PoRVHIj4lmMJvQUIxAgrH4EVensVOFwY98Ib7k
US+Rhu7bYDjknek+Q7+TWzzEtJA6o7pyrN/ZWjdf8ciPtOKatXRVcuROkQnVbGthJ4Thho0i8XUb
Q0kfI2mFiAQA6bq2OYSBP5yxd3xjiIJy60Fj5i7+nVVmfZPUCvM2FUcOl8E2oTLpd8BCnVczGLve
hfKMyRTalR1uZ5I272UKyo04h/k1WdNrbq066MBJLa97eSTyRm/1vbHV8qbm6l9TZjyCDHcPmGGx
0HvhPYfAxu0Y612g6l3he8GezGxkDiY5hAKSXmGKk8zWxl2El3vAiC+npvqoCqasuqjoqJieBYLQ
xtLWG5sxUqVL0kwrk5+mNLblxAxdT8rcce+fj3Y1XUmCYy0QyzEZR5K4JQBmbqjtLiZETEHQDNEk
nY7Sdottm3jvnuqvpsUWbALmlcyo1gZC+to1n1PTSO6i97rIIZ5SzZhMcIv/mqTV7XResmjUebid
3ly3ag5UWaKHrFNcEkZnruc2hebBQr6Bz3kCv4jmx3gLNZlLU9WdbaMNjrUUy5VULx0vMZ/R0KfX
bcxait+GOsGgVl8XQYknE+T30k+ey0QX30L/UzK1P6i6wi9VOBthTesUgcabwSnofQ7nta+VzZ4A
0oPIMH/5pjOdBe52wtBfdln1AKpcXBKmSG425teNUaMm1nlOaKN2Gd5xSXtykIK4ZU/5pqRg5JgQ
BI/qSmX4gVW7zRy5bLkBy9gvbnFbrUnJ1xCXyLFxOFTUJsPJWuK78jIkxYD7FI7Hgy1femCgd3p2
wY134912pPVQzgVUXLvm8B1WkFHpxKKi6+ip3N94booNtxr6k9tWtxzM7A9jqG9qhd7GLmfSVesR
Lix2+EpA3M59kmiSyKWgxIi9hz52LnI8fQwWPWGYlDUn8X52hpe5pdkknZnXIhNsi9yNdy4ioi3N
G/zTb6mdd3C01Q4MDkBNupAfXav9nWd2iNSFemT6PcMBMhmvReYzj8QjDs+yicK01A+uJdSD0Fak
qyq8YZcumShbpmaqY+GrJXA13uO1s07XFpH2p34EsM/BApogeyWeaFxpdrC85qkXPHcYGh0Y77aZ
tI/deg0kVfoL+5XP0sw5rJrxYmdjnVxdZ0U+J4Dkq44KCe0P0MZgcLpZ+vHf6xIpvYl1amJ0Tobh
SGiMysHFPmKHFoc449pXBzU+WoOQ+iYcPcoKDSfbholMziMgH+F709skw2tv2muj0bdRtORFmuFT
rHH1ljA/vn7zp1vjtHIRsOknsOexqy51a1mH0O6t42iym+kQHLCr7smU5bf/vhBRj3eT8ocX+9J0
Vs9OEZcH1Rt89utYPjWzbezI61SPfUaWZrTm9BT2UBsW7d5mSl7IlDnGQxHUf0zdzhfTp8sj1DQ9
5dXZd3keJuaae13wtxRZgwcWlJmWgX2rwv/xdia7lSttdn0Vw3P+IBlkBDnwRKfV6dU3E0JK6bJv
g/3T12JW2UAVDMOeeCLczLyp5iRPxNfsvTZwz76JT/hVrKvkQTpPwn8yg2OHk+CQ88OrJZ0wKL2D
0Yz2Q0+VZ2c+37fy0FIhj1e4N9djZhGh0Rr2ioUe1pUB6LWBjJBstpktjePqdToUcu1ONZN9Lwdh
ls9bS0qC5dJqV8mBqArHYEvJUshla3zG9L7VIZV+XT0ZY5w/lkjEId+fWOmVm9LPCelQRH8wXt8o
6OMrMAUkrCS8XXE4Lvv2jCbOIfUDcK3tWsTUkCfluTUqprl9gdDRMe2gnU5bf9yPds95gG4yaC9j
UXQfZVpyZhTpLRqncmsZvn7lN1yngK2RFe8N1c1mZIrPHLqL9kbjsKFaViB9ivnTykrnQRN1wZiN
kJsynqKtEcGHKpsADvEie6hTY2uj3NrbbU1hUpPLYUXTCQIzGSaTd8uTJY1SYTQak6V5ACex5UAk
ubW2qIKjbi+c5reqNcO7RQYXQXQk8T2e9n27p5zBMVJOew9e3imsb4GsnJ2gwl1H4BHsoAiPi8FN
mnF67Ps3Z8ySk1f53+TIh2fMcbhUpUHlMC2yRpOISGbwEUOvCY13Xu1mHuGHGlkf+pfI2gMzhcCP
8f/vh2lixlawDb8v28bcMtikHkm8+oCmFq4yce+7PG3XkVcw02fxv3KK21wi7q1S3EFeCW8jyMP8
mGTzs2HWLBeCcl5Xto0vKfcf/MkS7JFQpk21Uk+47f4MjD/vBmPUD8mY8wHiBE7I4dlUf2aRE5NT
OgRmZs6hqihulMwwK1ba2fpt4+2sNgh3GHUIr8yT11IAbQrZqJmpS3IH9tU06NJ1Ws7RqZYFQNGs
fZ5KA4ZhhSo3hW//IXpYBS65jAh2h0fH5l2M+hX93wZ6dvhjS02naSYWB2nC5xsReSN2l5eSG/QO
hM1XkMzBEzhqf5e0O7aizj2bs4+u4REvY995DdLG3fTUFSPXFFbRqHqKOTzzwrrMBOtC7kUpMYKC
w08oLqbz6ztu9RT5yZsrGORFPdIfAAsiu1hR9Z1D7UjCtwZ+wgKNIRYohrsFraB4xuEmeRbJHMi9
6sGoq9PkBC2pYaQfK4BUpp/3qylpUxYViUnCOtMqDt5+beYA2ue0OOJfcTbubPRbPVuEhCW52rXF
ctSiEsJNRqkZtF31FNorUlu+fdG6nCIWhj+RgG3zqh+7K949+UqSXL41yuq7hvVP0J/kSuUeGxpy
S61KA1k0m30eHN0u8n91oV7YNJQ7JCDA6hrfPMazcwvrDgRF5l/hVuPoM+UHiMECALyK8F8Y/Z3R
D/LYSQRcSX2V9joPfcHUkjw2F2/9Nm5EtDJd1ONsw5J7NU+4BD2LdU3eAbsJUWo0w1ctO5wFmYHX
Kf9KZrs9MZe8uF5QngpMcBqf8ZqY3qcE5DOuJOawffwgApIHsynYhzavONtx3o/QTZOJ7L8kkhTu
VQWaEWwnFTja/2BCe+Ow6NAtnJWiFBgd+ohYXjqb1IFlgUsih1E9V3l4Tcca+3UTdyBtnX5rhvWD
U5n2JqG+4sdNP8zMYEMclM8Rs+D7Ufe0tGG9QR44neG+LK4VVHtOXHp7G2HjJOdVnNf64ilk0NSu
7R4HLhFGr5W1r5YKv/WiK/TnEsmSk+xE7RGj1bvHKAlmypQQj7eBW4A9ZXtXR+6bjo0/Ae33sVUb
T9iHvjUZM1REJvtdB+KC7U0WBtEh1AscrEDQGiZ2eT/BtICcx2RT8x7yTGIofXfKuHcywTHeAcBo
xscykUzRneaCobc48Q3dB4hsBqLsxpG1aM+cnCjNoXwNQdtNxC0UA6uUeVB3Zc7yDRSDEHfzlOM/
pc+tZPXpNUaMgj2Kd8TJHfxQYK0gr7RwcFEw8H/5i9n6/0YkW77Qn7KamjiMWlBn//GF11/t13/6
xaZo43Z66H6b6fFXd1n7F5IW/pbL//l/+4f/7ffvZ3meqt//8d+/fvK4WMcatOqf9j9hw8B6/R9h
Y9efWEdf/5u/8u+kMU/9CxgKYyJbSmlargRT9++oMc/6l2PinlCOcl3AhgsE7D9QY7b9L5ff9H2p
TMda/tb/Qo1Z6l8edDBpOr6FWFG4/v8Lagyumf9f+Yqe60GxlSbjMVoH679g9FBL1Z5TsgQpFUnx
pK6ivaf6vtO5/WKU6o30sVPY6HPTzPcObGrQWO29wgY2wi+YebeUhtPQlAQFuYqktaFIB8ISVbui
cg6TYm/a0lZrPZyz98Uh4dJJAzQ0jtWijtdRgszGwBfNOnzJzFW7wicFEJEdEuAQXHsQEitHilJn
cBNiuWY3kRxblCm6Dl90DiNZjcGTkKBuZQUYx4QY2pt6PY3zB+rkj8EqenRQRnpCX9Ku3NEIbrT9
f6aF0F2mdcpfMX4t55+gYnY7Ppnok7ZUWPFR5S6ygeR+GiNrp4fY2A/CueWzlV3nZu9avf1ESNc6
9HB0q0Hfh5YiF4UNHG/BmiMr0VfHL4OdV79GpBesR+RhKn4IPP+b3oAMpJepKfNtyar+jrUf1Smb
hNDB5xYmvNAJxjtCCLxNXrPJ6ZJ3NWIoDKjCvNJCY1HYuB4oDO/6xny1UgYdPhr+unlruQ5duCku
lCI26KvCYSunKfW82mH+4LY2qdAZDX6uCLHTcnhHI7xppn7ndfbwJwnjq2ly+DYjjhPfYaqL/H68
1Ka8kgw+IuVCZTelLFFnyMF4cPrHpNO/pNvgD1mGgEIG4lbBRaOt8uQp1uz4MIE+VqxUzkuIqUCw
c+aS97ZVBWtBzPLN6o13C4H3vnGpkbuyLDe5aup161DYAsW/9wLlkMQxJOAxrM/SL5LniZiwNu3D
hWpm3nBGmzydjr6E43iNAw5MRqrTuk0dbxU7c7iFf/Lco5p9mAmnrgPMO/nkxEBfnSWhIbk0YknP
qDxxDYsZI/5YlqcGc8NeRYh9EORs0rZFx7hsWvHkeVx1rJ36gOTOrypdLpiutjjS+/p+9gCGjCYa
rLH/DvKu33idcxJj726HSN6suliT8EpgRzPDEwlQTHnGQtHJxbEK5bvt58dGUNwJ5xui1QY581NE
JaU8tPChY187X63manhqbMGu3FAs3OXTpOpip/+aXBnG4WRBmisZTMLyJ7TCshSztLAFhuyGJQQI
dz+zLVnTTXKZSPdTggXZ2n2L33jyuCxtrGa4RT4N7X6aOdZZSmxklE2072oTrUWFnDEPtkFp3EL4
WSIju9BovIMLG8qp1LcHrB8P6SeEgs9OMfwjBrUjyk0iSqOeTM/FTKJXEf26Iv4oWnUgSIQOHZ7G
XVcFDzaGUIOE6yRJXqrkZ8iTH0+r9FaxnAO81W1cQzdXPEjJvT2qYR85yLvnvGVg7hZHXYp625SP
CMqBuM2gPgXzMLhzZCLSTIZ/wuApCMpXKyPFF8oxds+82NpslYF6cEMXstqYEF/wK8XlY8P22O+f
g1IsUZR+cGCZFGNGj4ntkoLAw9B5dLqhIaXCbo5WmzFZCdFODe6wS+AgbQdnkRMYuHRis/qhunNu
RifidUKm8BpAgXfq2Uuc/v4Xxk6c15YxbOoR+3kw+hBXYQnF+S8Ya9bOHdyA5qkw4Dop02YDYr+N
6TMEnfmfHDpQ7aQX4Ev1UTKavbOHaEZVIhxgSZO/zmHXbLVX4UuXPjvKVF/mPv8inqfdmgY0CPQU
HE6qQkxgY7I2idg8zHL+kCXkji4eTgInPeGDDDDR7UcXEp/kZsjRjeV8xwI92OeCX4VVBDhet8bF
ntimdAGRZthjW05V9tbCbW6iHAkxI5mQhf/k3xlGm1zM4N2dAxSR6CMrOFpo63tWr5m1qzVGvWoy
P6q2S1+0N6zlQxjW1ncwjAhYZT3eSsutjkNLHBmI9XFvTtU3F2i+7xyvWhlpH2y4aL+1duer5tIj
tD2oWPJzXo8NP01MmMqmowM8oh660V734OTlc9pYjB9EXB9bbHtdVZrbbhlJcbYcGRgcgYHKXa3w
dqVmx1PmMISvSrfc6nTDN+Nd4E7195kHSylpwh/VocmwcfFvamnj4vScYBfn1VvqiT+aTCY2dvne
acyffGZkTwOB2hb073k0+2DfutTSwjqitSre+44XCnSts4vc7mAgIgt5KV2yjnrxns1Fx3knaGNE
fckPrIKLS56ilyRWExkSgMbOHehV0uGu0eLPmOTATmbxpHVYnA3EV3dOnuzZTtRbxaF3MXscHiD8
rgp9A+vWTG2qiLm2CQFpa6qURQK+X3z2sLWSgsfk7weNAvqOpB9vX40sx+PK/ZKUfni1HA6OOZ7v
84aSt2qnGEVQM+7CrLhnfCufB+YxDBaNV5Z81B1tsJFRUW39JgYHNCcCGAhbhL+/jFKJ00y1zNS6
Pl3zyRY0o3rrQN6dwzoY18FiIIdeuMnNw9wM3iF0x+EY24AMTJAxm5l/hbXt2x95SikwU3urWSC5
n7+ks6/N7z5PXUYmGu2nDyqkB0O387Nkl5oWXQGcX6L90u8qsIE1+SE3JaFQqZf6RE4kD6kZPKTs
/CFSSF4HG0GBB0diDA1iB+c1Buj1rJhDxpa+YpKPMKCq20y6TyaMHtYKsk5ODwNHKDGKbQhHJNKy
u4sGeJEy4SIKmBlE0Wuch8chT19QMLjtXrfBNWPGxrFHGAR+2kdanEKY+07qo2uYGQER0c/og18d
0+kolw4IseaTZ0VYPN6bTJ9aN3iZS4D4AfGJ7hgM9A+LPqwTlHqiBo9lzygaQ1TwnMSXDCF5Ydge
2kPTcPY0t7uYPgmkg3WzTLTlAK9zmkaH5xfMq4346gE0mEdCoCM20Nkx+HoVZyytfi2+mqAvN1OL
48m0GiYYFrsOv6vRXc5koqBm7/Yu5cXWE1jsJJMrZo5qB0oIi5mJlKX2yUHq5n/SKWN+24Q9ZVMp
wGxLrnHBYz83s39WzOiJEsBnScXlgC289/zq1HjJw+zg+uRL+e+9ePJbVCFIVN2V3eHs/UuF1XFB
wkHS65s/zC7pfR3ZwkRw7nhQjGOaRiS394iY8POVQ0wMYQrDaEZJgLBaOcdYz+shMiFYwkpQwKWB
mnnFdmqcP7HkEAdGC2gy6E44bx7sDidzXNmswoOJ7CB/Rh+bI1y0I9o6y5c3we/xr5jfs9uiAE8K
80ENhYduXkFXiTr1Gebzy34bUV59w+v40EtHq9xcA/b5wAA4fX3ONuWZbVUfOsC2CdKRvDyB6qUf
+cxR+DDgYyM0KkzeTJ84yLpDwmM1PfBtvAL1OAS/WVZ8uTihXl1WTgbql41XTxHlfDB+RD680Nas
HlTnXsZq6s4oy+q7nOEHPXZinMiUebSE+uaEfDVckV5hJdkr3SUI3E31wLOKCi7Oqh/BcBmkFZI9
matV4ge4njVXTjOIy5SzUYZhYXwxRDj7c++9dInf7UvtRztOXHNfszjfMNSw23Z4BQ88X+yAGAjC
/dw3J3bjnUZUveo889aaefviMSTehrAJN41XSsbwEBnGWug9JUKwSk3IaGCq7FMl0R9ncSSe+dkv
uQ7VseiB/zaFeJkJjr4tv7J6ab+YnOK3epr2ERHymTecmi5BfCDMB+ga1gbuikXOE8mePOUQ5mVP
YurfP/aDbD665fBsqASPvFMGKKLx9cx+4V2nwoiPaZtfE52/+oZj3Y+TlV5RvyZrth4EpHldjenW
B72py2+yk3C/LB9cCyV9FVwhFNFUjc22rxGIt8sHSRl+g/UKSLu8kyz0DrM1ike/FAUk5lM9MtU3
HDWtmmnbZ4n14A8lV1GGo1MEFnYYnWq83V6xrF5bNt/E4pZ0etvOngPiB5jKxbxfGlsxJGUSjCuL
ITxIW+UYHdruu/YZN4G9JUkWWQzf9lWWJLMtCMSxbPsfxrNDVjEXgCfUlAy70JTIs6o869aii6hs
87VBz/wH04+VMdiqm+63ZM1aQoSr+7Z8k+y6AGrJTzUM7pYhuniJ+uHbHez0sqzGrfrBrQrzPnYO
qC1+FNRU9lOlsxFpxmZdsvPPQrV1Rx8snlS0sk581TVtkdcUxYvXpi8Nyvltnhmsa/Gzfdn9VxLN
4pD2w7yJo945+FV07VqpDg62OgQSBmFha6UStSOcLAGDZX/nCEYQD2CKIfQQNp3oHrtyVgfc9g9w
jOtNR+vgRN6qBSRKRDUMxjhIjZVMh5H7KbUO8J9n/x6MwHjKWbKt2+iRSwXQNFo6pI/kDNqxOiH5
c9gs4c/OUayjsbP3ZIRnV2gG8akZ6MBl9QohOv+AxvsBxK9/bKAXnrRNMJg59eYnPKQ3167UI3bX
4iSxfsH58c1PuIYvOfLIpzAK0DI1MkapzP+Pb33HrLD8WVqliiywFSjKd1SQHOW7MpP+rUtjelNU
BQba9jMzcYL9kmRvEfwLndjZsuZO17OFDG7Qr4EaKDdScFnsie9gsynwS+BQwk4+x1a4CytuEbsd
5T7Lw4SSoo12Te3wcildbNtOzI9Z52U4F+uTTndjqJaCM7/gbZUbB/XwJsrS6T3OzA7sowb4qSLx
WEE6n85x3lUXbc+IShh/bMUCOfgrSG8bmI6yRKOCxwTctD+Pz1WM3b8kcCEwSePtrDddtvaigCl4
s9FwcAs/ZAPitGxMhofOaBAKsRpb5WYIVRp0OIbT2Nn1fsR7Ar/3prfQyYqkn9c9eTV7nHdLQEUV
vbAofrWVBRJuMklYZDYo47nb1F0/Qd62BDMUIp7KyqLhd7v6Pm+ZEXawNBOsUpjz2+ypahL6sNnM
toSnmXet0dWEj3rGuYGachaSVsEblLMWIQwdAa3zyrgLrq8DT7iqUbR2fVJt3Y4XxKL6jUXoP3Vm
9M57vInS95jL6tHSC+Q7D9Y5UMk7Tt5oNy7Be9h57V0+jh99aH6oJZxPJ94zSGb/hJ38hRuCAL8G
/4XH469l3u0YUKXnnLy/ppnaQ5KER9gQ+j4Q/S3/mw6YLkGBzhIZ2DSjc2AnUFNjFOUTQdLFE7Il
JvOXAifnP3F6l+cEZPvos6n/0CDwIwOxSgaCChUaC893f1O32Ce1wgHhMk0vsmebkMOGsMNpyOCj
pP3HNQvsL6ZJO8vBLYNOEm3GMN/18Cs5sUBVC/+jXxIVyaODSFmk/zReE67i9poRvjggY7oA0YS+
6KB0NGhCDzNQ7zqoo9eEg7nK8x30IsRlNsmOunsIjFnszMT5lEv2o44vWIPSg++WP7CV2221cCOW
vEgJn3hjtIV7TKwep39LrmQrOsjsTvppuShuJswapOzY6jQsci//mmZ9dAsgg81pW2Ktm6qjGV6H
JcwSWJukOONOMPO04HSvb85s8PVtPb6lonidmG5s0iUi011cCH+tCMMSoPn3lz6ZmrE3NOylIVEG
o3TQpmf3FeOlY+VN9wgl6dFqm3jOIUJ7GyHAzWzye7qKGE9UvwR6JiZruSG5kGvvbtwYg9ec4wBL
a9+6a9OHZvFR2R1sj8YN8juRW+vOTvwfB3kp/5SvjdPUXyS17bDWjtR+uXEAy588VYl+dxNzPGnt
nwANyeeqZ4jSuS+9nWNPdIhaa0SMWwbqYAQi2Wq6F8YEuLnCIdxwMvMuK/sc7fSENQk7+H2e4R9O
xmx4y/NZrDBiB9g2HTz7LrMVaEsWRiuPW7Vx5HVSwDqrOjr4weBQLnvOAxuIe2GOUBuW3wLYU14D
k8/T7+MMJYMQGdm3dQHm2WyOrYcExhxRurrdfI6MRKCjOMnEPg+e7X67ffxptVazd8J03LrAcRjg
+e+ldsdNJ1mB11lMF19FGyfzebzZDspqYNBlLMNYcLS2nf4J+3cnC56Xm3OtGlb3NeqgoIrf3Sg6
tNxFfej/1DY62NT3knNgAMIpow+LbQaMUTj+gY+KjWkmU1iyvxVDPRX96HCiO8xS0OCZkZ9tb9hq
00AfzNTQwYgDyASHfFMPPNDl+/wq8opZc0XofMl2cpW2MmMPSVa41PqrjPsT+PZqJYXgJFpSpjyA
Z4YQ92HWGncZsg9We/Y/0sKcwFh7J9uCANKlG0HYifq6wpK+iL4Ka0tPPj+w7FUbmODpurc+RyR6
R63Ns4rCz7Jwi0uVgFKLYF9CXqrVliXxgs6aikOh2i93soYXXfnBrvQU1JQESd4kz47bV7+a2aLB
EOGfcYK3NCLLTB1BGFk48QYc6jeg8nIjg3Mcjtk6No9mNMaHmD5m8fzBn7OL6TrX3ngczParpbdb
JiLiQwzq3onHNdEit1HU2cnz3l2rHZ4UYrBVmmLPtmcHiVaH0mGKJ0yDyWsODTHOv/UImrYuNeUz
wRcx6hM8R5BHovjgOGAKHNt4CFVGynZufOrY402ET/Su1d66ILV1zadcapT55uQZRNNK3cUhcNY5
/SecLgp5jiJJFlFjTu2HinJqWHcH7CdB9Yk90q0VNuN109ufeoBvUKKir1vF2TOPjBD1Qbkq3JiB
vS1ZDuNGIrVvpNPe9zJ19iZJndBPPH1hHkOwYhlYR+RIG34rIQPJeHftAf8Uz/ousORHXZgBk9fe
uPU1Roxqmg89YcIrd9LGVSbUE77uOJKDDOExaJ+NS/mzdnue/CHU9aqNKshTENk4g+vhUSLqoBIi
3K1pBC/bGHbr1OrNbYpQiQ0B+39BnwM5IblNUfxFmge5EAL2maXUzmJr+OJb3QuwofCPVdSryAj+
MPcfMD70/kubwJAQSAuHaWb9l+XXGIhb57cETw7GploUAaO+neYVvLzkTYh4vA5+9JX17QuyOWKj
dJZsq8YqTmk8H2DLUNnoonxue38ruyY9GzTL67JtP9rEy7cZzqudhQT9FLvJR8JU4BFs3byRTkFR
0bJuEFQh95OyxZNntEhOWJzcVYlnrxnRgAS3MDs2qrw5+PFfKrhjNRrB+zJVyxJTI8jFHYDpvjxo
ZQFA8LHD8lD7+PvDJYc0hx4hXwpXFqigsT9Ca69WgY+T2Fx6K5YzWChpmw5CC4TgRX9bZF7o7cKU
lYgKzyA5GcYzDkPKUW9A9lDOySG/d/p7YOS04gRIHazqiay+4ODl4Uqi6D0WPL0VGqnz3w9i2htO
oh98fzYOKWyBpAA+E+yHyo7OCNnEIqJ7mjRXJPbm//khtPmhamgYRH+SJ4OO9QwRYh2IP/Q80cUg
03QHTQ1OLID+UzbAASJC2xzpFlyT+5n1dniiCHzjpzLpqfnWRmM4VAQ/sEqjQ0H43/QTrZmcHqKy
Gc8K893dNGp3by8lnPKzCPkID0qcof8XVNTc4xlOYaupD1EFx5dMDI5gZdEUNExdSfHi/UUk6VOe
coz1LuzayjHVRipBNnfY7WbiYoGnzxEnEwqi6A1JaXQDzB3dupp/tdK1Dk3SnqOhN5+NxEkeXEQp
jJ2BPHoZgeRLAZBo11mnvv01jX66ZAbUh7EMHMi/M9ixmXz4kH4LYlK/o7DceXHufmDqIvczxOkX
n/M4hquZmkvqR0PljuF3zdsppA4FO2T9MzoYVkFt0qDjizuWmja7oydbFL0YkdseJkNcdfehESe3
rGGQZdbqy1aRvEtVDqCBIRKejQK2Q8IWqjSH7K0JqOMmjFw3nEyfJBaAMYTu+O/SnmAoaTdd7xaF
wTmywoGKI2yvZtioVWkjSlLgOU9hynbfmxJgEflw7pOw5Ct1x3TuDq0zNMSxRCEa1GSE4wVcjyh5
WDSK7RK39iXUMBBzTGZAOT+CNIuePKLShwzWgikMa9XVvQAvxKqqCHEZca3Ab8SRangScb6JRD72
Q3AyzUD44EiCcz3uZzxWd17Yd8+EySmMJol8bZf5v1kZJKSmFq/LMG+bBnxkoGfm7gDqD+ALG3Kd
2vS+66aFb5ge41QQODMZb8xDMnQg+YdFtslzYufxOk2BdUE31lve79n9gLX6LpxYgyz6k07lFBSJ
j6jCDmuI5q19j7GE0IUYL46aWnySDreQV5AVHA7dJW8094Zf9AsPAhwsfYdOMvxGQ7/zQ9bU09he
3AT8sBftHBtuujd3Z96e8JrCRV0ox+S9tUBpmGpvBLm3HyLnfSSV4i7DeUK07qfn96/MASWoZBLr
R/O1rv3PAsZHX+LaWFolyyLyU9baOkOQscLutZLJtyPFEe9ycXXHegkEcc4WKJiVgcQGHg1iICu3
cMNjBlmLfiL+uB7cUw65BehHf4pTdobEbFzhQpRX5cvnOg66S0mrWQZMqiKT29VvEt6PwvJX2h6/
pUViDH6e6lEasbduHPtQhlS+BRlbR6H/CR2MdsFcDre6hXxPCQm3rO+X4cPCTw+zXe8k2EJT0A9z
eW14Dc51h+xTO769CobjlLbD0ZsxhsbuAJusSsJbkvImdgbZQ6gOI9ymUX31WhJKmWKhgvIT9FNu
nm59ohsw4prNczL6S5qL152ick2kERfh3EuaVST4nBsMHmmF9i5Jr/Tf8UNsJMkjWkFqTT0Vb5iw
V5mTi4+yloRJBMRzy+4TTw4mJR/NtF3uGmWyWwB9oAA3CzE8sZx6NnMuNzIRvVCePB/DIYDFxhGk
U9foMwN7M7fAqCIk5F3AsheV8jvJskQ/U0GihSOuIMjPOgKgqeuaA6c7M4UothiV0GOyasa01tuz
d7ECmiANh6mPonVqIu63Wlpu3ch1D/uIVTFuBUf3tL4+kzcSI6Jd4OJwv81hHN8AI7zng2bozkxM
WXAjO/JL8RPlZJHX1ESd7exwp0C9L8Sf1OjtQw3HXXksEFJU9IPqXvMwriEftoSlBqcaz09rRyG1
U7VtWRoEOWkD4BxheKngp/LNtSHLr87Ps0vOIePgB8JF2iKuFljGcs/Xxwox69pDKTvm6asIxTkw
R8K5ihcT1bFlegjDJ1QXagRYC9QuEO2TqMSrTxoxOONO39kZJUSUTB/ZpDd2CQtD2sFH1ZO2nmj1
Ehv+sGpLcQpDhIm0pse8Yn9tRe82ykCiMnueScYvHC7NFAMfBV0IeR3rZiWqX9Mg5Ev5o3HXGRZR
TjDJR6qkiMAsWeln/vilzEcLOw3LmjT1xtdIuNB5C1k/irSsV/lI+1cIJTf0DPWD1ZGy7pFSXpYj
qnVXn/2o1+cuydjCTcnJQBr6rsvsO2moowP8W+vBxyGklvlPVHt6J3unQA0+IT3zeRcDnuquPBxE
L+TB2QnL/nmOzQtjXUh9wr2FffAk2YZsPPbDK3jOHSpnw0BmTsSR1ebBJg80ITMz5AaZWPmDa4q9
Z/sfPiuK26S84YByk5iyFpYjeCPTMZ5gRnCjIkfYzhYmM99pNYx9UTyOUj5WQxBcqjmKNhzKT7hm
oeolfchAxaQtUeaN5oxLqcOIK8j3vLOcaYMt1btNoqnuJ+aLd2ViU2yEUBjStHxmjmkCvfiN56rd
jCsSjgceXnTpaLvfWVZ9xHrca8tYld6XHzAPGt3XNEzO9L7bYiof9ZIIZrLtVc53zYxjxIOD+Rv0
r+htwmnCbWIO4aH1mFFGsmcZzOst5GlcJIO94RWHRIibx8L4EptoFnOVgLWF0inAZBybYu52XmR+
d/40H/H9pivZpWgvzPrUBqXFeLFNdx1Gg6PGSrtq+DJ3RTfVnIdqXqPCtDdaTP42j3LQh4ZLil3V
rK0kfA8ob5jI9OkxdbEv4CqHgwtIGF1luIr8ZtxbG8aNDI7xj0Rh1Ky8bl6nGvaDJX3jaiT9U1Oh
8bEwNmwtJoEruGvZTuEYyRru9QxhS1x57pl11DYtLa5c6EaPYHLOjSdT7hAm6n077NoOPYdqmMVM
BBsxVJK2gZnV/ajM/Bt/mdgacX3TzEv6xE9oCSqGQW2HL/4aWPGMIKN8VISpEk1vn5kLDndcQMa+
jxYcDS5/ozB/sWP4R8ewb1bn10ev1y3WEmKEbZOEgGHooL8Pw6oZ/flkWyo5ei6MxhKabFSk09Z3
XbGTI0QHogUl+zmcVVP0G09W8RwJ8xu1T7epSGPaAwaItq3ktrXdTL8aFsG2Te/KPVROrpM+83HL
FxsbIBHtaOFtnN4G/uXgSCakKT0qijIaHRSqS5k79AxdOt1tDGaEz3Px7hBQZ9eBc3Fl6V7E8qEG
UGSqGY45iY67XODKCXyGhuFcIQI2JSr7xhxuHUpQHTviANjhIDjntj5TrzXf6dEmaemXZJVHvghj
gGEhlUFWf6RWv8TJhVhfcF/hx7gM3bHhiteB5BLtYI/0xnr8IT991TrxsUtG914XHsv2WpyTQKC5
8L1yMxbACw3eZhcUXQ+yJuZGGrW/9mnyszprDgkTbpLZk63ncxWxu0fs2o38FO3etLrXBCUGtJLu
0c3nE0pnOODSw5U1tXeskZKVn/LYgu5hgwDoxMA/S95IuWmb7jtWYHhA2APoq3kfjebjYGWvkPXu
U9n+g4hxvDPwTUT1z0xIKVF/NPsTrUjs4O8scBi25UhklVfWd5IDn7BLsF2z/Rul0W8+/htzZ7Ij
uZJt118R3lgssTdyUALkfd97dBMiMjKDfd8av16LcZ9KVU8QBE0ETRwReW9GejhJMzvn7L32VJkN
0a4QwbbtODE0Gni32ijYhCqU3q4A1VhjHjYnEVeboKnVxnqRRdiDiqzpt9SZ8b4e2iM6Dih9CXnv
WkQ7qXMrImk4JkLNNIyT0+7s8ZUmM+6vGvhebpEictSG+Fh23W+hpx9qpd6aPPriGu8gYaMdJmUB
UPaFTSHCqNPFM4AHeMrslc9wD6VP3QH21Q+K2oPvp1JLTFQQY+xxvwco8aGCMhOm8x9YyBxpWxbE
ToWN+y5U6wn0FBy2/TVgnPBGOPW9CW6GmC+A0gWdq0iI9JSLcpcKDUOsuhBDe8+Ig9xniX9T1LTf
+kwmuY8ZI+MhmQCp40YRcm8MKfjRSRnTwv1lj1VOvWt96SiBwVfsFEe054pEOemlq87tbwhaLNiv
IFa8fOOOBLSNdeUfSiU/q2EtdgVNgI0bty8eI/ShQX/e61wGmvbH1N7CAYI+kr9ADaDL5QD6Hv0Y
jjZczUGDvZXZCBtCAtkkVixmqjuPzOgs56TGkZd9Se1XxDfvwfl9OkG5tnPiAmLbOfTRAcUZBDPh
VXvbHnGmRjUnGZSDj8TuZ072Fnru3ajV4RwpnBiItOd437czG0n6h8hprwZu+ybGoiW6JH1DFY6i
j3oW/A7TzVa4u2oCEQS6qgLpJ8sgc3RjqeA9S+MqvHm6/T60VnQwufpUwN2eEzIxnBjXjYkz4pcP
EZRcagsXNZOlnnyvcGqYkfiHOyGYjBvKQNgoUPnZ2DYbdjCoqfz7CuSgeefgZyFpmE6mC9uyPflZ
/u2ifLN6p5sPakD7n0PPqpDhlyqgVKbH3mTCA4RkqcKVhf016/XsJZm0Yk3OwDhwuvUAA2c2onXl
KCTyXZVYctPkJBg6MQmQeGmDK0JcLG/Sv6pC7/aZAZS8DENsT7HlrlA8QuEwCYxo2w6kgdnKrQx4
IKEY/CqMJKaM7fR16YOxbX3PvI3l52ihNNPycC6RZEK4e0gUAtvQyR7oPrihvU/N14o5Z5GF0jn5
RxgwcuCUgiAZ0ph1wayf3WQKr75RsupJ+34r8/oRxXb7Sy+tAyEnzbJXO41tYZJwN0p/6Q36E5aa
HDXbx0GqqjtaRNvWNN5kmblbdjks6h2WPc+lxnUC2BLMByy89sSpBXH4RlweS1U7MO3C45WYCZos
tgon0i9q/22M3kKrmrWIobQ4UU1GjSRt2qLx19kfWjlBf8OMdMIc1A0pP+uEuMwg0wmuSRCVmlqH
BFgBhtA59LbBPaSDgkZuijFwVf0Js3XCzdDtaXEeBoaOaQ+f30oNnHUaIrxrAWZltlxmhkccTayf
1YUaEKZRh0V+qGlSc/fS+0wxTRbuveuQMZk+6xLjy2qOCFlfDp33O0sXRt3qa84K30rPYU+lheyA
6p13bJdzbHJSJZ8UEDQOyGLhFOFnQD7HrDQKxlglqgwspxNbx51rgUfrw+Gy5tkzxeG3rpK1SgNv
owUoJJjaEgkFL77p/uRF9RhdxNgaI+GOk5NL2brnZpGz2sG6CEkAOyEWj+rF1aD5DW65QJNJ4jon
joFoDScfClTapTFLs6Ma1cGCKxevQ0t7TVkYcum9N9+KZ7xXecl1sJDfBrl9JUEBSxt90FD50LG5
0oYgYkYzy7VeUCDhm/4Z4D6lS5XqfKWm2jO7VwnmIQw3YcDRnZSGDxJqAvm4NRbIegSCG0UvvSV3
UYVprSljCrnMYqATRzMDfIHSdE81bM0VeSQwMXCWG3Tmmrx+RzloQEsHAGccmYR18x+jxb8kv/+n
rAWoEWZN/fd/07Ag8EYkm8b299//TZi2a7uGawnbVaEP2/ak6v/6vBEhNv3f/5lGb5lynUbmsDVY
Yj3QFwm2xlUWoLdgyGIGNn71CmNPqSprOzZAN3b5q4eIy26i9q8k+v/92xH/y9vBjMzUxHEdW+ia
Mb3df3o7eqjlQIJj8ktNumIR2p2+z6tlOYKV8GnLL80y/sPgi81CCz/MRjkWpZOvldr+IzIFy0xW
cOmGp1153JK6tvg/fFz4Jf7DxyUma4P247Zw2Qv+9f0VlkUbPa1HXFYkd8UCGVBhehkhtGY366sq
WwV0+2YkJFwapg+xLOo3KX7pUcFW0w3QRCBHZX3VIxngjvx/65r5Z9PMf13/yU+f6Z/6xzvzDy/N
X+6Zf3z7/4m1RjO5j/7LP3t3/t2TM/0Gf/+3/8ZMLv0XY83PX/jLV+Paf1M1ciwc1TARrPA4/MNX
4/5N4KehIQc85j/4asTfXMzOLnepg8bO1Mx/+Gp082+a7lr8F01QiFCq/d/5atx/9dU45s+DadH5
011hgkq3/vWWywPRq4FSGxuNg80lvg2QWXb8Ltznuhke7Q9fHYeF0IEVF+3YbSTJ5SCetYeJc4Jp
jzcC+1Xf/aQa5zGZF5wfDdKLEYZum+KM4iw9odCA9QWnM+yt5GXoDfbQZttkpiQfWzNWrV9NEL+I
iXkmt8loIcahQ7APfOQ86MpPGvqUmVqwHUdOArWhHsedTUIzfIDeJW8t6RHCN+VDK4ftmDfg4L2s
WjUiGl/T0dzWEBCYBIZbCr3kUFQ1E8UfyKDpkc7FKRHwYNzuCktfKQYjbIvEiK+hvzY4RYiRMRX8
jPO6yXQMCvawsGqBZVksaM8ki9TgLJl4lJm9KS9jU8AUAEyWdQUHfwCUhYqXpyhxNtNa6LWza1jh
qh1MQhwuspSrNsJ/DFgGOkzR/UJduhwtfx9np2RE1Y6OvaWNVD3wXq2MFhc4thDkT3DFre6XCgln
ZZbiXehii8zOmnl+WyyJcIWGl9D4UGJjjrz3ixE641vOsQNgHJhEGuHCjnPzJrobHmiQTpehbLqF
Mo0BjZGyU7mULoeRkkZwQj5PXNQc3btgE1hjNstz6c4J3dy3KmlEsdp9ap17kGRjEU8PxbUT6hF5
1DLLrtLOUd6yX/U5jG4rUo5Ror9ius7mXTBRRMcuX+W1igNhQMuICCaVAv1ssDIGJ5uPRGotSPLS
BHdfDD/GMn43Tvwd0I3sAQApdKWXkDckZnclXUmu6mmqtlDdodhMvKnz+OaW4uKFFXT5uEUNQx5h
OqbmIaePPXPQLc+60jUX+ETwExBk3dfQ2325j5TgD6An8B6QJskUh7vgDBjHnHGYI0NJZjpzUeAB
EHVHJ6KlqGKmsjz0J8Y7VCRo8CMFISwxOOTiOlrlbwSEq9QPjoT7fmoWyomRqMwE67LdWQb/zKEz
sq1UmRMZIL+6lW7INTf87wyLGnhSF/BbYT4GjaaJUe0zEyKiqbyOJNcLnQRztD81XCzICv45gFWj
xlsmbKtOuyQxWvgmYBSmtDhdB0zwA4ZmBG2IMxSCo0wmPbTs5mGJAA/N8kISizzHKA4cAxyiQnJP
V3+4vn8ChDjzGwZyEFUK2LezXNA4IENkxycxz8u4XBiG/dsDi+aYtFTSJxEDfwS9NT0GI5ZNiVwm
6Y2EVITbDuvzNfSrTVzjRohH54IaEzW67Kcwh23nC3+ROxbokRTvXtyoEeFDVA0iIv3P8bpdWuIl
66WKfwh9qxe0MSVsYaJU6pMFpQ765kJ1FzCJqpXX8qT6QIvmukepMUbWvJ+mv7XChIJ/oJtVaqmt
uzHbjyiAaCRT/SkpyXxpFDucL0dtCQntqTF2XudK8+XidNmEId5cDnYSnStzYCR2cpOGEOXoD8w1
g3DpKOg45DFHsc0+2KqaBxQyS08xUlMQOYYy66hzmM1qPmHYbURGmYUc3sqCHYy9ye34sPBddCg7
tIppZAbgxooVh0wa0jLNwbyqqdcs4pJ8S+7PCa8PYppHsS2I5eFGHXemLe7Izi51gHOwY8VCBHvF
8oPpuovfde/Ds9MTI7V1UMf3BmY5bgNqV2rdOIY2SHL4drA6f15SOPXIzBIyYzZiGtlRQq4zTApz
yzjogdafkIg9dbNCrTKk43zQAk6u2QiKod4PDTFIorHwJQzZOG+NukcsZMGs6bGWZXY1HwUZXUFV
7cqg/VUH1OihQeFSoMoRTImBU5w6OyuPVL2aDaLYLZej+orhswTJDyOes9pmJFUFjQJXmdb0Hs2S
JPUMsUPGzJ9pzgJRo39w9Ck9oXcWnR1W16QZjIUVlt7NLanT0noYHzLlJyhygh60Qb72aMrfU7vD
k4VGDU6rXhKoUBvolOWaggqd4XS3DFUpL6akNE/14JyCsFL1pma8LSwEd4RVNBYNgz4aKWEtG1Wr
neaM9+R4zQUnX19lVAAX19ybTXRVojFeO56i7EpmmzMBlHQdjNUR/o+zFwS7b7D5ky3Kw3RNB7Ti
BTJ81n3kJi5m/BnZ5RJXH6EFXVwbR9LVC+Q/5rG2jOCV4d9xyk64oiujo+ch+cfLl9LNa2l06Zmn
zBC51TO/1+xdhxjiYU+WHuTcihLpt0AQZkRJMmABjbaW6kbbskPvb+XvMaNtai4vZDrKQVspl8rU
gVILq0Z+iQ2W9QRV/beJZEi0WX5NiK3As6AVk0yzRkYu4W1gSJml6FXOueLoyxwmnonCE7VWq2Li
MsxP4mYlKtfQj3eWkhIlmHbA0STR8HUYyhuNZQMX3i4Is2ivBLy0IfDZLImOKgjsxdg47b3N9ZsW
+/UHypGGeKUh2ZcpHtBkZIjEbLA5gRDpZm0MdZTlEpoDDffaLroz1WElI+vsFl2074tM36mw2nBJ
evat0otiUdB0vmvtmnyfEKVy2v/qY21Vh8yLAz2umTDCQd9FhUMCpilKGltNvGfsPK7SpjXvlQr0
jsQx5XcAFC5il+1L1dwgJrSORWXTfQMA5dDLVLjXkG4QDqMNx3DSUsQyJSewY0ta5FXzXqYKGAS2
7mul9MoCsRRLapf5KxoK7m4U2l2oxEYz2gMpNJLUrRHy8ZUV59gM/F+i6IYFscLalid42xY+ckjk
Z6s2UNV73XA1VaeVZ7Ajr07VA3iYXpQcoyZkrXxRoHI5o/W1VlmMhUIxGh8fWvw/XmrLJR47PBee
pZN2fyEQMd4YrrDmduDjt6m1KeRIqp+SmcCsH8YZwfTacRhz41667bZShbtxjZzJpBuTjoTU8kV0
kQlEUTdvDCQJKMQr5RtInZGubO0odjd9CPzXFNZETTcenCnFMSqDhk/Aal/GsaF5J1KEoF4Bimio
Lg4yj79eFmif5T6zQ/2gdzVOCh78Oe30dtHlUXeiKdvBckZ2WmE5huns7qsgNSa7ByYo40x1UH+6
Lc0FFStKLyNlq8NXW4LfVRa5VU1dRWaxdmXiuqjjXR/LgI8kfQkaQ1+27HKn1iDhlhpR20fM+PG0
aXT2Mwk+xI4qzFU+DsCouoxW1dxDfAZHy0FGiElhbkeRuvUs48VRx+D681JYzieic+ce8zkkbQs8
vGKlrRxgNgKo96aTgdgKOSrHlrJ4WcRGeYYbsR3jNHhBoP4ZD7DAmgqhGWo8MoMrQmDGVgZYrNg9
mCctOPQ/XenvitAkqs2M4yXOIywajfhFFk20a6dmla6II4FTBPho4gFBGbhdZ5aLwmV5FeJNs/Vq
bRAKRsiYGyxBRb4WRkmKJLazNd6hcjN0Bgc02qg7X487olLZbNtC01dBnvo7v4sHJr8MX1O8XAeN
Lhpjc6DottSN0xh3t1TXgzt4rpmJJv1iNN2Zq2/dqsg8mop5BmcsMHR0cmVJt5mg7QlNf4xW6Oem
TA8kJt2mTdxLSYGS+ri7zcwGRNTXdK+Uemd2ycVsQs7F+aZmjjBF002Zf17Xr1LBUuJ3EopflRwC
PzGWKb7aVRkg7KCxP36ZJOy5dLmRANvVjv7+yAyHWYaT43xwGMLSIWWzLm21vA2Rr20SBMVrKYvu
3hU24QvayEqQMSmK1dI44DfW/3pJqxDxfCrLJVBs9mn+72qr1Z+dn1dgQUqS4JHN8Cuh6Osx4St/
iM/01+o0TkN3nbv6xrQCRGJTFUPYOxMTnnFZ58o2L8W1B29r6+G8Txx/EyI7mo82nUjr99gjYe3b
T3Pw3hGvuvMIfBmVSb5uESzRiDTbpQ6vAIqJvcI2ShaqamK60wnuC1FT7DRrZsAvu9qGXZwgui4K
tPe72G/13c9XPy9VjIyDJNyGYQgbDhJ0Q8SAs2uUCCEdzmfe7AqeXRbiHvKbHvqveFhXyBwEuTIM
CVS4ec8m71ed0fTXn++0NH+HQOXMbYcE8C4MNQDClYb5l69qFoZpRqWuiO0wDjh7g7WuMFqPDrI3
Fu0QrUgsehcht4ZqtmvOcMSqdIk/97QX+16NzUvEyoAz0I0WDbEmXI9FCdtpmM0BLZptgSrl8FSw
AQM1HE7FrXykj+rFuwsm4enBSHb2m8zVm3d2zkpK95VZV02TuvDnxERfrKs4kr9zsm5s1EW6dZtP
9SyVa4PHU2UiWU6OB/M3QqCZfRZHlabhS1DTY3ypV8x4kj06dxOlwszgPL293fDgh9OO/UQWCaPX
yfKTVGzt2jU3V6kvJHCbDx1u9J0D9QwKrrxhOQZNqpf3NEeeMqgYpcFXEEqSuNRCur6xU5wjMnS9
R08lhOjb/6P3GSjHtqkxkxY9PlWqDRn4j5LHprnKhwlYkA8i/vkgYrExz81uiq57WQBObEEgzNVH
fSludnG2vp0vFaPFp3Mfr4mEqkS1duEENluyD6+8swa1hq6gd5ejtpjGK+osPiiaXIx0HNYJQRIM
CWcZErRqYyBiDT7NtwqdyVG+2Xc9PNSrtSWPmbrmwelnp6w74AK15qKMF+G79U22o/M1fAv9gYjT
xZqMC4tTzIt+zjANH9RLwgwe9Z+ekOoOZ4To17MdnkQhtvYiQTpO+YVxbuEyGQ+2FW7vW1wzm/UX
y5IJX2IC0yJmSTL1t2+WpS7eXYebBIu/u0aLO39PQwURBeazesVTbbg4vk/Vd5Pt9bNxNG7+M+Kf
RnzPHFhZp0dpF5ttPhAyfAUkUmtzTuSz/EN9arxLD3UDscHzUPOe+JjnN5Idr8gNjhY5b1WywuUU
ISFkkie2tIAe6MM8oK+N1m6QHL66vnLwGn52nVY4m5zQWJBMPhNXmyMEWV7nBO/4B78VHlHy0I8E
Tjevw2zgh79A/scUpgEyC72ZynTaXRfqpmL5bl4KHgf93ATmPKN6MN9A/hpf+bCKXjWCIeXMPhi3
6tV59z+M1y4+q9ZrSogzUi64heMmPvjbhMu31y++sgmfyi1/5s/yyHwLLMpYhCsytMWw+uO6+TKe
oy69tMOOIJyZAiEaY8rUK3iWT4QFs2jFCE7tt5kz0+wP2BqbID/NivYTDuAmVi3kW1/Tosm14qjs
+PsBZFD2aX518c65Tx+A9xC37hWYPO6egna5tX1YHOvbRKLNZshyzM4oVYrSA/x7C1itSQbsDLEU
RMH1q9K8WUf7oF+q1/g5vsYfxZ3ALbQf5nn65ftna5/k0XTItM23VCFJ0jy/jGgaqfn4ICuJBaCb
tEqhJIHL3mc19Szmks84IksIA9Os6PqFfGXWZhmkOd91EuSja3pGRT4rrn61UynNG8y9t+GDdE1c
K7dq1nCcjvah0NftIxvEDOIuxzZ/jRYmYnwMPzc2vU0BVEXrj1Qz91T1NmjRoc7NHEccNuom2A3t
OVg65hZRk7GRv/yEphI5gSOCiFpZVc/uWd+hK1/Kh8PzWbw4d06RFgGt7/VbHD5tFIJ+tVWwbUfo
ZNTGu6R2ae7Rsp+KglgxRd3hBu6PqQ5mogZ3wfI1gqdJZlWxr7cpEr+Q9AKH9T47xSxFiBAe3r2C
cPIajhebrA5aCR7Wi+8C6R1n0mtuwIc2HqXMjUsfpxwLqkV1Ba1GnEjJG81Zv/yHNtkS6GzZ4pdF
aoJ27E75ZXhJHwU/YrS6XbNMGigiSrekvRL3OA/qfmvgwia8c73UUDdAnsu+KW525ijDNeBea90T
ZcuovMUDHqrLwNcDhsxiH7eJ8mUkybeuyfKBenPvJyh1g9oUu1H62NbaQV/qfi0fQ283MxVW6kXr
tRYqAOwlbBL+nVwEuW0SQB+RLRsmEcikBiBAapbb54KjXejEJsYz7z0JO/XNKx+uX34mOaRrnSTd
+c6Lenq9UWqvndVgjkdfYsfudWVX3LJb80IS30z123TB7LhVxcz+iuAi8UdxNe/f6jc9t0NgxdZZ
jdUX2M4gynikrK7Mf9Wtunfy3vwa2vYVe6e2KtAIEmzdBafJr7qNEvNOBzcgoG5ocW7b5BbExZb9
qbwLnm8ygSg6NE/v9399aRfk1ppj8GKOrIhOZ+yXnvpiIOCYMVU3hmWk82ej+qBoTllt6GZuTG08
lz2K2rVWABUgyloz1G3XygciN3EC5UA4/c+XdJfOVU/og5dzbZtM9Idqevn5ynXSe2hYORlhJGVW
ZF2QnSMTf9FqajWHUGGmLiFY4WkK0/SUDTiOh70wSzde3FrD4SSp+imJBdrGtQZ93mixWONCID2m
GTwwRApjwk4Z1lnFfZ6CRV9i0bsHEfoJ2Bc93pa5M9rdis8ymBnSKtZBGkWMlId2lupawI6nyG0H
T/DkogOc+wftpFUAI/r0094yodR3zcYsoicpImwxtVNtnMrcS5mbO6xM3WSe6n31PjQYUqr6Y4aO
gLJw35BcsyH98nXocjzsSNqljQrbHPTsWJOIe8RskR+zIrmBaM62AsElP8gaV7Sdp4D05p7UIFvg
a+CAOY9dBlM8ycPNK3rCP6Z2KHNOkH3dfBgF0nPM+lJ+175XLOsV8wLCxQyIvYl+GogN2qL+/E4U
K77kXsknVwnywf2MnipgaNOpo6NtBOk6txApB5DWdrAl85kVYkJwuxKmPxzW0GtKVuuW9sDoHZOe
fpKJzdQcFtMse9qc/KfzPv6KP7BcXQHgq169tNRXnttGyy4lloBoykXVO5RQeUSAU5ZcIOgUF78c
jraTeHvxpFF8TAb5EEoO/0Jg+tLbY1q5tIp80uToKwYakFEsdfTg0+7L6pDZ1FFOwzRi+o6zU4TG
uPANDVsbzRaca80piIWL7xmpaDQMk8GCmkIGr7ZGBJtbXCzN/FVRsM5areGpb5P3HvZpUiTEhzY7
3gQQQuRjmFaYqpjihWrpQ08KAoGxNSRNsyShFO5jtEFaMcMleAdhsMn8KqITmSDxrYwv3S02iWjp
hAQjBVS6VCznVHJ3gh5BFkJHfI5SL9nCs6rjMlkpjvphuKhCO5yjx0yTK3xjzUEInmqn9h3O2Emz
khlkgPLDbZR1AaxwM+6Yduu7jpbVHAl7HzlYvGz9ZrklQkPzKds2XjddyuaofZvAhzU3KjaO5n7I
0pvbQqmXSJXJtxYlcQtNTVB8SSMdZO08NVmfbP8W2n59bj1wVawcSpy6SydHcWWlGtC5cHjTGvU1
KVXSODpoMo+IpNaLUGjQudDIZnY6kULROpGciInDHt7QwLpbu7gmeIlQbS6LHkLzQFRyZbqX0RlQ
vBj1qqjjT06cCir8Td5PaevtEG6M70AzJEroNvxsNKSaDQwCAh1KnyQbK+jXg1J1m94ATNDSkoPr
VSyIVQkY3sVfsCbpeDID6WkHgrJE1dAbyD+HKYIqVvr5SOQ4CsswWvsZE0KT7k8thEIBRwvIJGEo
s2lDkYPTTBBi2x/qeaSEdMsHlTTQ3LpC6sF6acUrZcR2pVmoYmyXMMiQWcYqj+oXUOW/K9yPVOaj
tqNXoe249XmflZ5SzfAPDrru7zm6BTs7+Ghb/56oA5jf6U/J26DVkHAo6kqLkhdPb9CU2aHBBbbx
sujDd7svHmIERpIHBu/GL2BLSKEmMi4JqjAESw6EJNKtvAuOfA1dx1mRE364c8UCSw9r0IB/z00j
fA3iwwlHf581xXuGNAcFiLBWDgJOjxMYYXX6KokQkIasxBsiNvZQCrMXd/ylxEJB1iqDJYK2g6Ri
XDW+nbOOhLNUqV5qJ1OWks+G3g+FNGSJOfqxc0Qg+jwAows1PiKgR1+LBCRMSkf36LvVRnGShmC3
QVsPevc2DuyrtaH4aFRJaKhqeilRgChRCUfoffktq8JjaQYuOevlyQcsT4YhPWC3cItV8dkBaZr3
mvbqZzG2/EhvZij7ZmWUWKAQGuCutAoZRXMqTtQnUCuOtAOb3WBOFEbyTM5JBn68L65j7lqHGGkW
jnwtQaL9uzNJzKkM2vGFzpCJREAPEN0DjaE5D0mE2yRtyadIbPXS9eN+D9C533tV/96SercZHLyM
qYKtynJEsodvflBpA6LY4SUNWtgWpDoieVWR4zbj3nMTJqhjxzQiyuErqe5bkNOkJo5hB2zJnI0I
OZfwU5CyFVa71HTsH0zbeBfKOEklD1bWuleHRKdHMZgLh79IWnNdI1qL7V2WBA+DbE6sQtaWqWwx
j4DGbEusVrTo3C1CnSxICzx5b0XhgGkMSOBUphAstTWjF2ySq6DVKHmzGJ2QAi+1zqJxVY6GztFx
YlP47rC0NHepGBCBQD0tY71/FApD3RBdlz+OyjxIZYyr/yWxTNjgOS3I3OEIz2+Iqljnh5HUB0vY
vzftwhoCcqp6+8VMoQaQ9ycZNdEPV80P8ROuU7cHFk7iJ9vqlivRHizdnKhGPh4DNjwnuO8kGPCM
WxhCAWUntDQif15hK8QywhIWK9XedS0bhYCLPgzqW5hOv4wFo4FUh1Pl+bvYC4wdLANzLrQClJTt
0sMiDmLRDdjjFbghvc0BugmqrVDDTZMi1Rn1/AvHBYMTMz34mfxoSnMyfcY2FB+vWsOKCRd9GE38
Fgy1bX0tu9A6RH0N+hFmyuAQZO5+w1Om0KWh7ZaM09S8DWcqOpx5rzpsg4jR48XAqEgdKQ+0tvRp
53O6QVTAu3z1eqDsuegRGHBS33mQF0OMVHtDdAJJOqbJUHl3q1y/FKCTV7FLrjSdjT38t/6II34X
x2KX1Bd7PBIJh4o99xkaBdlnXLTyNdMDufEGUndEVWG77DpUsPrwp5aWOOGruWbvP4GGwhbDwSVV
0uk8bnU1SbnV67WeFb9ZydItWUjlUw/Kgy9AmKeur21T17k0aSUfjByDncQnseRqF5+Tuq+rzA7J
qcKsE2KMbeJACfTAJBJnRIEXVe3JCnAzFom+LNl/macLIkF7xhV1UqQbJzaAORQh6ZTqMGdZMx4x
Ds4W0+5F75UnZYm9Ypf4UgKnxpNC2kDP1CMv82ZLjgwOGEmpKDOWIfyw0IWhxHgjfH7wc8Gj8fhL
GBPRzk0DOQyY4gI7E7RTyLdiVE2YatU/v/z8WRIjvpz9/BfNGvpNzj7K5oXLu1et37XVjEdLy+Ra
Z5C+VprCeMV2jHZbe48zz33kQL9mVmnol6xZtwqRH02bgKNtY7EMe6LpmQ3Ye5sRw57pQb/rAbb+
fNcE6Z88cQXeEdPagaEn+Uz/UBAI7NrC6HZ5q+kcMfJV54A94UF6uIpsF5KsGNiHLoaA6cUU+nfI
sHLjByqAA7e8F5XDgLeRG+QHnPd5o6w8MQ+9mjQ33CwMoYL6LHzShtTI+VA0jsA9Wm0xJDAApzAk
A1HOzOhF80p7P+ilhWygSqAoWirLMz16GObZvUm6S1Lmhy4um08/dXUKJu4a2ecRfhJhnBgIfcQB
iz9pU9ozzhi9dalH94tEHXrFozIzCh31ToyYJw4Jgska+I5kOv5RhPGpj2V2NRL/KMom3dqoOw8m
i/2qclPzLLBVU58K6xrrVzzj7pJpmLrBgGC9V7RUYgBbddDWtBK0Fw3W0C1HMgqvgB5mKhP0yGgE
iz2JnnPVkPG2F964a6eXn6/+57d6p2mbjkRMyxrSG1j9LnYuKPZXpaM7R7sdycLmUAReDabvkFfG
VmQdiEHkpjomvLn/bhhTAU2oGqIC46KMxgkGy6zXhn0BPy9wcaPTi2b1C7JxKydOGGmS876Kkt0g
AVKaoQ2ELbWt5WsolWobBG6K37g6cG5RdmmG1SdL0I5Urva0ZYL+XQ2q1UDjepqJfzkDaDTzSQgK
dS6BktKQr0UJOJ2KDUQG8+xq+CbQoAFly4E5xajltgaCC61/zcgAeTmkwc0pacf7FqU/zg42gcHF
FNfzCJN04MxsVNVzPY5cJlNuuBxdCwkXPWM85uCZSucUVDLYxUPwlFFoX02c0Jhpk2ynNAs/caKz
UddTvCgssRJYUphxaLBix4KOoGxsNAu0EpSZyyjDsm7K8Oqj9JmHlXfDIByD58Jo1tHMl8WI+Heo
T2XjVauyTc82jwSxcjqBt9mNIeob2Vb6fKQH2bLLkYOEuUc7upr+WyvsX0olftmmCnqCYmSLTOTU
1imiUC/miYZRmPMHpLt/J70zE7gbGXyF6QV2Gu8rlGuONPUFvl4xL4mn+AocAumNL0+r3YtA87WN
vLRfEA6iBh0OF3/wL3U7LD1LhnffzWgRURIggtVV1F9hjUSl+/dvLa8qYMRAE81i9hi9FdZW2jsc
tyyzxlHiyoBzHdb4/5Wnn+OqsVCMXfymtC6pUw/nqv1sCpFRPcFPqRQ1hrGYyJWj6sEmk+XdR7N9
Yocn2c0DIczJ/dUx7f9O3ZnsRnKd2/pd7viEEM3e0QzuJPuWyUz2nATIYjH6dkf/9PcLybBLlmHj
ABcHOBNbEiRWMjNyN/9a61sMxew0pywvNB89S193NY6gRg71JS98eciCNN1Eozc9gxFtW0bLlh7J
S5fkwY1L3aNNbQFskWwfg2U4OKWZLSeOacuwlQfHHvMaO3bzluX9QIjA5UcwzrmrLGbVdPMI3uke
KDq02dhu9ROhStQo7N2+/m5qFqqt0zjnlvvspmiHOYsg5Gby8HlRsIq9RKmMbuSwueSTv+G8vUvp
x71POwaW9pR/m1B3lp5nyj1bhCJuWxqbvHWjddo5j0PpELRNViocDnkcKuh4wbhAiok3mSYirpQc
6DNUHfIKc9NuvAxJAU9JBGcPZoyZ50eptTmjVAzfAD+SbjwWVrm0qIOmCEMdJl6WKB5HrphEsh+r
SVprlVsH4QbjIYmIGiuytTom0EXvksqq+2ceAVYXGz5VkPXbcRop9rXAruFdXwpljiyPGWnesvzA
ew2UY9TWSCbVJs4AeoqL6aXuhgw0vJFRcc/SA7WSTr2nxRLCdj8em6kQUEgxFAyEz8lagKZh9OlI
dezy5k5PDaQRrEYMaZq3HO87v+Yl5+j+5NiL3/vsUpAXgbbPE+BmlYldv8m9W6OUNfca2zsn8Iet
kcEPV86coa0tojHJQmuS6L4Z3IMa9OTZ8KE9YnQsdn44LHVliQ0bArXzL8nQ2BuBx2jZmbNEbFLZ
AshqMyByEk8itVVxFHkil0J3rRZQdedS7SAU/qfEhnFJCHTvDS6E3qDkB9VTtMVwqZWTtm9bA1SV
hZLShgLVjCMk9NmMRe1IxA6X1BTex7XzmFoM65uHwux/hqWEGTaZycYug8/oVShh7Srl0EA3/w/r
TdVW0ZUwanCrRcHB27c2zKHCh6bwqFqRJdtJbraPIzgwqxrKXSZaYNWJnz/IkSSTCYAynSAN4K2p
/4PN3Jxt5P9w5f/V8zvb0H+xwVtDm+tU7g376DmLX4IeibDhYIJ3rt9aAdtzksVvBEY2YydWowI1
rQMT0r5snhhMO6QlkoqkyC+m6fs//vhfswLOn7MCf7wqVzCTESacb37mn19VVeSC5UtDMxnu9G05
b9qIRM/qgHfiKlARx/wnYIWFDpW+pMKmqm/6dXApNt234Chv5p04WxeCJtX1tQpw38lkT0VwMw9g
rv7Vrs1b9UHHpH8GGHifPVuv7fP43Dw2946/Jyu3+JTyFITVgrbCTdbibtv0aLAlpxqq1vpNVOKd
bLl/kJkYb+EZjPj1Kvemt+I4V4KVu9eO//4tMdw/Bxbm98TAPW7Af9bxe/O3f35P8BqYDfC2dj9d
zCssYNC6NciD4jIAGhw3JaKfz7GX/DUU/nIfedmSkc2NkYowVgb1XiPrWL7gpIf/cFycyWfHiIbX
CvkQYPve5f1ZubOwyKVOIu86exkBBrwEFV+Ps+IegwknMdbTvXmekg0v4lWEy540Gf/HoCx+AoGt
f+vlnREtxo88p/d1BTXeEad3FwAWyTgqA89HHXHmFD1H9E6frdfiQ/Ufsbtvpx3B/lWsATDgtqNv
tV2tTyv3bAqmr8SZKIx5hnoSgmn1rxqoH2BwBH6qKz1rmJWsB4L+PxT2q+/5j9cvzaO6uc9TtOou
49MGseyZIchJXBMauvnAFR94/RjUS/u5vdZoyK1VdDtASJzCSt054/KwFv1MCO0oMeycfCXjll7D
Jn4r0C+jy4iWCUNwn8+ElSVWKrROvvkByqeHAnpVaKEhmmjCuc9DI9XRSqen/L1GO8XPtAQWe83R
PXes5Lv0HKK0+necZHiftUfz9u8fH9M2/vJFh5aPkiA8cgSe/c9fKc7RiVYyiN/HQ7kupr09Ul/a
PrnvafwObP91xYr7ytvyMT6rW3/XPDB3fspR0XD6b7kvhGhrTKD4Ba+e2EcAFy9Ah3Z7/jgY8Ivk
au2AN+we6YIw+3OFbpei31WCkZpxZ4EDKzFBLOfWReqQn8eEhqwTIM4FptfH8m1qluO75d7aq4FW
GOL7vPLeLfILP3dWEx9slMUsOU4vFVpjw4qcsEgsGxNKIayIZZqcTBaTTdwZ1MyCNW4J+e8pcMLr
gqGke0qLTV/srVnkPDf2XfdkvmhvtrhkABqu9Nu+jy/xU/UCRf1sXKrkQWxJpi4c28X1v268dBEo
Lg3+XteWEGTPEbJrg/wKnHbx0Ms9nJ6QKnO+SS/2zXvUjvo1eY6bQ//t/Ai/0i+3PMI0MLMHjpxc
Rb/iWfY92GfP/Vg14117aD91+z1DZOn3ksDmpkc4Lp8C6wnYVjYLymsuQItmOMh7ew0NB1nqq0GA
puqziTHdrGKSl+f8KX/yb+GT5u8MlqDB2fYHl+PRzkxXYErShEjBS5tc5l+eZr8X88avayDoHaKX
QEC3+dK3XfZWp4QCxBIzKc+EfKUIdJG6u3LvEvnmNNAz2Fmk8M7Xxmtv7fqFelHmBwXARxrsFi2r
8vv8BlB9urSv2oOfYff0zQJiaYuFEumAAyD2ttbq4n1aiTfqfGkJDobkLkB5EnmEA77s601qB8FK
+qO9bHRxH9FFj0mPlgsvZ5DHiObbCxx10AoV7zIKd2WHKQC8Zw9cK3d2Q9jSgfP3LM+/2JasvwZk
SMboDhke3UDalNTf/LpZMvMLwRa2vBGBiUm2QmTszGckDUiGAY6h9+BD1QX+f8FTOH6HFfhQLD7R
RPEtEy35Wj82j3GHjxeTMx+mcU52Nbk7OuJ0b3lhfI+w7nPm64in4YxKK25rNfcDiplSE8Id0zRz
7yRVfMtqTBITmezHegYtRdSv+366+Q+/8J9DaPOeY5FqBcDjGiR7CaT9+ReufT8QCBZq31jfWKqk
vThXUsNqh5LmDHuV+ZARFmbInNFO9uA+q+GgPRjspsAYb/X9eGejXtvVj6aKtqHLbZaVt2flrW4G
Fgl5UlcN/bvQkYgYKYf/YdM0/+XrN3SPz8tyLCH+qSkIT72Zp27W7IPGWWgP1quXF5vJ+u6Yo49U
swCdvc8WGm1/2XPxbIf1Qj3HXOLihU1/ZUaJrnvgwF6D+6ZBkFwPGv1AAOXfv83/6mWyrQPXko5j
C0uS8fr1uTIzZZQFUeE9PWbZLsSoZZ8DVGBDi5NdUXfyAMT7CTyvdRTAC9ZHRwaKyqKXsyRicgz0
5Fp48bPQwQD9LlNzZxVrvcbOUlHt1eOylIyKVIwaFUtx9+9fvvfXk4klKXayTUNaps7D+OeXHyQR
DdeTTPcmY7Ol6qpgFYMFm2gZYxXhhIRQPbhnCD7umVjSPlNoCr//3e//3LS0fYRL8RQF9nfb1ikm
35yHI9M2k8MZMMk0eStDT92F9AVgHa22OoE0Nmf87YS7nePvf1XCnz4KXdu1ZdTvMSDJE8Av6uzn
v0KyokluoGBxKrojJYMjR0vall2D6MesKA9Iy2rWmIujMyvO1J6r956pSTGr0fqsS6fcl1CpnVoc
01m3JvGEdwopW+2sWdeWe1pJ9Fnr1jl+liUpt8nOGVtzkOK+BMzLj/BMeJyoFzGosG1as4skRdhv
cA/no9kvgllnDxHc01l5z2YN3pzVePzasEdnhb6dtXo1q/burN/rCPmsPdmqmbX9qzXr/NRDIvp3
s/pPSAYrgDd7Asbtv//Uzb8shoZhshB6VITx3Mq5C+zXhzYA7dtg8432VvpW5TZJETpvmeK7yvjm
rJc3xKC97n2cge29diId+BNLmtnhJnaIQ4irCQWE87LpLVjaH4xclKuYHvS7uEy8jezrEXdH2F4C
1LfJze+MmNGzb4ZgwIi0/Idf5i+PMGdrDs9/FJhJy/unb6BdhXRzBW24N8+Oi/4e+lRYLKU2EXoz
PP8c+O2qis1qb7dKP5Q2EriVKmxDVlicAMbdR+26yV86U6j1cFdfuydOFJ/O299Pcv9jhXX/W6O3
cyJVN23dMy1CsqbJUfaXz3hu0ftTEvf08fWRhL9Gcf/lD/hb453+m2W6tmUb9h8FdXz8fzTeOdTa
WYZOMy4tnpZhEonNi7oJ/+//sZzfdMcl3uu6bI7zAvj3YK5l/sarI9NGwJwQpxTOfyeYa+j/dEnX
uPQ5QrIDz0/tL5dzkTZw5ZIm3KW9Q9KCV0//MuPdi8wVcajKsGccJm5YXAG5ux35ty+jro2HRk7R
jxII2CZtSyx31lh6A/wwl6OCbnD90lWZfZVx5gm8kQPoa0zm2BTi3vqpJ57zkgGQvjqJTuSNfJGr
L2gkLbBLlEGg1SDWAsEYpekh10grspJFnTHEWlWFbG/KlNZB+SXqP/3WAJbS9gtbupeuNY6HtIz0
+k+gsWpXWWkn7npGv3P3rUU4J5poXM1K0QMU7QFrbsKhTKBRT1S+Ac0GNnUwnNi+ObnHpSqkcGM/
ZOyYE9q1zrBGIyoEG8ws6aQzRubRcRFc4EKWJzbM5KuOJ6aUXiimckWfbxzRAhJkzP6SxrkNecTt
UsZWh7NMGw5enIlDiiz8BN6ZGjc3Mh8yy9cfBcjtK9CV4H7yphy0DLFe1c+2h7Scth195Gs7SkfC
yBwXvsdCImyGNA6FRh5Um66tuXIEIL1/0L0EhUWnlgq937Q7DFRJPx1Lzba+c9dL1nEKYkQWiVDA
fDIsG66mVT/IDOmvWcBclFwBqh1bPGPXTMTBU1kb/FtI+smVXz+i7bur3notMqD4REa9h7yQNEA5
u/4pHFmD1dBDu/UiFBe7d/Qnt6UVeeHZ1UgRVGVi4/ND+xYDsyLm3aYrcJ1yM9BidBwYGt6noUsE
sJcwo0lAGxqu9aShRSmsqwUNAs3WNrN8nfUyGZcj2BtzaasieuPUHryFxWQ6C4IfJTYHBl9Ga/kv
wC+HR9kVgDWUaHzAno1GlYffumcgHbbCQN3BPJCwucjmGBmCl1151mXEf+wvmzHOiR8mpJsWka00
/dhPDqUv5Bqov4jhYlqMDyfnp6gHfHN+6MgJ21OMh82uzJTOGdwZjEtkXb5PeVUcE7CGONGpIb2Y
/WAwZTVNOfBWpVm/c1xZEqu2PPJxuh4wLGy7llerWEpiQLEIVouB9zOe0yvcgDJl+d9RXDrjAYOy
/7MfVHk3pdFUzxCrwD5XtVcoguI63qcydIYnzSVcS5CNsxCt3e3PVFPjsA3DqHtpvTAnJpoOZHid
Msipksv8VNtJ0lLEN6MCB0jbeu8dtQvGKS6G4cOLNe+BoAWnFEFWFwp2eI7zyTtNCbJxZUKkN1LH
J+OA8XcIEp/CEh3gSycn4kWWw8ApBYXq1h1e1yhLl3FH7Y+eXXOo+bCDmBBgeFsX3lAQAq7Gs2sa
wdrtxw9+GYwDY1YGX5pv0DCNULOqSq45hMyjFadWWphyXhNz5XsrN8vDyDaqLQynOxdWF74HDs6K
AjBc3/Y0m3NjYr3pywVkfxJ6JX7nwYNX0iiAPXXX5asscmpoLiSVMh0+fKoJAh4ay6YoylMSKtIU
kjutwGwSlLhlqqx/gx1ZMWkuuQVHOPBGc5BwWMRxqKdzk/Y7N6Sjo+9oQ+jsjhSjHJKfAfTVU5jU
23D+jjoqCpb9SNCl1WiccX1Abu6gThw9cRvUWkapH61HVszTbjcXQizTUfne7B2WLlA1GtiAkYTq
zPGOOkITcTJs+n6PJXnYliFw6J6mSTBKfXEcKKtZ1ZNh7QszEziiR9KQQSa/WzU91RasP3pUTp0S
F7aVFT0WDLUHLGO4PYzIve+j9mQhUGt593OIS5+qAYdwz7QsR/fqjM7RaEw65szytfbCL9wadwCt
lqPLeXWQxm7ACdD54WPnaawOgghi/CrmXLUEesDQ38XT670y6jhj7KrWki9Q4w5XUOAkg8qd0RyB
cGPPjHY1AKvEF95KpbpHdxyLnm5tq4rF1YWW0Dq3qvJe+zHbYCZ/p0p6F/J1RB8mbeGGZ8FlKKA9
j6/7wtcOTg9dIDm6ebILgmhVGzfffuawtmgHdxslOa5DC7xkYH8ZyTmyKxREH/d62xwUbywh4lXe
awfpWN1C9Tykncv+SvmXpBI9DfO1FoTJjhu+s0hC7309CW/Pb06Cq1/oWnCJMn3t5lAUy2NsJ9dQ
gSc9ztBrrcbh0m/TgNSc575SqzUz7N5NX41LswJZUA+lurFFX4s6vxGc3FnE2rYj2vYi68Hfp059
LCqmJz535NYA8upP+C+ivP0mkY5bfP5c3lNHk8uyJv7cCVp0ehMjg94YxsWZ6T8021Rcabtp2xI1
23oZTsxWzrs5REmotkYK/bAGJtsQDrUwPy9J5GHlqhOdWFtNxsL1rXPkjekPlNTq6Cf4YlwCoZjC
4vYsBRcTv8eJjKuxwHyjfbHudDupoSozrqVFxAk/cbpgnRjaNSwsZKukL8tXFft8bq3wMMk2QrUf
ZqOPZ4qsSBtSTHD2lKRkYdSN+F2V9fA5TUV4m+tbtpL3BlOMPxxDkVcv6F8ZOX3L7/ZBQbF5AdFk
7eAqIICRtliY2OOXXtNNuCMNCtTAHARH2+hUxCHIjd/jSOjHNKahb5kR4HvBfhU/GslE4kBz5Vhj
Gy2oYehMBSgKY6yerURNSGfFAxPWO0fVFFZQD0MUlnbHH21Z0WrvGG3/GicjpmQG+7U9bxnUSI0G
XTE8RhntqG7f9T/9NC4+U2nZj6TeKBFoOfs5kHxq9WIUonyVVc/UJTfH5Kv3+T3Jpzk1mZ4QHELd
j9rr5HFJ2QzzdsYgON6r2IiTGx61BvHJkFRqZuUAEAGorY547Ek2riItiltghO74FGf66GxqfVTW
paRW75wmuXyjlCMVK6dGz1R9zpS6SNQbPqPwuzKzklyGR1/pNCaHmMTWKjANlnEHC802rnyGWWnA
Q0b9W1kug9yJdiLX22ClxZ7TLvXYBA5QjxlZMp3xWLWL3SLaDF4kTn1Z4TuueV01ruHSiB5E2Zbb
SOB4xFbBn4kz5dksGmunlxaU7FpL9nnj2D9Hlrdva8jJ4yUTIYrYRczbeChtB5gR/VNW4zNcFgJl
KBFmgm+67WS/bZltnOxAN40lmz5ZEJXPxbdkPzGH6IOrUxuZcdedmoaAqcFM4Gop23xx4x7wq987
U0uAMozuoyZO33MVUR7fCTltSxyOawt7CB0FU6t/e4mrlkaUYCoqe2OfClT3Kg9hhbTt+E5jibx5
Qc0ogGfJ3lvC8V+joItnLAJVGmVg4wqZKom5U4jkvu5yOsD4An+EhZbfrCiitwInG0s/QyGYD1YX
3UanB1stNJ+iyCEoxqVwDSoTBhRQrt5jZ11qw2kujejKN3vg+IyrPCnPCOji2JJdqCAsdwi8kTIR
NQyux1hmuwdbjsED1RjurXfH/lSWtsGHakTqXk9TKCGp65DzDrOcslS6AFcjR7hj0VOSrud6tO3b
bjoVXhXicuYpXAjLbEkHtRZXljY85Yln/zCiRurrQUj9Z5fE8VaFiXetTKV+DIFR3tuNPZw1YzbW
JFOt2F8SLKzG2FEnIKMHr7DDzWhO9dMkTecdAEQ8UhSSwuwSEd8a2WfBTz+swDP4GuHstpzbqlLD
PeVssTyDjcGCVLTtWydGFpKuch80AS4NhocfvGXlKPjCliWZLzvU3jVKr7tFobXFXenFgCTd0rko
WZF9TyJYZ65UrNiRtO8ckjSfHlh/wCjSyiSvXoJ+6fBcP3pjD0c6VpyqV1YQuWSTQUdf3aB2YcnL
/nmCLbWhNTn78Ewb27gB+H2uVsMWYOXOza8bzBRmRROzF5j9yQiChnqbyK+vUW0RSGiVyfHcQOgm
cVYMTbou27CODk7MK9+2TV37+w7k3LjKNHfQ1s3oO4+J1rYPSTBBIbemnBNOgEfgYDkOB7Cw62oq
Gzzk8ChwWNoKMahm1fUeBSTupE/WsjUrm9K6sa+hzEU1odbOm+qlLvyBDhiTRmfZ2OFeGTk8usKM
MJBxADa5WrjGLelAPSwUZdQoQKAVLkDz67MQYXXrDU+8u77R30wrUjxNEoEvseBYRkblpgsl8fus
OTARMnXcABNtw+mPYojWDD5kqfXJytC4yN+7Muv8Td9JsXPgUxYQ/0XJzL3LXQtGQtp0Z45rnJPi
MTLwMXYTOXQwdvh5PShAaD9u9N23sNlWI2zsp7ZtzU9MetHPjv+sAcUbgcKoIZWz5hP9KijPIS0e
QWg5N10ZnlTjjU9aZdcMLat+uM91uOPHRqebxyrcOY8+GOaaQz6tN7at/A+P+9lNz0kmr7lkeIT1
uQ3R+FXaHPNUIJK150bdBHmIX2gxkYPaMGZAkvVxsAabKtaLD8urSvMejHaKM5j4bptSdDxPmdtl
XhY92xgzTHSumuOLT+Ua3gwnWUNzrXzatxUtnXUk+KNJ1sic4GIzl55OE4ZEdlJeBrkfUphpMdXr
2q2GuyKNzFsymSzAWEjpTDTTYbgHrNtfqtxPcVkUSfkxBrW+Ygf0D15Sexvc4FrEuWe27RQmjxTX
IoEQXPPvc3oL75X0hbbytcwZzkYcaY+d1lHkJENL5ORdYAZsG4ufVvDk/RhTD1DKJIzgxi6IhdTi
pHqMuaGtDdG4X2Lqq5OuqRbaZV18ZFPcnvSkR5Qmro/PlkavTZA34sBypePLHpKNjGS7rclOBKsx
F9z63HoczgR9uCI5nEKHOGlv9pxz8ItgPNfAMxHsuyKiLFDIO0ef0jWoI3ozHCjLR8yR7TrAyY8u
7HpbxKN0XbQNY0WV1O98yv4HBdAQ/8I0Ehuv1funQBXOFb1AwbMctOCYpsKhxHLwKedpjDdktwma
UpOB77ECYsKuW98z8nD3tl0mxwH2Ad5CBZNmcCK5LRLdfKloIybLiCOQmlQaHNHpwB9Q6YJryOlH
Gy8ANSAbN8EdK/mq7yKNhFDiDbE6J8YE+ozgG+i3ICcQBWkG9yqpqtHV62VgTek+ImH/YjcJ5ZYB
jbicfex72x7EA9uRtZk0OT4W0GnWvV2okbG43T1W8CC42LsYakwc3fWCY4H/RvGV+xpzYKHzIoDE
pdoOd2+a69ldzm4K8jq08WQCTCDW7o7RwrL15Cw1q+UmEVp3kTmBeibiEV/qdHYzSj2D4qS3zp6q
LCA0PiWjD1hWg2cU+v7iaYH8Yetjc9+0kfFdqVDhQcXNt3DosZkPPxVI3l4YLyUWZht3vN7gfSgh
S4vMQRrEWX2VdtzsSZsANOPQtks8bdhzaDJW1iSmo6ZrdItFA0kbTkTy7GbecDcVvDNk5nW+kHlu
esihTfrgQ6x7bMIWENbYltBjy7CnKzuJwfla5nAuCH3gNICxIKG0a1SbUqAX3xfC/HacmuYChzir
t3JkRR2kGJxngk01nTiJm9/SQfRIYgBRVq5VOek2MnL5nohhXP5XPblp6eMbpKQ2Y+StU4HULiLW
qEtVV2hNKRYI9QdB9P/35Pt/EU7SsJkcMw7F/vR3Hfovk+zHnyk+PQLfvw6zf/kv/zbCNhhhmzbK
hc3PM3UL/8ffRtjOb6YlXYyvmEIcfEX/mGEb3m+eIcxZHjVMSxczkVKxmDDeNuRv81Ab8CjzbUuX
tv3fmWEz/GJU/Q+fmcOrYnxum65jYECx+DP/PMqO2CDxKNLD4mJwfHXDyMbnXzFHqb0B/mys5H0X
2hbiHexCNsdJW3MV4aJS9DK/9KY119XGmrkRRZOfgqZoHksMe4TbxyHm9toRMxmlR1ek0qXQFrHv
swo1fhXA1eXGAOHdbKAE1MzXjs4wuSxBPd9MWMU+8Zm4g/CkkdfglJJZwCGII4OVrmkC8QkLfkYl
NsylabtYXegjgzLpexYjOHhTtbXNYITdnIyamAWuIZCLGm2XjLHcRv8a3HIeD/QD04dM2cWT8CVf
Vzut1AM0J4xadO9CDJp7iMah1F/yKo1eTJUMSKCOn+grug7ix95OuhNhL2ZUULUfR3vKnvWoyWjU
AfKqL1w+YmjsbA9si7Ew8BI3iJQMhmIuE6VuaV8AhK2TpU0G7r6+8fpFSm/xS+Nj9VuW1F08MI/A
mxTEbuDNo0tgwgJcNAjpqcyRW7MiOYgkz3jTxsbbYTjrqfJRFTcvSkBvLUeSaztMw7pnwmwshmrK
TzA33Ssm1OI79Kzqywgm+zw4qBkLv6HSFQeLuWnxeK46HZwmh0LMoVoWPZeqAG9B7dJGEKrbEaLN
D6x96bIJxppFWGoEvWOq2j2mE5jGg53dZvpRQF0hFK9IFk2J/s5hZDqEIvDvqX+OzyO8+A2fB2ad
LtOKdd841a426mlfo4QsOVtiya5cZ+P3cLZNry6fSnzeG8RPvL1tQHKTIQrEcy/VUFuq7tkAiEWE
X1nkegaAheNiKj2J27xsYX/DrVx6pcDKATYxByrjRReNi8vV4epbbbRwnNZGJasDCQzvGRuD+hBN
TEq3sFArMcjaWOPtpuvXVjBOZ6URbiscLTiYlV4xRWu6+yCWmBMyaz7zu15EWmce32ZUUjznsUtf
ROZaNCPrHW6dJjtKjT4PGoejb71LS/A0eN4WnpM770SB8MK1res9Ojnw87iJdBgWQUTiQs+zU0E8
fx8Sn7kCgLJXrbTKZDE1tfwohwoT7tgE0W1ghwVWkIR0uYqueYFKHqNYGwY9o7m807tavphVSiGL
SCEWDqnUdmoQhKy7JuQaXcru0fUG84kJVb+z+2H8VAH+89StmmTX+m7zSWaTC9cUkhMF+lGTEZaW
ToIKnvSHJTxcYrxDI6VFoeNc6lxlm4jZDKGTOLMq6khi0H8Ebc8ZBuYdjy0A2zbJL2ESW49dZgYH
kF3mA98Z8LYKuX8RttYcOcLiwDZYMBpqA4Nloh0VDY12MMVkTfSeWKvVcOgr5R2USjAFum+Zz55W
+ge8BubON6Zq51p2dCQN6N7leUYBU8qclxb3tPAJBJXGrs377pj0oX6kc5i92pXSGGEvGsZjNtVU
hWWV4noFOvXZoTb96tYkWSbeeFbJJivJUunj8G3FEIMXsWxBHWIjhSoY97P+kAxyXDRaSS2Ty7d4
7wNn20ZZXyn8bRgdF0OvE14oLRae0GuY8roU93SkD+Y0vGYfEA75EubC+R78plzR+cycNGsq2J8m
SVyAqd0RNYRqGM0YsJ4MlTEwmdam5KjZqWGBbEXBJ4Xv7lNDq3dqVM4b+f3ozCEk4+tYh1wdXPgU
dFqm+akafWbjuh2UZOlpYVk3qTa+cj8Ovjtbz2/apPRVbzsiokrG6U6mRZOT0UfdJeXqvkqtyE2P
XSw7+rMHN/uu0yJ9LyqZ02MW1/HBaqV3cpXbrCTgCMIpfhCuKBzhzSpCuGhYmzxMfQ2y8TpJ84TQ
3gT1I4IQy+G4fOj0HgA/s5GaBjlnDMU6nxhlLIq2z77DKeGeG/IMPTNXMc9uMlafhSOsJ+FmJGQL
ioBpp4q9K1u55ezSsC+5HGtOysCro8aIMk5sf+hxVI40QRetc70rHC7lzCyDWZde0MEANSAJSka1
bOMJiGE7GxHJqGDFTN8K9xhN0v8q+Np21NR05k1VdWBzVQRBtbQNHQNzQFjmZRi5ndiUr7yGZEif
AJYyBisSkkv1oJgmaxVbgT+pfR9D11xoQYXY4KTDgZRIjQ1t5OY5afjtHDeRn3zHnJ9R7Po7DWL6
JW4MZ6K3urVOrRzsfe0EPUxAUA3oabbFduX29s9qjJv3LJTh0U3zjAxtAwu2Z0pJMqesuYuXNEgC
VBb5fZ2O/ZafFL2nPKsrt1HplvRK/MnsbXpJS5u2lsnq41uEl6BcilB0x8YkzWQ2Q/PZ+wXOTKvD
WzlkGnuVS6J2Cm1q6fzWy1/GST2hToSbOmJ+IwpX3wtzFDvGadjDSJpKAEVdnL92jZ0+xXmXfqo+
UWdJ48feG8Ny67S1umbdUFKVSNnwQNZj0FAtdYndNRlqfzOy8tGJh216JJl3lrJSAxwXp6UqsDSm
c+Kk8oczRhQsp6CxAY/SzUQyoT4pZxSPZRgZe99r448stt90aHysqtTx0IKq0lvvKP+atWbyLAPc
UHSucwsyIVabalCHEpIAid6RgIzdUpiBLce/cnZwT5meJ6eOYgWOB3XEFtwJ97Msw/rE+TC7htLs
M1LkMXKKxgjCXBTcg98gkKabiqTrh9RtJjQxZbtvGpTuc6qRUV0E3Md2Th6DNBVxe4cX3X1zvYZS
ZI1y8n1s2Em4rKxe7K0ARORiqg0iZ46vg3sp5pZ7zUg3sglMbllFcxrqpLXW8PfzA3rW+JwpuC4i
7rHuxzh0tYhbrSX96atIdXIgflcZJ2Qx/jIorPrJLuDRoITQ0+CltjiQzBhXnBKK1zCP5LtHMvLA
WzBb/XyBOYygFFQ4j8taatVX9L3wGpi0B2bMJ9ZulgSvwtYVFRigPeqAMsxUGtqnofEcbHSVt/0t
8cqMRpxqJoJW5pZ6jvzVKNz6lSkXYNKibvdNXYVfGr7ng5r0al0GgpYs/f9Rd147kiPZlv2V+QEW
jJp8dSddq9DihYjIjKQWZtT8+ru8pme6GyOACwwGuA9dDVRWqgin8dg+e689FuqX5i8A0q2UUvaM
Tdq2ijIOyJozvVpo6bZBoJyzzMSCFRseoOfMYDPWUNRV1+pFKCkvfa4Pe77S+mdKe9Wuo47yXEKl
WA+yKbDdE273M919ROZFnUSe54QpS/ubCk93P9iKunE6u7g1Z23/MDdGOq3YFOtYikH3VW6tffpQ
HbZu5zg8kjMm15TUvL9eprL6djpPR6LOtDXAdJYsMZda5AXsfKuY1/hxGUo+IV7VW3uWuDmMX1U/
DVwkXpbc68lyjvJsyMWgmThyz+jDyysZCLb1zeijVA7ZuVu8JETOS3etR/92kkaEDVsmNOLYsP4G
H+qpqIevZdBVqM/LdI0aTZDHrl1eL225BEPamYTZbGrEnNiCzzDwOy1Fc6oWj+ZmHB8vqpwo/qQY
edvTssXJnJT1KZp8P9v6Cwm4VaVr04lWL75tMi3phXb1/NDWrPTmqQYnpzJwc/7s0A7b8g6ei8j9
9B3t/iAJL39tEnBvDUTLSzcuxbuXi/mK/UkPq0R4Hw5bKKzDeaXfZgxsf2yl6rcUQf1qTdkUUMQk
fk1apZ8btr2YN0pffcVzlG7RMfWHOGEmpTdpOnl6NDFCSfUsoEp+FW5DFHQc9SATnXUTrCmAJAod
HPa8eP5LIaeSEqjBup9smhFqBljeVcE799HxWIS4LUHjvPIPcdkVLGQri17UHBrKyHv3VaV5t1ai
ReFIWV5ttM41Xwo7agaaW4r8lXqj+NlFTH1kfcWdw+MUwUNfAWq0SqO95S6FARKSBYxBNhY7BZUR
620ph8e4xiixqm2xHIuItswOZOxjDxvwO3bgvfqlScZAm9LQRwI+GTG7d4nD6MWB27jqykRba6UY
XtRUIfPgMAemsuBDx5BNA8EYlftqIU3bkrd8V7kpnvCEWg+9MVKGvmTmq1JU+1am3oObdMVhogtl
k4KtvhjxD9ckG1BgI+IT8XqDThj93lzZznl1S2R8xzXmhX1r67rkTSLv+HSoO0/SKlLWS33psUQf
eFcaGbCTFdG37K23cSut+Bx7x4wA5OYuBhOpi7SF68OQPyxU693myHRf2tzLL7RCpbu6BPUumqXZ
Ugla3DKmYhiU+ufoI0/r6JJHW85c/zLKY+TKmNWA6LuMZ5ZADvJXllyxwGd7NzF6WszG3PmgkFFb
2y21U70gCBtNBoZpTgiArfBLp41Xev3RTjxKELiyI9dCKizvn1Q+hq5NeHDFq23a1aKvGExYeQUT
gdaYnsLB+9Qj4ByrqWmA/SL1J7wZnOkJSE317ZZOtHFYlHz8LaD8v1aSzukvVbf1n+6/QDOJLnDj
Mj7+35SkNY1Pv9P4S/2bL/KfP/O/K0mu85fHuORbLqUjaEIext5/KEnOX+hHhhDOXRoy/0VIMsVf
rn/32YMJwfPoWf9ihhR/Oag+3Dkw2OqYhf9TQpL5745+1xIU9viCQhT+FAJD/z3m9C+WyD5xqFsu
s3mrOw1g1NxOMfvJxllXxP/pX6WCwXH83Shy/eAtkXYWwkPlL9zx1mniW5VGtxkmIzsmRsFavLkY
DVVmY393YmhY4ljne0HdgidOsQg82K4wydSOdegMkR001RPAcoKj0yQ3NoAact7DZsDaxF5lqv+O
rjum+UIzQb9lG/mPYOT/tw/uf1XzLyUzFh/D/7NI+tJ1X+q/3dTX75/23z7d//iZ/xBJrb/QwfgA
ew4fAiYTVMj/KZLeBVIdG69hwmrQSYr8D6Ov+MvSsYORR0VhRev5p0hqmH/xURf8THRS3RKO8Z8R
Sc17GuVfNVKKd6CjkbJxhOEahD3//bPdUfHtqN6mLDYloFkCq0kIyfTt6zJt3GraFm58xSnSW/kf
fTYfKBV9vv8Pf8Whoa+QUMDe6t1L0mi3FE5KC9ablZovQr0HRzVbgDIGvXhxY3HR812ay3MlCXJi
NyF1JNIvGMiQhU02Gv/yrfjf5KZshMT/5a9mWeg8BAX40jpUHf37X62n53PgURlwYckFb1t7GElp
hENa6auSdWJpTldIv1hSextHIYkH3n5HWzDscyL91l264P0skYekaz7hiuubgvztUZfvhpM2J+EE
VUxGTNG6feyrOV7nDNwVdbJ5E3PjnLFE3/+Rt1ob8AtaOKT0+dhTSp3jIVu5aLDk1eLs6M5Shq2i
MAUPFesm3CA3NSY/ddRehG7r57nxNDgNZrnN/ZQ0CqUz1kwGoKFiGDDdIXHK6SmZ8/k66T5qahGF
U8aJxB27OyAD03lCC+hmBuvcVx0v0wXrIGcX2eWu2BUi2Y/K906D4+Ku6fuPWuzaatzmtOO8R5UR
eHViflQdHLDSFhvUmB4lssFt4il8PjP4hRhW+HmhvneFu84ABtHAsgLluJaJT2lBPb/GiX6TcBGZ
VZLhSu1Z0DOEHJsa+XUZQUqKzj1MIgJjZxWPTWrubOGmuFV9cYZcJ0a+Yx1HKYZxakUbi0ZfK8nI
Rdhs5UrderKnH9b/F0dLaNhRJiUypWPQm5LT2JojURRTh6lUT9NDE+M7Nb1nD/ckAeCBRXab9htO
YCxzCRLuoOcvneOlW7uQL22KB8qaGTOtaaxhJEzxbnbehNiPWoKRKh6MbUY74wYXKHI9hbt9UDWy
2jslIGdUo3syePmueQJXo5g3zD1byMlHt4dIKNMOC3YCk4PMjDkRvbHL6xSLZzcdVzbTsU77A9ai
syZcKLYZG+7MilZ23MtD1lkvlZkaG+GY3znc6j2bZOq4veUAlui10Ns56ET66E/5sGcwVadIFcOh
Go3wbu8JDBUj+GZj9SxH+zhbrTrGtLEwFKkTqUO2uV4MMWiy4beN42fRRdGqXeR16ryt0hASMiVD
+qf2Bm2O/VDYvLQwh+QeWIWpXh7cpdtrenIyO2TbrikfLO6PmVbUVKLY8PPyF7YxtzSDd891zQOQ
BnHL2Rjcy9ViQJtwxY7NfQC2YD3y/YesCmfKEMYZSy5VT+iSHvodBu37DP5Lc8E+UQ5JNhKMkbRr
QHWwGlY2brc59GUekQ2KTnVefzgp/al+W+zvsXW9o4fSy1MgbniiucUhC9aVeV4Khm4HTbHRuGz4
Gl66ZTrVjrrkFtsBFsWCJ4fVstq2OkGH6EolyKVR6pSXJdH1x0Q3f5l6dHAcPGfOspw1i5bzzN2m
fbTLEm3fJngdrdKKQ5OL4CqDDjwLWorywmkBVp6Wtoc/RgnMjKATj9n3EqF8AUnbA12bQzvwEdlh
qrXHGugcPwAgfW4CJ985VQvbMfvsY0LfiYlFWQfeQi6RHUhpvXWa+shbtwlsjVSzkdLdqrcHq4no
olgeKa5halbrmpYs20vxWEdHqgve+H5y+Bl75iWM5yP59wlDwZDEz2kKR8jA43gv5YUZj0btnhz5
mpbdK77kUEdJXVEjAzQwB1iNoA0IiuVYRdAwP2iNBDaj1NmmKIUfcQi8A0xNafrlLnMhoCymcW9Y
7KYNl+LVqrm5NBNW7bXy4Ne6xsw1w7I5jaIjHzHSfyOQe1vDt131vMyowPN5apI3NLyzwkVT88vP
lnECxXxSFpZOJ0TibOjtcBc6rOLtDHGgB5SyYfT8BCfTrQr3U6XJq57SXev7f+bZ/0EogVSRmHvo
jqc0Am7IK+/dWa5JW3yQPvDUG6D5fE2hZAnHOrZXPpZVVvPbRBS4Xc2+Rn3XLtnMn7HMC5dLPrZV
Wu++hfE+KfedEqMd+c8b3i0KSwUIBQfDA9bHeu2ZPs6I6ok74qWeDaz3ER0KqjV+ewMoRS99Q2qn
WHoo+ehGNWJK6tOFpJnWtsYw9SRaSpgHF004yXz657UsXKrkZ6l1K3SIP2SJ2Ol2+jYmQC97bXiq
7vFiW2oP/dL9Kjvh7vClfohafWJacdcsQODzmO62VxwvhhdTDuEvIoi5lQeON9CXR1m2UfTetl94
+aHlAbrIYNotfmSGYHthoZZL2GfLIyOuvsrwIySYyTA2c8Mr0F3yLgo8yVMt2umBgAKXXFXjEWrz
u/+140ot+43dsg+tCl7uR7sQ7UZY47BK5a+2yUBp5K2zHSTIfdNzt7HE/iJt238a64sAaQWxk5bL
pCVDwu1R6ERgCQofppE+S5dXAwdOT6OxAmUAjqP152sSI8YPA7yvvD/nfm6BrhypQdO1hUB6/n23
OwZR473N9Och1kBAq/r3ZlL2WrnqojnRITOj5ttuP/VCnfWUQthUScoduuwTKw65RseEPJ522Du6
fVK2w8FS9gMoV0SLjm8h5mQemR7/7cAm9fT3PzyEwRQSENbFZO/4LrvDnj+HXtK45Ss6fBHn7/W7
ekYdCmBLmWrjtms1GlDA/VrFAlQJSD/3a+JeirBP205qXRT3D5h/lcOy8NKrfhlxximc9rdqAsKa
QJ1HHKzXqUvtgK749vq2ueWvtNKx6QSOC/yTsxA6Jb+oDFq81wwHrBQAib/ibVyJYlrWlpHez7+L
Y9jRxmLvyP57NtfsusnMLuI6lnO1G13trUbJGBNZPLKW/9I0UKGxc7AoR9vMOARh/AzRNVfpCf1h
lyw2fsdeq0+isvq1XZjFCYB/Tji30UPIfzAp++ihHlJaFV1qEwubxoe+HGDheM/J2G/Gziy2zh2N
7dj+nwR0GiNi9iSHvWeynyFt86xiDJcLqICgAkkGUyGKNtpX4fPGXZpxVy6gjVhLZrsootxAq9pt
OuaPuejfjXnOOINGPAhxeWn7mQRLtdzqJoEUl1MmY43WsMvxdG99v38ZMh3hB5ikbEyTW+GzHIiz
O2aL5Nkdk6ZaQ4pxw3hcqNYVw4Nj1v1GTJQ9MN6+ElPGhueypGVnFI9bo2f+9nKDlgfcNDn+ya2i
hbBp4G1pZb0ezPkQDUW0d0zi6yObiTFlU+NoeIIWgrd2U76oO1kkm381yLY8hjl2tVEErV2+e834
RIW6y9MAUQMljI3AHTBAznqNaZAoc0lFXSo+s4K5Ne/jg52P3yx0nIBTu19Lj5djbfrGk+/JB88a
zpZs8gfcduYljpcXHSrdrccKtbILv9pDI2s2xWyRvoGWT0/QaoQr5jTmucNwERUYyyZ9COnXpNDD
sXdLFBFFcLJt6XkJ/cqoSnRBbb2RW4LooZCM/gal+rtLGJ4qV5x6nMrXLO/O5Nrjk1VpxpUeGo9m
vatdtvxNWkoqaXiCTjOJbTLAyY1Gii8bKrO3M1rwptXVuBEjxOXYWyi+KkYRmjjer4nyvGNe6wcK
gN58VmYkLXIGIAuCRwCQkmWEHU6pi5au4mczy0Iy57sRGuajwBr9GCe8YZpesRDqJiCjGLw3fmQM
x6z5gKvHdjx25cVs9WQT81V9KDNXsCsayq30eHSyyfhp8FIigHtBT9T0YkusBKQ7DeRUNZ0hnU34
s1W8K73hM/275uufP6AJTqARgiyI9XbvcUovtDqwpNMeTVZ5JJdqEs6+XI70ew2hn3XaOtP1aufn
ywtBfKDZi/3MgWhfMvr5EPOiB8mu/ZEdSAJti5qluO4OvccaeZVTrkB69Rk+GuNdswSZ3kwftmcc
Bt39xJdT7ktB2ZDhP5oYYi/TeJrwCwdDQfyjBjx+z5tg1EgeGdG/3IUGY9sIvQTkZJR638q7A8Vw
CbXInpMwDkvr/sTpzAgj2TD3JMza5EhOKFr7BV/EDsTcnI0J9px+QxwhKF3zc3HsB7VUI74VuiUt
zJxE064DgivBoafUsdyA6pvTrMuaygyxcrBwIyuTNveVXHNlXosufkk+2nM07jQxhZi6KPKar3AA
M017r8asANplauthbp/JSGkUNQN59DkzHF8P8g7KUDyFssL4E1PxUiR1shsn5Hr2qxgWAG+55m6B
Bct5nP1yI6BOZrT17Yxv+Jzm3GRKSsCUwxfGeoMnB0dJfNixdgY259/auyFjiFpCCzNup1a/ji7h
sViy5ZVMYftuLDZ51QStatKnbAQlJwmYbtOiUaHZmvp6aIb6kvci6LRIhhSp22gO5WOWJ/WZJAG3
Rq1jhOchDAz4LJRVLn8A5cfbIl+sdamb2QaQ4HfVv8kMRl52X0ToEqwDdecNSSbflWXIawJqlOxD
vlvFeuZSU849/83QX/mcjqpPQ1vLmKN4OUioZCvcjtOJNxb0Hkm+tyomuhMzYltx6nhPSPTOBoSu
GRh9Zt0ICYYtxX6XsWlf8E0k/XpkUe/YNyGHeJcPfX2cnag++M4HEWxrPC2mGFlsLcD4RzA2LvW+
a89j5RDHyReN9KPrES5Kzm6VkLrDy7LLYB4uS+iUg4/dOYfPQUV91pVbTvqgqwZnm/1gm3bJoR6J
EvJlWwojcDqNq4nWrio5BG4V/YbZAZXQNXZLv/wsontpfOtLgBvqvW/T6n7hSCJu02M7LZktwA7D
nqi9Q+ojMciMjUVUZhePlSrrwZOEi5d5yTNOt2xtGt2D7Y+XwSsI5sawjWNDw5SknIcZoRKo0EB9
PDck8DoPi2ID2VBNiau9GKjFpFXPiPLy4iXc9Bx6WzH04vaS28Gr542bFCqYfbPbSv8Hs2lyJj3E
cvse0RVshHcsonfAE4PIbWTISQ62UxAKotoGOQZ+d0dcGcW2+8XdriCY0c0bfjuAQZmBjlozuMAD
xaFqTG+1JctD/KBhKQks+PqrOW6rTWVw4Hh9u6bXF4AIXqyjbGzyRFCqCfLGitgd50lZ4ZkFPMKX
Eb+fnn8PSgewbe3KfLb3ubTeSy1f4+mHiz8ZNJTFqxRP5dWSp3Se1DaqseoNNGQOy44yuoHMa3/1
owYBZdE3cpRvveYe/PY+ac3i3N8PsS7q3jsWaasKeNgaj8Zr5P+RrhZilSsY2h1ao9MkZWp3PlJv
fpqjmTLInCTGiDV8hcIQDDzeBgoa+yJqoqwO6plajmoeuCLm576xN33JS9qqIIn3zcIHJAr8uKKX
Tm1w3HGhcyZMLDzRcSWDGWqIPXnPsVX0pwzwYpzA408noNW5aWgn3X3KqpRFWsX9h6vJibFWL40Q
EIFaa/Ut9hwCHn65iXKlriIeXfrssgpDCN0EVpJu4nvzigvvOxxq7hsuqE046f4DsxXuqKaw7oDx
wKdjMXS19qzP6XnWuxnlUd6wipon3vwe6gNvX5Gm3bGr2RtV9N5A850ExIJH6Iz6gywcxq2ofkwm
cGs+fEemt5OvNC8gePq8dEJtVDfq79J1PhoNA5dhsOK3CEivlgL7R5VT0TPrO8HHMyCBsYQyF/sK
r3zcSQKMelLBv1b7+0ed8Ha2UxFf5jLB4OC7enas3MXCLymfWrf/w7Rc8FxJ9RTFUeBUUgUmqYqL
7Rx4JbpHrfFe7XFu6YCtH9uqsDe+y9AJJnIJlsF/4NFIQjRmgr96a+5JYWwc5Z3Z1PNJbZbvRZso
N2kimAfwk836paQ9dT11rQw0l96hiKGuskitxVXJgmH8w1Nf7CtpRtgr5KowlguG3/Hoze7TQi9D
YuKjkAKBwq3y3/gp20fDmL9EL8RL7mg1TseWi4DMFsjRegb0hh7qRDkWiVPxVSRdd9IpG+WdLqFY
tj3GMEGnX17fckpLr7H1Vvh5dj9SuEWMObTWUqeTypWK5LXq3pUpHxlRbqr1p12B3eDBHgE9qxks
6bQYnLTqXvOZXahq8MI4JStE8wHnYPUwK27oXpo+jWN6omeHmumemCtZ5Jw8bZ5hlHsus1vSlsnO
TNVTXU/nqk0KSpaXjZ27LhrKUCCvVi8D/024UPu4Gnrro9Ws6gcdMVST7x31nPd8O2UvI1kJDoKQ
345JBn/jOjcMc18VTOALrYFQAfWVQkAUeueHkLPsjapSAIWF8aon1kYgeYUOXiIkvoS3Yetecw02
8JjTvdsAF1015D5KjR46FMHnGEl7XZc6dlgq2EEAbkb62bZj26Ci9HO9Td10G/vlySusI+kJiBVL
IQOBtreayvh1VlCECsXP9XIcRXjcdLyG1LFnR9+X5yF33/22JzEJvTZ1NjACrlQHH5XeP+oMgjnX
LtqPB7/YYdrv1728xbxYWm2gYENgVIPqalk+Bzewhzouf2lI9pqtMPwZ2a6Wibnq65zanvZRDTev
57HgpzCxlD8MSISRfQBo6ONw/5Ge70g4vimCj1Xd3XCRwLF2yq88zZ+5R9MFFjEd1FD1eLfXmNgC
b7EafgMZkNxr1k3kbPlhd00rqrke7J2TVx88nIGGirZNq3GtGTMnX35yONjxxl2tllZNhuZ5raXU
pcTmvTDd4Zwmlb8xuO9lfBVTu4Rkjt7j72lhwyI68UK6rwQmt3/ha3zlSuvxCzAyGzPer1HzzjPL
hgkLlqn165ouIBAccJecwWUTUL3iLHimfldf3bmvZYPtygcb6XfMeXr/8Xckurd/HKWOk9dxBn1Y
Hkdw3lJg5YgtXj2fE6iPt42yvkfjtXWweQ18fZby0M24KJLnjow3qRA9tDvO4aG0zv3dQ7r1ufTj
/km8/tEArdvpm9jqVJiXHk60kotVXK/ZcaHEoXz+acWsEHmhm9Wvlj68S997GxrnaJqGuXa5Ea5l
Jx443Z7bott2Fq7HTt0cy/QYaFsqXeqBpnIr4nZeJFwgeOtKvf4Ne78M+pGGJ0bGMO2GVc6A2lNk
XY1Xo80ufl0pyp/GsBDiEiXpq5SIvx57LWquDPyrkrivQOIfiukp96xfWaNz4/FPXde84dlD6qxP
rvKPvaF+MNn8tjxoD5QeUQ8TvbkJbl053LRk/JFSnnn1AHojuZwhnozVqYEiBRZakNiq8i2fQvST
KuRyndOAiKFVJOPVJq12Kad+V2j1q4htPnyaljKsFA7yJB6Uu3XHjmCRiuVRkQygXuRuXI5BgeRO
Gk59pFY1rcSYCdGDTRsWXh79FB2wk9YGWqrXrh1wJV/BwVYbwVBaT167y90R916Pcak6pzYfJ1PC
25WDOmruR9v141G5+g6RRQaY47AtYRoKi9L57EfGF/AR+5Zy7KkBEEl+gGOy0TYQP6gFajVjHyUz
ogalqVSz0SClM5UXrR0Yf6MvmsPCDfJ+XXkn/WmF+JIQHzxRhtKfho3nEW2OOi8Lc6eJQisB+VDK
fVvlb9TO4jWbyzKcuHfomqkfEqinWGJzsYl7sUYLg12fgWemMxaZxzXW0mfM0voYIkfTiK3e59p+
tDkyXHqOPeia9VQXa9ChuGOLO5JyMPvDuCx7CTsdfWom5JdElBrVR1Nry48qX55m/5lO42hL6CtB
8Rm6jWZpMiBWxahY4uw1vzTdTZEZIqQkc4Cc4o4Hzqx339x3QNlgSIxUFYr8B5rTsSu5GNpvUGPI
rHKtxvQyHftafyVljuxW80Di7dpNPhCTXOKdSYNFV10wRyMNy6L0A71PqfAW9WUB57trogmZwbln
+glQ1dTc4HMbv0Y0YQwdvGomqJj6lAbz+G1Ikt/O/F1NUFctLT8YmK+g2zfcHqKlDEfN+rEHb0dp
1TL74oKncAqa2aX+0nQNrnDNU+rHv+vW4BVdi2syWQxZE57OhWTzpmnux2nlldvKQBlJukTiZKfH
z83j18Gy/gzldORa75xhnW+c2UI1zD2a6Ab+oA0DwCafaTqGUjjt47w4eF2W3Ujtf7klJR6N2UFf
4AaeGOnT0hliy5JVHkbkQXv0FC+lZA51LaIzu352FP24Nf63LcA4KjBgWvhpVARJUr1H95uOaXm0
Gqr5hzfEBSGp5JPkt8HSS0Aq9KjWDAu6NqIv8ulcD63AFtrnoWaV2VaLG++wCIRPaPKhmLQ0aF0l
tnJkLsWKn27LrL0SPzS39H3moqD7LVbfsZGsuFAm1278DcHDe83HB2RUMSJRI6yNIWVteyd1T7ie
q4NjTvpBSuurYLOzyhg+drgBqRQem5slsj9JpL/TMu+E3Mjo922YgEQv111u5ptfXBbkqfPRjxux
Kco84YU/c0x1+rRTsjq0erPsSa1Yh9bFLmVV7cUEEbWR+iZNmPOJas4Xj2PYZeH8wejtHEgMy+dh
cLlLFRUv7cljDo4UX5uoPROjheHMPX+9DPSMpYUI8hKYe4JhbKax5imqiYI45gCaI6FjlPDOdsgF
2cDE++N0nLyG9+qnjb/vGRz3faNuXDhvOcUQZLAmuWUgb1BK8ONeDTY9N9flBiN7Vnk8LOBzK2D5
1Dv+8sFmH8uarqhB8w8uUx7iWveYR1MXFJrJvOCEPVtLmwIyogfOcYngcqW9z1ETWQIc3730WSKZ
RvkQ+FOkwpkmRrupjXAu599VxiKQ2NJ4aLhaM3AlWAHpHjblyH/Oi2WdeeOPSFhVOIbpBHHEJcBm
fonQpdaexfLOVhnjggzrTLe21R2aLUZIIgvP8VqO9yXwfR8mu4WDqqqGQ6oo2gJuw6IBWsiDV42M
9iBCihThtsvSPGwFjTFVzfY8jqxwGRNWdGhGHQ2Jq8KqTCJbGjqKW4dYK6hSc5Xa4tRrwspqYfNK
C7g8pKCV+Fosnlj6BLLeM89mDDVbh04TNh3jZgJ30kygbBglaqbpp0GPZyssy+eCloesiLtT5LuI
yhgSVjlrwWFiNq3y4QHYWfcImwp8iSueseWKfa+om0qxS9aJob9QPrWKSH64U29fsE4+DPXARlsX
r76T+9uIX5BOrXuvEXEBGmDgKKj3bGnOLU7ilwlHvmc2/ZNKMzqcaS6lboxuRK2HGVYxhd+rLdcd
b8p3py7YAFvZg46VY6tplnx0jNg7Wrb9Ujs28/jyFrm0cXnOxZqa31Rw8FjZD/PQB24foV3aF5sR
YS0s84H/P4sEn+fsoQtUNKxqCneXoa2FwRe9rus2MFB1Jz96tKV/G6OtNljvGvYyfOy0K/vy3bI6
RlHT+52UYGErZzwoDRjoYLt7j5OdBinvOcvb9zT9HfX1Vxr/ibux2nLJOFnKvWjz/D5WoQ6SeJXG
+DT45r8Ztv+Y+VbOGQ6kI+WSaeoP3qAfSMAcRdVjfVAQ0/O6OabkUBIz/eMtzbvPFpwbzh+1JH9M
DpiIXe69A+mDYgWsk++0vm7/pADoVjb/tUiFR5UuOPRs2ospP7jO/OU3zj43Ja4i3btwAXoehTwp
n0h1WgAhmJ6mz7aGAtDbC7EDdTMa515mQRCw+DDZkcPFGusgAUtx/7d+m/4CxHMja4fvG8fE4O2Z
lOdwjPyNNVfGUcNdju97UXRYVcnNV2hM2oVNlfHNlvfMFsJ6jWYweR0+ED9jNhqkTXZgtAkvNdMl
1SClAn/fAhZi54nH5wl//rkw7Oxz4F68hlDsBEJa3JIrV13JE+gnfYKuojsV/ypdNtyH2ysKBYQF
FwHXW44lAfQpld9ZnsnXRLNv4/Jht2Ralmyugz7F79CM+McnvQJEYKVPjaVHbP2MNiiM3EZTbYpz
nI7VLvb1b2gnM+b/PLu08XBy0ZYoOtRPpU2XCH1NQFhIza07EpZBNhEOX2rFNc+fV4aWa0HedyK0
6XzaOLH3FRuNto515wCb1jnnVkygnH5HcyIx5BV9sgZ0RhYgzyiVHVj6ENagxEJtoO1VAciKXYeJ
YKtDbV7P9dRQdDjQNzF412W04m3vjECA7sZnSWTGYI0ao4wEyvHubAV50VK/YenIFNrM7aaNjOkg
uk+c379UUlLlW3bZsR4kSlAaBRbC4eOQWa/xeHb7Xh2IoaitceeG+U2yL92WPxbnd4CPNFoNlCDz
cRXwo8Yo1GN5kC4oB64UX1IPnOQO6Bj8djtQNYgKvDDqlSx8rJI4e0QPxUoW7N1KTi6aNW0I7mX+
bJuSisci2znQ6OJsSt+d5g8yLcHWRGCpWVweuQYPM9iNJBzj97TU411s54JVin31Mo6RLK7RFbgn
DwQ9iCd8GBHEwHn2kiPwy3ZDT51/d7pMlN/e0kZQCH+PhFWatiXgBFSrVC51UaMb9Itr8diOW8za
+oFucKogHeuG5aI7DrNFBRElm/euvsDXFz1MuMjBMWgkshqJZ0LZHPbgGwMD1zurKB/Ubxrr52nV
pm1H5b2/fBDiYY4AwHNhmKj2k8FdkDTbHTbmvRa+M5+MxGObPJvuqxexnE1kE60VT1Zu1+Jz6pDB
oe78DNn80FEunrN9OPV+lzy33pAwZbr51klZFYHCCWQyYyNJqU8Y7XQtY+e7H/n5St2HtRT/w/0f
izPd8QIP6ey9+EnxyOCH9uHNuxGr3Jr11ctoQ5Sci+Kg914w9wxkjMt2VjT02McUMsRUasDZvpKk
xE1eM4dEE4MS1UbrHDEOpOL0gZrAfYNf0HfvsVDb759maZ9MuwpIUE8fzt0pMVt/Ci6urqEwYOif
0WQ6r6NDCQgijma3y8bxkx9esGb/H0Sd2XKjSLtFn4gIkplbITTLljyUXb4hyu2qZIaEZHz6s/Tf
nIuuiI7oLg+CzG/Ye21UCJ3y/xFb9IAYUqCw98VW/5KnD0bq2Pxgo2Jko0Le+6nejAGG07B4bfyM
odp6TJDb7NaO8FSX9MkoSLs7N1p/xe9FL4yk6siC9TqyZjw5g/4EZ7oysEJQ6AftW+uk2KXwODJd
MXJOhb/SVkej9mS0kve9s/D0FkZgPadGdrZK5BFDpue4mRd7XxB5NgZ/DVapnTHi16QRRRmQ3k2E
Vywv0SBBYeB6q77l7N9nMx83C+Oyy1yeXGPZBnXuXoJ0vI9tf8bo8WmRmRhVdXrgiQE7zb1FkAjW
w8517lMQnhxKTDYjyWZyeihGJcmnepHY33RI3C6QwArGairYIXIhYKITrKHQq/kWi+LZxZrO2ldH
hl89u4PDkiT3WTwsJy6BBotp+pdIpn1ruyxhUh4hdiYmCxzgWJGbFt99ib3eWY1mu7bGvBU9VB/W
l7RKHjHExkBQo2mqKGBkTKNSWOSn0jjg8I5agDG7oR2fTSi03K5dtmsn3iEckH9mZzer9iNtLRSM
Lqwp03mwSdlFDqAVoq6DiVF4bKfcstiWfNtR6db3tQz+U/n4C14A0IB1z/Y63K8T5wuPHyXAgoii
E+OXEjkJunKmf7ZYtMsaAVfOvWVYDUdRp+5hRcSt40u2Iavzz06ZCCJkpD7E5BsP1FhTbT3V2eeY
VpdOnGelXttpWSkdGT3ktITVYOBDKW9QCpcqTgZ6YsETtHEM8cc3mw+7JVOd99Wr8l1nl0nUKAyh
9sTSavzECmtGpJjsJpPco7STW0vL3+I6oZVM2o6PWNSvk22ypWlstJa6O06LeHVNbG6VAw+h/YdX
egQI1Pcxu7t7h5JxI+qujDNQqlUmudQK/7U18986D4so3COgYSvVdv/01P5L/I7MKTQdegH5JBB0
7ofZ+TX14MxCa2hjk0FQtVA01zYZe+Vi7vABz5tOY6XNvC8Wcv9sFhObPGfHIH3/W/oVm7JHRtp4
Glynpkc1dDSzaWZkQcOwrq8dnFz4A0vEsuV7TZltqLSnxmcnV3sscA1JpaXaScSWGZ6B5v1nrOEn
GU6AlYNuE0rEleNQvJCQ+tmYzAKHBinGcglT89VfA4+hJLGuKjU+rCV/c0v8whZfGebacfLkn6nl
rRnG5egVb0UzfyKvtXY8b9si0YwUsRoN4Si2JmIMbEQxpCgKxWH17CjzvE+2vDnz4We+0a0hQ0rc
VcD1av9bZFDEBFJ7xRIjY+OS94gJLOb+AxbArtDDeA7HJc4zNnGLta8S7Vx02v+e0Osu7vrE60GU
TrzIGV0dqkCWMWpf+fqjT3mUrTOct/Wbz/LdcDNN8p37DebFP2YPOsGqSZjHNrcdkXVvWfdsC+mw
VdLUMaX/xGCa7lyN4fODmEHOH6KJZrnXCVtJPGYoYBIQdlLv6FIvfVJeq5JE2NGreSPnO464eSvr
jeg6PGvG8FJ4BTbk3I3rcZE3Hw+qmXVvrDL+MYgnoYdxwAU1r6s6MBerqKKi0WoXzDouJBqhIsmu
gxv8m9M+mtLwbkwL68q2vK2UxOiu4daOgVWcxFh++b7DpJ4CWYs06ouStdf60HjaN7jM75MEv2lZ
b3bQ5NuB8T+2MeLHRS4eOoaTnbmxbZTuZtQlscmt9d+EmqeUnrzPa0L8TdduLDncc9O7lbpC2IWs
AWv+fm1HbshMPdWt7TBrKk+904MuYceBhBRIGxVnQvF5qbZd3v1LW5qpQloqTlHrUXGkhwoKMJRK
UBcZ7XmWETSn/szu+OxU54DFW2Qxc8D9/DC2ywruAkcL+53YKdAx+igxNmN6lT94Jn961ecEJaY/
GPDO6PEAoTrF76AL3qaOk99YimeVEREnGadlIAsKP0cmXR8KW7h79jMvYmX75s7ZRY7usKHoXKjx
ESK5MkIiaG8AvDeUneTl0bt0LvpILNYQRLr1Y0767zS/GaF4Wyy5QvfipFoeKm23vJSMMQdp/JeH
w/96HpjIXI5eBeJ8kDD2eJP+wiqSDMqf5TIaLMrNA1a0L5hqLDEwqTkMaseluDWTn23Qae5yJ1f8
aiYksgzq48L+leh5Pw0odnpPMcrqHzToie3zSOigaRH+49efqXQ6nmi7paCosF9CmwqgkI5j+DkS
r8O9j4XiAX6cTzbxDQnEwC0cb2+r0+LDySBnNfV1zUIyeNuFl2nqY5tI4I1mvQi41t8tqt/lLGCi
+uEI7gURlVmIlTn5QrLTI7bYBrPzbCgShBfdPIfEPXTezZGcfvwd11Yh9cRFSOeg9VsxIBPoWuut
7N5DqHwBiaKhlr9sUF2nqrRhdvaIwGXV1WRp5zfqXGfTrbP94fRs71jYd2338JKycB7gNp461b5k
drJcA1fHA0kef+qBmK7c6xBHctTsMvBnO0AVfEqNxTLbwaY1VeGwD5zaP/vBQibfXLGdf+hafI+5
a5F0DlOQdPhiT3qoV/vQ+F56knqmT08rbtSuYPmNjzcamsZCLseV61jeSdUuQl2lm51p19OZ4L1f
vVuXEQgR8Wp3X6aZ09eHnAlhZ3JrYIbdsU9B+9umd69u/IMn1n2Pefrc16t1Hkh1OiejvNjTqXQy
A3xWAZ8wWbZOixwTpZGzpa1LcFg08sI06guJz/o2Yk7duKIBg9U42c7yao25APP1mFhHXEV0WFWr
GVwBOpvGCmfP3OUX7XOxwNEGfmpSpiyG87vTRXJ5gHh6cCFIG9rxZc2pUQNSW2GM0eSUrndBg0n7
bqVE8rFIBLRi94fU6wT0Raam5FlCENlkKw0yQZ5wkH1xn4AFHsXQ4rQ36otwzebIB5Req7bhoTXl
aa2GF3tI1QEf0ZuXMpmQgDFwvyAnwEOQnRsX2GsIFKXC30FgzsQsWRRhnHwWwatOzfihhphYWnNp
DtvQBSC/DmKTcnjvvPq1XmpQowPV98okW6JDrukzQnv+cDsbOduWEpZA4eo3pn4zArL6L7AR8ZCu
mqSnbsAUMPu8LCn37b4N6yu6ITTKjh0ZJuaKvkzPmTjxeLL4yOgxZmT+Gz0Mn/SfUUDCNLvA7loY
8h8mxcsczDSkkguQjGOkfZbz3jsXH4GT31OnuQXRW9ZkfkMl0RscGmTg+UguOBXwObI6+E0IJAFw
DUaPXpy8fn1EswznAgoRyq9i2STlEMOc/Goieh8mRrF2Mfwkv/I5PbWJwuFNhp3bckGKZhv8J/sA
yGNyLPW6nQWGC7H+8YZw1zbtX7NlDNF2NjvQrNgPiyOi2n1g2AeZxZioYcfjMMZXE3mk2B+BZpB5
XbId0AJ4UNQbYKzCauX2pJUmD3Bcz243EFhQ9i0Dw/4vLm8I/KN06FimKo419IHrIJS5n9Lyh0WX
nXhHuMoMcEL7RPzguIHmyvgyI9K2D5JrlwHAdW0gwdUI79t0gh1v2xLj3o57lYm3/I3uKDj0GfI8
IATB1jbMN6t9BEGLHHmJkCdmmylc99bcWoGFBq51hygRxlsB9PbiCRdxHzHC2ywvvINbULg8Mo1A
nrUfxbjaO28OPpTp/ngPrYV2H9HvixN3HTaPvENwoZ0fv2293y5gQtb4qJ6JsajZ+/q/A22UJ8tX
03bAmo0Ez36eZ//HdMx0O+n2vyZIpxvO6r+pHOUeVgqiSXiQZ/cIdTa7M+PZFzoUVyOVgg2NRoDq
T/U2bMRHtjwqg7Mz1/lTbfT102T0xhWRNeYYdQ0ctk5me2aWm1+VJztey4w3KNfx6HmnFW4EhC37
hR+Xrqxj4t/40yUTQhOiMH7ajDl7o7jPrvk+FTajJQM4Yl1wkiCuOLrNvF2I6A78AxEX79B7+yXZ
5e1Eq0b0+gYzoTZxYKQ+irSAvEePQI647ZN3mVBwp5SDgGXQsLrlyaGck3XAIzV7N8FKhU0Jb7YL
qjJbIgKLWQq32ZskFWGjpvCD8Oh33Yj/qKiqnUXogEbwH80MmLjIs7Mgzyqew/Q6jdo91C2N6bDi
ZPez8MDS8WWV8qtQKmWsgJJuwZuSGtiamoE5T67+STHiBPBZ2iicTmxScHywn3XqlS+eXkflMYpH
H3jwVfNkVejQcW6cy7sIkprBN/aP0gMZMRvYweCqbV2xdXzaUXIcfrmeG0BkVDUBbpuAOVlkm7gi
REMSlVLB2TLZMDcoBBCAYn0wIzW6al/L5oO8LRx49ZQcaoY/jxI30sbfJQG9K3HfcWAgX1GlPgYZ
JGZEbcTYgnvTjz9G9s99yreDSzCC/0W0WkmX2Gdofbyx4lIhMGCawnb/cOvFZK8zGg1rYjPB90C2
ZbdCwtmm1d17uvbQ2mB4+gUSf7SRcjdO5e9JUG0QaIHUoXW+fAOFQ7uGG736OyM0zy3496Xz36yF
6LqmhDPhUUZpHAora5z8aaUnAMyeQuyT5Xe2/GBvIQpBURdOA6FW7GvX1D3qikiasnD+iqG7YqyD
1VZU7E8m+WJMMjgooU7jjK4y243M9pnyhZqHDAJIkVp3n4yq/Zy0MecYZeosOJiHFf0q1GvAmnxA
4Jt2BUPPkJ3jHsIa6E+eOMqzvy7se8eZKCcK+Y4iCsEUvkPiuRAPp4jzi7U9Pf5hv4INymOd2bEx
bCYEsfJKzDLBqQbdw8D3wN7CgKH+NKd4Zzkt9RZpoLlxvOCSdWFx7KC+kYYMYLicIVT1bK9AY9LI
OSQVdNOfMuD/l0R7U0EyU6daaTT6LpukKwAcwS5F9VpOZCmM9is0hBOWmLNYrD+DYzwNjzlkcLLy
DDE4UYaDVZlgZ4e7oE1lcvjs9s6BtyqCJLITXF+aC7A3YJTxw8OdSGYnBj/N5mM9T9o/dtavZLSo
w6Cmb0yD1NystA5FfnLX+r/FTfLrnJBRzYCCmxVzBBDAm90/BoZLswPNzLKeWm5rD/g36wVJqjZl
xgLGJL/GXx5DNJesaJBqm0QdTZNsvMyiFqkYNA/ehyZQns3vrvUAMVPFwRdF3lwj8kW89yiprRf0
nPbG7LkrfCrDLNu7jjQRsWVfiGlewmagASuHiP1FHRkDSREe6q9NF8RCdyu51Uu1zYIjGgom/sEd
g3YEBp6Uhr5H5Bi4e12T/OvXr6mhf3zFwq/p7rbsKupkhV6s+cpmMBgMPB75I4wl1mGHXBxYbaJI
0FXKIjMzpwoqJ4BVvfVtN/zyGvXtJ4KU4JTYBijdkR55Uh5B77pQl7JrPyw5vbgmV8pMTLcMzXvQ
dK8+o0LCyF/EI5olY4eiFX2daNHqmuWbP9r470rIkX1lxubUwiVEMcKgjhhVtRgbrdrjmPfBHp0+
RGZiXhCcS/1iPCginTDXwwgxf7Oo8pRVgdyBlnOjwK/INhnNX/0aXKbS+tEUwzvDfpjSZP/WdMlH
qqwTxr5T3XmwlcTHg1+W1HWsEu+UTdZrwdI8ly0NWfnLozyxk880bXtwwKT7Qc6KSyPclDQyUWaO
bwrXJMCyl7SSXwu5NBu2uy/owN/s0I89Z/5J6gGuQnhC3BJuUdCyQjLGk2AVmUibWeDEXW6td6RF
32Wp45aJD+87WfYd1huPCWG1Pry8Vs3vsnBPTjXcQj7tPZtx+imzDyPhrf6JNewZE1RxGuwpj2Dq
ir0VNMbWa5AL+WohMFWBoDcsY4be5510qstb1rTx7Llf81j6J89HD8ygh3uhrSiiR4Ql9TJfiLyC
bSyycids41Rpb9oKGpPt/EV85b3VqOZIGggMdVfS3BNssk/sDDp12f3F34InxZgjy9R8zg2zrll1
+6oF2LT4y9Ety3fy47ZPTWIvr03yjM+pRBRkVJGVoMRaBCOx8zLURFgpJqxEeaBm4c7atPiqiGyH
bricMz01kRL+LnQenM9HPm1nGe9AFtNNbX3lvfGiKusjB+exy8sZwQenbThM23VmveUH0Sr8Kvam
Jt1ljfs7C5n3zRlKwjwtGPU37s730dCyIGFaR/41TuWt5ab+sQ2DE8Za3C5mt+2pKCNFrgdk9PGj
fdTbup2QStNWuwxgkZElydXh5VJdO5wKtGA7WEEBkCW4TGNysEz/NXFTUqHJZdJMcAvhdrE0Tkk6
0JKMvHwVTjMsgOqyQhY4Lel0BFd/aaqkfbbReu7TlTM9TE/CkcV+QrkBtNK5Kq3C2FxQSINyJaCH
GdKh8cLHVVBijlyS/VCQcNSEWR5PdmOz8Er10fE7CpPHydNgJbHpblryTvZBXTX7zrQPRakpKpnv
xUgk/1bAyDLzzjD4mZfFuKQsYIXW4igMlHKtdkjPTZf/OPHyyySnP4tO0l06dfOua+0i7owJjV89
mSdfIfuspHWECZ4dpo5BlBs0l9CYbsg6PN9ZEHVazLgNuR5aNRpxVtkLxMsmgxXLbNIRGjKK9tZL
NeB1fjwX6ATH0wzi/FD59T/iGLpTAORTW6ALMu/h4PbEmf7pQxHLJufyv7DHZKhm/WoM5l/DDZwd
R/u3SEacpozTLTCP+wyx8bZB1rS9SD+d7q3jwskc+BDUxYVhtJHtzDh4QcWbI2/mYGN0j2MLHjZz
tk0vmQAPrW9GOJhPw+xXZEaI46S7Z8HY6eitwbvM5l1uVMledF4eVc4F3fv0lNO1hVAREqqVDOTv
bw3o7+B2a4NFi7yAOTNfewqdLfp05iUU8JvKNZgjPC8JdfBEHENE6RcgjvSeMg7e2Bz6T88bv81U
v1L9m4eufm2tKmbwUe1GBLKbFOmAVU0lehSsXINFGjiy8AiM58V0x3dUNfqZv/OlcCKf6iZDLzbo
GoFsJtGgEZ92bOnXeJ/QB07MJUKhELSYFIcz5ZKR3wMIaN7KFsK154gYkjr6s5jdjy3WTztMn5NM
NQdvBCc22/YfxhPo01WbvjwUIamz/BH8mGeVmKxx0bXEzH4P/mowZ0mzN7fiZyUN6deKioen3LoF
IQr5Sd2dh7kdMWEW516raI2TH/Lt1sht/rJ86GIlnwbAYLBvl3HbrijfWW8+Ubmj/Fto6kdpj8c2
LTxCsz/YLXyNdg5grqhRrhP0Y7IttEtdnxZhfbnBbPO0sfSt88zf+OtQ771peXHzKX8CbdVrjxG7
XMNIWj0xCRD6oowrlRAovu5i+OdSIo8TQsKzylhk+ubD+qX5RXJ3OywTECC2c075NLEUGZi/RRif
/XeuujFylhIlk2jPNeaBY5E/Zgkth1vuLs4ZDyl8gEbenRlYBufVE0R9UggUSh13UVfZFsGhaGvU
OoH5hV1JPeelEYtidr4lu3tQjvcOmFkV1Mu1GT0D82TN1ijPD7M3/GvU60IisovYIEhQXnref9Pa
NpRWwV+s0s7W8oYPggFvqtC/a3WZNSLEu5hMXggURES3D1ZmnhMv/Hbd4EsttY9MiSeR/XrKUU1V
x5LOwbvfP6k57tuHMiNwznidv2brlmSu/0SA5LSxej+CcfHtI0tjB0fEtlG9V8Nl8FIU4wAP+gTf
sVE7L05i56D7uWeKnGUtibbWoaGR9ieR/LGXdKs5BrlkHtMYr33FS3Be3P6pGzj9leWorWJ1sp+C
HulZS8573Vl/C5PtTO/ixqzGNbjO7NxTsg6LEckDm0FEqIHt3UXRQZyEa/dO+Nutb/rqNHhuek3Z
KdCO56+lPZDUVk/GAWl699ip96zSlmWbDdI+eU5VgO+f5l2Wew+/yfKfDZ78TJDRP/JSrJtEdLm3
6R0jg3spoySfCvLPlqb8M1o51isREJSnMRdRPO4CrFLwP4tDTi4O/oFbMdKAFS0JKov1e6nGI5E8
gpU4sYCgPm4B+UG9jfbd69oxbkzv4PhucOyKF6iSwzYJxAD2xtur2TiZc9pEA1DaCBsU38pKyO3M
yM2V4jvAAR3PjZUzEM4ec6BPqyTqAnObVWPsoNlc4gbOtHcvsubWZCXtqwUFHA7j3guRxS5+T9h8
IqIJtAAVs3/LPDwVwvavJG1YfoZxjpthE6R2c/ZyYMhO21/mqSxeLTX/HvANT40Fa2YLYxMyTe73
D0FUuc0RDczsfEjb7M3jKoJf01zdhY/Idc4/7BG3aAHXtExeykEDE0ngNLuW2DuWfjbS+l9IL7Zj
wLdYzpnkRROchK0O9dR/lqYHU2NwLraBYIgawIrB42jCyPSLMMfh2D3PmVyffF07T3IS5t7H/bWM
zoFpJbuMGbfRWEjxsHdE+dxONxTeBH1TQ+RANHEVhYrMsOp9sNq3QsJSViC+KtmPt6q2qWHW9Md1
gPllCPD2iwPyN6R1pZygDWpw8j6NAuMvMmOkMmLZj2KW9xLjvC3YKnlVgllNDtmlyaxl25qCOi61
ioMBST5Hdvn0/3/0nrzNtEd7Xw0kxPhGeUknEkUzFEDnkgNtHNziYrdhnCZF8gWYb5s7/qvrivQl
qYzh7KypF7PBBfVUHqRViWdsYO3NWDN8VvT38hkJRfDBhcusceQbo3+enyr34S/TYReXk+bapYU+
pZbxlwGdidtVV0eZ1XejbZYTWfT5JlTyri0Yu2mPUyUfb57Cya5H+yf0LwSRJFyroj0mX1IVf/Kh
OdLMtlfPR8Pnus65WGbc9I31SPuQu8FDScfnF9zxaFmJeP6feRs9+BDbiXEXfWieHN6DyKXz3QlC
5aMqbP2zNZoTn2ZjcxmTO5ItVIF5k/wZy7V+kkt9C42Q2UbZ1Cw+sYMqV+wCJ+h3qWkAlZ1YB7Kr
KHZUBZyUde/iwMvbnQlTBYt4AcG9FNecPn/jJ3WwE0sjuFVM/ymUeo+Dfd/P3t7nXvhJMW92a3Xo
PUihxpD052TBIo90+IlVhz44OVEfw1AR/cqYI2pqtAVtuiZ4YOf+iMCOgw/fPK7+xwIw8PyjhXXC
FDVZNZ2VvCQzvfJkJN7Par8h8d/2nBZn08uHvT2wtBtHyeQrMHqSU6zvpvblZ+NKvO1gzZ9zZ/2S
Ru/vwCsmp8XhUOF13RVJgZDh0QmGpr11JEpvS7AoZ8H64YTtWdXlcKLuVse1fPhZmI/s2+xq5YZ3
X6fqOLqQEYIeenHBSW+l6UHO9NfT6F4Vx/X1MeTajkVDN0zTvR97y343m6DCV8i/0pdAoVjLgbjy
JSQu1urvRJI0JIEWaAwLt15ugpsiHmsyVJfJuygamhRqVJOPULJq/Hap6g8my873fNZ/zeXirQiO
R2sdzu0y4paqVsLeXfvgcDJA2SCFpGYOly5/URrbZ490uF681FPZ3PikT2OBVoopM2D5jOzKwrXA
YPHScaRYV7IdWFiqHwboKlr7zLy0Ejb6ONpbH+Zn5A9Zua8ovbGVmViYUTizUiOjeQnBFQcPo1Bt
3s0sZazHRBvCRra3EMukyjgPvX6e2zDbE4LD0GHKktsgml3pIUtPfZxxq940wLUACpavQ1/eR8EB
UhJ9e+oz46ks7DtgVd5HT9eH2lw/5cBpiQkCalO1Hd0yjw1Z8ZrVT//7RXKmMP0Dj5tBhtl06Siv
WZ4efXeYzy1zC1GbsLmCkpNqCZKT1a9v3ax3OmR+m7vucqh0TyDX9CvThnppGepHuTgEhAndAxbR
h7Tv4SCgIFpZ8L43EwSogLeFwYjbHQXWxyNbgyGqus46kZtMbSkG/4Tk7ydgjJORZnhjccstArRx
h4a3jdssc+h5erD5jjo0E9qTMtMqmgoH6ATpgrgZnb3lBOLMFKBLVvd1JPfseVHinrXninHAb3ZF
4cFGasV2fklwHdm7rHgImN10Cyvmv1ZNMaeK82V6WeS7nQO8e813qYfLsatW6KiG+2L4CObJIJrj
1qPqZGRWW12LTJcqy2t0nCSYEVCzbQACvLeo5eDPA8zxsuekST/AgM2blTyRGCLRJTH5zDpwo4GL
2ivtLU1whRwgte2dtgnO3ZTpS4tgApEdiknk+Nmhq8otkF0V52X9HlQ9Xn/tAxGbcWv0QVSZgmS0
BbGHpYr53uJe3wLFryOh9L/KV+XXbKpz68Xc9fNlsU+Yp/sdg2BJRC4pxfC+4D2ba3paJflxVoKe
otdgjXpcI17uO5d6McojWplfXe/4n17AisZRHVXM419969cEAesjIxnwPHXeg+z0X1qU84U0tmi1
uEcLqFSplCQTOMFxBdtAMqYbvdZ0JygMA41TeLwjSz1KuIObXDQfoemlW7sTL0hd3nsLB5Zr1b8L
c32XAXj0ylieSjvYuuJZ9uazhOSSmF4PLRcqDHrTn3qoqIfdcmAsUv9C0XrtAlxMpr1sx8V8RAtQ
4LeLjn1ZxDOoHwwwGnFrZ1+a9dD57jHFPB/7I/CbMKPSOVaLz8kqmCb0a9XuOmJFAZVc0wDGkc7H
f3Y/HOtxugdJ8nsIOpe5sfVe59OXbbhkAjAirORDFGB9FoV7kQzFN3af1Tvm+IGDm51bHE66YmM+
IdiDxjs14x1HyA//EekcWKQ5W0AsMYrhuzby7OgZ30HtMPLF3QApS9IaImxhWtQ7Dgg7PZZbt2tx
STFeTAv/rfEGQkGE++Y80sQcda3Ug4MAHgwh1XM6AftZTBO3UI7gA8eldVwtMDOYcsut0M15BNn/
J2jFnoIbv+JsVkdFJi/1YNOfKtNm9gb1p3fQ/CzDU1218G0UmvgFOEbnjZeZuwRSkE7BMSXrqc/t
i8/LezASciFHvh7lEaFR3Sjsp7G5kHF1d7N8/TCh7vgjvnUSrTU52v1ejTORuMQsxB1vyj6v3tK1
9rcqsNM/ljzofsJl1VmEyvjerzEvzOs8DPeWD44R0LwZRosh3ISVmnpzfQ7LfI5ZhOmj4EJi/PxQ
WD+Q1ybBmSQdYmIlqZSCLHE2PpNcWs9aQJz6i/nGO7nKO0pZ3XxA3BQ3ZO1MfooCPVhv9g3bvXXJ
5Hwb18e+MUvduGrAfzSdKU5QockD6N15P7B1jci6ySOuFe9moSACnwNjfM6Hv3LHcUEH3pEb03m6
2dbWTHBv1zAwB2Y5IQ2L5QJwYpIo7yZiJ6JGMzHmuAXrbaBO6jr0ccsyzjDlkGX4WllRq5lf+E0m
DwTh8KqYYJiIcSMLpLPyTWvW9W4u8GyGAgEUHq1JqQkHYRjRyNZvzmz8UZVjnAJqkSLMw0tP5Mbz
YxdlrUX7ItCMGiXPsUrCW22wLk51IF/IHd/C5QwP/STv5lKyDkJCPRW1dekHkw2CZtuXTXMeZ7yt
M2Arlg9mcgtHHSKVk/2hK73fOKuJJTH5mVSlb1RxD5sH0z2NoY0Aea6yznjIbrpiV6yphSgISeus
vfAuCHTC4qiGF99hM5V6pcNsSpwJE/QYIGL/6Tui1GSPZv0R2Bnukt6iUlP+UzFb74whyBwfoBGO
OLJyp8ccZLbfedKaF69BbV83FSnN5Ihu5drKw9iwfyrvfXev9Nq+zknznWQ20tTh2+6/0rGcIDHi
RgIQTG/jPpMFGxtjqo6BiWnLHtHRrOBTxpZcFQaf7/SR9alM8H7lJs18+5kTk/6HHI9tIttfns7F
GwX+75ms6aBr3LOlaZuYYYKAggR7aJyEGc/QKV567EtEqR68QLtn2eOgMHqM184DmFWW3JhTf16D
/qT7yvpVqYnFojuN97Yy/1l+wqVuiq+VwILrNKeYAZUbexWJfYZrF/u0hp3KmBrghbswdyenmmSl
2+qmB3/Gx5JnOE9775cJa9buEnrlAKhY7Xy0E8aEuQJ1ICCbMMMwdylXMO3VRYTJYbLRA2Rpuu0K
PGrkmtt02jsy1LOtgechZ370cCO/WxbjgLpeje3sRgwWJEkn1lXWHbew8bD1GPBQIIJtmuLNrpub
0wlxVJ3HuSfdQ5ABoNDL5MbDee3HZVeUNsRAFdwszrOSOdXSDb/XgaSHhbUEehRCEJP204ESuGl2
aENIckBLh3ruDyZPc5MKvJRV9knAGQcYCSCFZwYbzh3WpMqWl4n22ZyqrRTo4rocGWPg97jico6k
gOnHkF6MPsD87ORNbIq31XK5i9rvoOL8EvAsKHu95bhU1j1Dy7xtlWfFDrUEg4YNuQDLU+t1N99c
8CtaKNIXdzjVg3SpUVLMaf7yWpO/G1dWGbs59dfCC3xaSpp0lWrsMrnGNFow9AzIUe6oGmhASsgq
k45hyiMcsJk851rdl8LVT10XqY6FcoYY3XS+ioZz3yMzNFjrcYcHncWPPSNzmxBbFsu/sXTWHQ3a
Ufv9dHDz7Br4L6IqQwhRehPU+H+a1XKepyz7GhQcCoVTPiM68zTLDvFmzyBdje1ZG43YmeTI7Gfp
RrkMmQ3+H3tnshu3lmbdVynkuGgc8rAF/qxB9J2ikUKNPSEkWWZ/2LdP/y86LypvJgpZqHlOwlfy
tRTBCJJfs/faExuVyQ3yTZxZTKZYMc/hn0Blc8gZI3SKfRnlCfc446zl2i+awHaNt2nkkoPaYzBc
pixGMYcQUSKyKlhzuaZRNizsK6VPxm+GjrpxQHK5Yyp/wEq/t04z7vOI+Nq0KUCpmBBKWTls9eJe
KkJy8fjjkGvjbm3jul7UWCS36IW+DOI1Vh4didG11dkL/V/OfKWKaCyPdq6eiLXr6KWBuhEzZDx3
reuvBJ6hBT0jxsu2HU5xUbJY8eHVjLTzZumFT5jMyRYJMCcXBSYJh8JnJU0ARngOQkSlASKEESUi
rYlko0QMbq+66JAP/tYA+I9AFAl5Ba5l6ZuVc5DF9M4FOj8FLQ+unYAAjumECNhcDq4/HWHG+AQM
SY0b7KCzeIYRwOjDYdXN+FKmRX1JI7QTZROq3chC8DaUhnbzSRuJaxNxCrqbhdIafW0ijTumI5Y4
XbFMCwdXrD2SrZCBLuzSdRdDaN4mHfBtWHL9y05dFMI+0DHB6473I9bJwOwIDsWYifaSBG0/owbP
/e5NlHCWzZFhLKNtHAZssSfLTta+YQP7HV6jAViVQeu2EKV7V10GsbnZF+xULJlf2pLEVGR+rkge
yVgipMWnkC7Em9D7W8V442x5DDVaUCpzrN6JmJ8PNweLQxVJDOkHJzJVkBGt7RKqAaDYHrzD3OV6
POEgArjgedWyDq0Xr4TLYBIPN2k0JlbDA25oJArMr9niC+SL0Gf9utvgqtlndbjKxmonpTiWIv4E
W5AcAv2LTshEQcNHSa/kOiDpnMwrZqg9eYJUwd3ST+TVc95EEH5YMI+5LGMlyKLol7TjX0Y1Z7eP
HFRXs8+kIBdLOLm33v4xVsERW8E6RRSUkIa29ysdHipxFk52SiFp4IHzDyLOrgpwD5uyjtJQsZca
Zwe1zftXp96GETruP/qkWN6SPYb1L2MaMHJX3j2YiBKOm5rKC0hdG//SteZtNlOC9ZHsc6ybkT8h
uWJyVLVvqsk+8KF9iDz/mYWcLpH90Uf6BVU3FDiuX5QlTTC4K23QvgjXqBdnU89qBJmHrmmunqfh
pudnZR3LD5nh4TeokGQd/NIkTQXbi7mkBEoSPOXAEAuvuZNKSalT75FUPxjTTNXgp8YefYjsaaap
HG+xgSRQqz38yMGTVRsPMUH2m5ZafwWg4WZOT0p42ziSxoLROx/Y5EbSSb/8/RLF/FSCpF6nI1X5
wEdp9O8RbYm0mjcxsUAMaS+gcd4pnDGgBfJW5gPVma++7PhlYiNLclLKGtW8x/DaUl9bFyZHvpMo
D/36DWfyef7T6x4dh8u/aRypkf0dMdf2Kp1xlXpgfXDPbN22R1oymrz82uRSr59FGQ57d0KVzjVr
XdHs7rDbI3ydxGdZj5h9Rt69Quw7lwBIKcnUHth81egZGvMzmdrrb8OBc9Ui+20oU9TW/Tu+swcC
ycii0uOnWrovAP/OExZCg9106+XEufU/inF8SCJExsI0d16OgsYyjFODncgV6btnms8jQm9rar5I
KjzaVuYA55L+UrhT9Tec/b9DGO5j8fXXv7z/zCK1iiC6RJ/NnzNnHeaCtiH+8i9iGLb5P6TU/ve/
+CNZxPwGKdQSOPQ923ZAPf93/IL8ZlvSNBwddLQhTUnYwx/xC7r1DWIPaQ26Y3iOJD3j7xm1Jkkl
SFaEkCZXd5ukkv/6f0RcBF/sOVLuYqr+p6//g+6fFQihPCTc/nNGwfzMxJzz4Fm2o0vxT9EihtN3
ykLrs6agXJnuePepyluvPQxzolXWaZwNAg2ap73XqECIRv+AhUjn1hdvfzpo/1Ngwj+lJfztmfBU
mI0LDhXH6c8hJ2nAVtxORb+eTC4Gk0ng4XwlG3ttWPzr32RaHNnibwdn//Ovf3EI5hUWFGKPwBdp
OZaY//7PgSq2ZUgZhv3a0BmBT9QKC8sExJ1OCC3QLHpbN83kBkgfSooWXkpqotcAJtF66asay5Du
S375KPbPQ/5dH5CQ9GGTXYAdr8tocHZaYKeoGMA1iSHKt3jxd/oI/NmJzH5BCpZx+P1QpHIXshRj
SaLbx9Lo4Sb6/b5VAA9iUaMfCpW7wh5s45NtHyLXts6GOa6TpGKmTFrQevKKs9X1jOrj0UR4TxnP
0PAD4u+XQAugKcM862QyXHTpx/tm8N1drLKnDDLKuR+TYp0GORVMqRh7xu0PHZoMl58IWBQFIla5
5lW5U3iNIrt5GYO90eN+CkQ0blLiy2+u5077vi+yRTK2+S2VoXtFU5ZqcXfMx1kSUTPVGYlKVURg
rR2Mb/qENKCK7Z+FG4XP3kjoA+mscHQ5O3VJfkUeHhHIBschG/BYF9qOwyt3vcJ46ButWgZFlO8D
Gzd2ohy5CnUds181exwNDX4Og/dHZALMLsa1TVzxYbTL55y57olpBWtOO9mT2betGcMsTat3D78f
Booglj482L0XUgrnYsuFtHWc5FyQnLIeB35/HQO0HtCS40DyiD8Fv7jJGoS+3hw2iimKHHN4LWjQ
THPtGIBMcSRTe1RV9IBHdxvqYGXY9FSXTo6MUVR71ALN2ZaT1zxCzl83rpXzEgo4NoPH0qrWn7Iw
K5HE5g5AADHshV+jvEh6Y+3VGO57P3ymJMm3cR1MfEStcV0k0YdT23snoMLBSw/6SCxIGXxjDM1o
075jR3FQA2oQywvtPii1q9Po1ofhrw6NO1U/myRtDDZ9diMg1j8Ug37oRPzutXCXu9K8jegssXZx
H66shDzP9EQqMmdqRxe9EirdATLqlkFUvHXk8nYTv4nsJYKHAFKgV3FRH6YndRyHtkIe4a/jQfzo
KvhMefCBZJ8lLZgHJwMbnrzktvgoE4KO6IS0GNmlUMiugvwF8PjaL/x6X7LSTXrJrttO975R0pfb
/CJVRh9u95Xqw2dmMNjyEAX4GCEdFpaGwrPJlEdJ81kbwVgQK0mZhQPEdfO9EfqnMCsevLx/Gjrn
PBnJ1QqLn5Gvv6ao7cIwKZa1E37EBeUSqy7Y95BO2ArcWpv30FZnBLOrqCG8W6sQOmEhnH+BM28A
STwUK8AFO9QHItnpFfbJjJ3CaH2CPGWJawC4G16EHvxyOu0+V1YWBSFkIoZdNQoJegLIhJKrsmKG
w4eycuLXyR1BlpAMa5vofw2b37FN7f5mRnPAYfje5pXBzKF6M/Klo7xfUKrDngNs2MEHukwySg0A
Chxdq4MGHFqHGfAhwn3hOGiF+RxpnXNHFw99zb+OCR8BK0CyTcXV1+pV0151Yng6+RyXwIQC7D2R
49/nSzh5gZ/5TwT7ty7xrixADj7NAywBc9Xk42vrotjllmKUFDmq6RiECmyhdCj4o94scB+d754l
nwdyZwD3+fso4CD6OiHbo8vkpPVezB/5mJ1Yld3nut32OWhz14NoaDOwVkeOwQvF4p3vBiyGK3BJ
PW/FnMRsIeoJ2C/erLz292iPmEgHIzEJpm1sJ+wt17ZnWhzaZ2jQ5YXVKOS7qn/QbFrM2D3ORWVR
fumehZOfor7eU9ABEXVfOqYfc2HPUGcbe9bSGHG2BCU3VJoNPeS2lmR8dipcOYvUstamruEVpV5l
ia3HDWFA9s43CYt0qf8xwtFkmS4fRAeAp3/UdWEhJtRvzNGtYMQZGdZUubPslyk7B6tp+bmsPc/4
nfCZIEVtWbgH3Q8FK5BUQ7joEsFEmnyMCZOh2jVvtQM6xO2S702QnXjqB4FzUC/bgyjaV19NjH1o
8vrooxbTFptdxW9hh8Z2sHpLxqc+0O8gr3lrZJWxud+Q5vSRsiPIGIR49FCa0L7aofxguXUHT0Gb
YeKFtPTkwVXGtXPQIAQWqviEN2uYP1yc44eQCNZKzIFPvB5Fs9XpDUjJFlJZr63JY1g3MzKmU/nL
7wrh39Xu/1Lt6jaqjj8VU6v35v0/vlQTMTd7z6iTj1/Ve/oP5e4f/+SPYtf5Bgvf5o6iS91lBsQP
+yNrbC5bpesKnEtzretYfy92jW+OcKllTUe6ju1Zfy923W8GghOdOpgq2XMM+/+Uo6fr5O79Y+FH
vJ9t6ZYwkOZTVds8vz8XflyGtR58V4LmollDkwlPEvN47z9kScTsRG/RChE0+ZDbeDGMycTsqxOM
0jtptu6a+xSSRhCF98jK8yVmyRpbKhnLVTMi0Veoy3zw4is/6uJdactXIqc2rpcPiE1ne2SdYZPJ
0q0My2gNE2tO4Rxw40YKCUJN6bCNC0Y/QUL1IoYyQEToWltt7PLNmDW3rBpNAO6I6Ax3BVFwmieS
29oFhSMtG5ulQq8VmN21KXZTKKJjyfKJ27+/7MtJOxZxSpOb5KeoDIKl2T/Y2F4RdIBq9t0yeibt
g+a6vY/B+DmEjrhwI3WSS+tM9WvF6GhZE/lCvGqwK0MrucdQDrMQgNLEVgwTVuGylp8hhUEz7Qzp
PVpBYG1k0JjbQgW4UTPUmrXGwlIF5W1iFXywxASks0mK2ySrFxiI4TlEkX1QnbZjTpmd8yrplmQa
r5JwSK+Q8hC3yqTYdWyg12kHi6jTC2vpaTCoZ7jVJsmEOBh2temyrnvUTHEYxleTeR7iTHW12bIu
+8JQ+zyHSeQDp9jUFhBDPyhJEIOSqsFEPZL50J6JtXKYxFnD2pHlvkfj+b13k00apMaxQ1e+6TwG
2F4ey4MRIVl08/AtMxIoErhYzl2KDqRlrAY5PHgbRotkK8TDbAfU0hM1oHT6HAVW+FTG+Xae+T4b
fTuzXg3Q34O6lCQOLMdIOyJ58o+dPyw9P+yPsUnMUDGrlUglO+shnzPDq+wDg0qEH637QoCQfqGj
MbltM7VrVfeQiVitTcK1Nwj3iy14m++ei4MpsbLHgKRfrQ4HbP3dZRDmOnkEzaHQEUzWCjcJ4SRR
s0kLDZ8z2IQF3uMHqyrtXSPSp4FGaTnEOnRgRNnLKo1g9+UjRpgWvlD4Qayrz0gy9lBUJ9phFPq2
LSfrkHaldZCW+4CNs8LCEU0nJJPjKU04Nbg9HycMWgyPi3j9UDdqAO/X14+1oc2BzNFpoHVjWuUC
z5XBq9lx10aKu5ak2gQ8QThTaZ6ctTIlK4CQsmzgrMBccM1j9mIJcucFLka51pH0vsrIQvuNPKhl
pXhW5jTuw8J/gnFWXgReDoqUkLT7xPtZSyP/MTL/taAvga5rG0zrRK7M0rpFZqbGl6MXr8JUKEIG
oR1Q4xa7lHngpmlixJ4ktS18y75GTpgQgiHkk57WUBJBdGDExMExOMdOa/VND01+EVQmSx3NKvZ4
QPVjTrG3qNImXyOWEg+s+tRBpSQIKSjHDd3O3isMeTIyNWza+oerJcMFyh0WtXzUNtnYINR3HBGi
/lNrIhVWaS3upRsrxF0hqzUW+uyh1cy1qaAHxx1SANvLDzRLDyxZugeHhfhm5CRkk0M3Mgzes8KJ
QRPonseJVZlb8oTZnIHBHNSmdtCvG2GqbQUjrI0Zj49+Gy17abv7oHGZjjcctY413aFJknYf5PB8
7CDeuclKNgbEMt+9DKXW7Gt4sl3dhGfNj8xLYsbvZjwYF631SoROqqLL45QqqHgXEL8TNsMzScMf
RqBliKekznKprrqHSB+8XQJrYYorb9V56DeZuWqgoctTVjvxsxFG3VPP7jApzLdBtwIC77LmAiiV
7qjS4GI748ayLHkDthIc6KtPcpbsUTQWDAv6p9Bk700+HjcL3BbLkFD05UQ3C/6cCKU0OSHrgsHA
Em+BwYu9GirqraMRAbwgY4DFpele9L4ONszlC84olR2zsJCrmJ4l9Ub2PRlewIYQHuR18ZvK27sz
M5By5FVov+G9KBJJ/ESDKEWzsBx9H5BRaaxPsDu0hybsfurtMF1rtLhu1KPeIY++wK1/mtWm+D4J
HaC7wW04/4TO7Lf8nyzCOd5rWwFISqMpwhBjJcsg6aGOkb4F9f3kx0Fy15NWPxUpQuc0D4s7k2xg
WIG2GmfTkKPZAoYLEJXQJMTOTCQYVaPZw+naRBPVeK/svZDkJfnsBCZHpM+Rx83oF1V0+sxUIl55
8MUvWWKflCVbchVLLpy4zxal1uUH3aXUz2N7l1LiHmcpvBNLUpbqYpc5VLsN5jbOMIG1NOo7454n
DisGJsReSUzWNC/vGwhta20IsPJ7lU96ZF2tcbdDB+dK4rPEFb354IP40tniY17jLMGsKVdwgK1V
SgI7m6p217GNf3AojksPbHE5T3UyNHTJjDjSyZrrQg5EXwJakCX3095ldZfqP8H454igXRE0T0Fc
3Exe7b6oRntRFXFygaBJqVsT++4g7EjGHyrTPyLh4N5uSJvK4Isu68xOKI6x8nnju+M2Dak/HB59
oIUdWzRucdGd7BhIcOH4n9pgfSD5albgYLST4cpbM/NewMfMAg3ywzJUFfs0GbW1auCvm84Ldzb3
JDQuKXGHOUHTkDclYYMlOhlfSBNpTmlcstSTzKxwYtgHdCmmj6FalCDByVC2F3lclovRFLtYZwHf
8eE9j+kww+z4flzEX3IiyCB2lbOLXdR7Mq9rROg5TL4JWDkdyyGaH37/F5HczZLguoXmokks8zp6
zA00DnZp9tAYrZENSBFfmMPs9aEfcCiP7aaGHDsitVwbLkFIRsD4zFMYhhzNqQ+tTlTp2ICrMDIM
M33rqx1gEIKYhgm4Hpq6jYtMduvZERL2Crx4iVySe3dc7a0O3oXmN6ekLtsT3vFmXgqyjLO9ac/t
HiL/WEGyGANvFw6VWA8NoaC4z4Ojxsu59c50S7QAl7mviDGKpuosm67ZDl7VbZwqgdfrOkhpzHbX
1iI8A0zDXJKueg2LaWQB1JrmvFPlsV6EhLUnJ25Dpk69JC3iEPRQZAJ3KmHUudEq1VWMy99EOddh
9i6FYjM8dM1uyH2W03XLxrsC6t2xyT1pY/48xTa2gtD8pbE03Uw5KBCvAe8qEUMtWgg5Pz2iZuJ0
vMZa/sNzsnYHW0wePZdVT9oxEDBBYa78MAC26JQ7V87eRpWt0GPNeais5XWozSciX65ZRwxBUkI8
bpFfXQKlPytRVaxxJmPNxJQAKG5hiBt7FoSp1R8pUSKW3Q1P1ZPW1ky9K5qz9FlYAm1/0ZEh69Yv
hlNV20mmR92IKZZNgTptiouKHSpZLSKjbdYn3+IAztlKGcBr10uGZSKj/D7h+j15tf1Lw8u9ACqe
HRVM1qcJaDAHFJOYbp/rKW9JiM+uQjARMzwgPpRy3k12jEaJmJeY8REfGve6z7x7XtrHBIr/Gcge
HDYDDwqsYaXh/q0/Mc+1l1C4W79IkQHGcutjDDqi2lT3kNsVGKS6QTfpZXeh6mgjdCwvXuM0O32C
TM6VVVzAU4HCL/FQWZEsVgb3m01QYUmYoJLdam5+XTn4j7+/BbY8AYnl2evfXwZ8UheOgkCJQ5vK
LvbslWUgQoTr466SUexDtFiLNKuNZcj6dzXl1lJi9f5QTXLFcEz8p+3Z+2ICh0GkhXYI6p6hiInB
IB+9ELYWFQTePwhZSZdfp/GAeUYDpsf4RO8Cf6djwF44Rrizp8xgzhZTbc2uJgSiLkiMVn8mSsQm
9Xzk/a4qQCCm/b2a2ieZGt/rzB+3v38FHcmpL8NspWkDzhVgVbDr+J9DcWWa35+KeqjWfVasqxKd
QG7tCjiQZokZWH5WZgALoRWvpac2AfPXKH+BiwyC4yD777oon5JivLoMiKUbwmatVgWmCN/w16EO
EsNT9SGd+PGE03DvqOSnVmmYd9qtnjfbykC4Q+hBNoT72CJwEWsWln8d4mCe3bqhhkGeE1YWd6p6
pOwoH0s4kMsQ2eL279/TaEhrbWovqRV5G7cKfwVG+TWY8SsDxn3vps99ORISGFKXAWG6W0AR98h7
m0UgkXw50cpqw/DctRmpf2l24A5RPpvQtR5FWXLU9fI5yvm1JOJwuXdXJVfzlVehHh9DNGfD14io
Jlnq3I7DoRzx/kXZY5owYq6D7Ln//ZcuQ30rwu5uRoXa6iGIOFO0mNb6tnsp1cJwowdyjUOAJZz7
k5vDPnSZ3zoEGCyHoHAhzFKW63ABFRB3JBI4lpmORtipCEk1RjO9Aqdr11MYuUujjI1zmaHwqEvE
9QRw6GfgZvp5wEyxI6kVsXVL7h6veDWpOoYoCxOeuzAcuamp96HJsNBrpH5vgT8A+irCw+8v+wxO
nhZZWJDnv6VFr/ZomOvl7y8blHxn8iFeSt/yn0ZzZ7mVcTH16MeQcY6mAAdrMNDnkSIMN2319PsB
GwPauk70iJD5Hte/7GDPgkZ9FqDoGoGM7WDEVxtMx8Up8EbAHWfDyIw/6p6jYjCv2sAMomr0em3b
2dZku42JWnwoF5Nf5kzfiVK+xV0MnpogmUuTFtGF5udYYSRbYaDFoqaHB7wYYO+b9M1qYnPnoB/V
Ie1tCNrAUl+sacdxlzuxC+eDOnS0bXntx27tvpq5H1wryzmkWmkezLloH52sJGzU0ZYOsUF0CsBP
Sq5WiJzi6hjCbeOmZqMBnB/SgFF871trg6kgXEGS+FQ/XLg0kjXEvICAdr5vKbfZpVCvXdqih98P
YYhK0rejkzaVeOqNfMedcxLE4pU/JoLZ9qPU66tk6sH1Gl1dRAhIKQoowUJZKGfY/8owvv9+KPGW
Cfgmy07ngNtxVt01tixw9XQWdPOXoMtS2JNmv+5TIvQsCw8ZfUt/KEvFRqbqzHtjjSlUIXnBoi/v
vx8IYMIwRpNop4cim5J7RLDmAnMP0CDxe90Wk/HKqIz7YzBd0LSQwxqSu22R743m5dXjNT0SePhA
ROecvCwDpgzw/+ukWRvEJk9ZL2nsF5Sf4zloAn8dZDfl9Pkx7HTnqkMRWXSxmj4wVF0gP4cvqATN
rTN3ZAFXW52Erqd0diG7Vmp/DhGfviFn4h7Gh4CGb55jpbBm6f+0PPUYmuuKwZCxbX08L2IYvgDd
HacMcCiSj4BPF9AQzcd8kcQJUhh0sgjPJudOE4Dwr/WjL4NIITyR02moAYJD2iaNjCzIxzoQ+dbL
qATZj5gbhCBAKO3yEo3q7FlgNBikpaeGJTVSEfYPVYXUyg1Wwzh3okWer7JQfwd6twGzhfxiCF9J
1cItFQDqwPpKzJITohMr+mArh9KFyGpyH6OfiNKoXXpgV4n+yrozCSre6j+NWHeSRKB1xeLN/MYM
PoN4Yp9bJ4uiDtvFf8KwQkxUtEQGKvkZzlawsoUoKVCBaFrjLGMSVuDGN5yc8vu/59K/p8v/21xa
6IaBDuJfjabP7wGjafXzz+oN5tB//Lu/zac965vBeJqYJMHu98/zaU9+k9IwbRvlsekyQUUI8YcY
w7C/eXzTcz37b0INhsY1bOrwr38xrG863gzPtUlNsBx+1/9JjGGa/yjHwJfneXiGHX4gq3ye5vz3
fxImJEnj5BIG294BbfLQQAknnI9Vaqq9ykJQWxkl60/wxK9IBPYTWtJtTLrP0gxic92zrV3TpB39
1mHl2ycT4RKI4Ii8+9JxLZEQYTwyUaEsj91PaaHJbIGBLlmwEy6S7nJiTD59rniL2RApCx/HQ2Yc
wGJAo/dZOY+4xXfeDL0ptZSwo8xu9qABv089cQixg1vazcv3SVT6tvaAI5vtqg8ztfQr9rFxnu7L
YJacOStleZycjELw1h1T6EGIq5+dOH7AnLcPpycBuGXtx86uHrqMqzNe3r6HPS1taMWUjgFJJC5A
KqiUaqpx20UtvNYJ4WshNOPAzQU2qY/6NHH8aG3gQZiA44TWg5kS0mSm9P0+ZOuNipv3AKj/KVER
9yMdRnFN2A9LtiZ7DhPX3sk24qYc9tpxikMYEeQ/RJJqLupnSjJiAk843cFlI38wHK/eFZ2JlDjh
hhR5WnIm5DY81rN9G/6HTAbnhSjBgnKG1Jwgq6NLpkMsGbrgZ6hjAWubnrkgy1ERDP4xZreVdU29
ivR6PDjkSWe8r62f2twbqEpp/HHieXuzLwhZYwSwGMn2qNNfNuwQrc61PUuNmTFX3oEaniJW6vsE
H58qmldrsM/FQDYGb2YiOhSYcKeKnPAQLXTvGmD1hWm0iMnrhGXvzjEhn00NmhOCGy3oJUBx7lia
Z7b6aowYlSQn0JfJsW4BVTdkOQLPYCMQ8UUIysec7UtF2f5UQCuWDTz0I/NwnTVoSxtlMqdJGtxL
eQJ4OyEkYikC5h9ttiky+UK+G0pOAbKKTWi5EMVFjb6OIciZfT3md88uyOhRbfJaMX2CmjTPzuYv
zYQwhRKSdNJtlD1qS+W8U/ri5mlOEZXmwZXVBq22AUkcyJZq1HNhexBoBS5V97kmRrsDE50XAOxT
E8FfgirkqZ7RSTWu3MT2qk3uRj9HA6up7IjvRcn7aA+8OBkyNzxUnrmWVfAYFj0ea+1BROaaEfFz
WUQbi8NLGkh/dEJ0zHhWfsV2kTxZwawiHF+nU4VnKm/1bmlX04fPxHnp2ez8a7Xf9IaEN6MpGPoC
OB0ON6QLs0rb13UAi9/bJDwwxESWIyLCT0EuLgxJKoOhp7+Ssrnk9Y8gSwPmf6ReM1ukTT03KmZM
Ui1WybSrYVdeGyA3FbkwfEKmNicsiOUKPA893bLLX4/WsLRnXJvs7eHk9892nkVrS6nXHnMr4UnO
tA5Sn4lxOzt5J29Jx9VuJ6ZX+NbCekGj+ZQb3a5oEezK3upJQcL415MCaEMUmvyIuWe/V0JfWT4r
G7OArNGSQsQH34WA0PFKk+ZKHN4Sm4WrXhHTYcVFXtk/53T/+BLKTVrZH3FIhh0WZDzqehZtPIP8
sh4kiyEWRlg9RUdmSD+8SjETKAlm9KuO5NmQHnnSim3UEk3/s4TWOQDarLvm2rUQrHn/0Jxr+7HA
ulJ00BZkcjZVw/KjIgdxnO3tC4VI3YocDqOZruYB6/wN7KrLrK+IMm9b1C/1yi+JyLRmhb3atiZv
KUw+ZjhaO+2jsiJ661aa9n5gUdhV9Qp0DR++dZhp6xzIMSyzQ7WyBO+bQDOy6bHFUqaLbpum0025
Oz6gWs3T8sx6D+D8bRJtvPbseGPgH1H1bXAxLM5COAGhrjvINt9QYC4S01prnIikjzwDpOBlQePt
mFVH5AXpbHrCQK2CtgdcEu9GGz6mbt/Y8nxkozcnlsUj8c0nbOHaLsqGEU0Ic/mRUx9XNvZA4yOq
aqTYTO19pgwmNbpUKC906dw6I4+w1i5FDSYGpbXFCQ1UgRP0MBCYSW9qaRjpxzczmdZG3b4S07Ph
tHNU/JZaCBVIol+ZfDTIz9XiLWmNO1QDuyFLnlLLtfb+JLB5kjbtpwyxsvwxcZB76M50JCyIepbB
zHI0EBUbZGfCxvDWTukQMEte8FLF7wRlvvZpm5zquim2elS4SzSGKRStB0MhiiYlho3hsn2UiAT3
3VReKy4Vokpw9vdas8VE50CE661l47+Scg5KdNGm79gyWCMvGgQ6wAaqcu3lqwphm7fCEcBtvUHH
j2hKvS7xNDZLXH6rhPSkPHp0GMmkezd+z5hdAXqpL3J6rPPHYZa/+98LPDcI6SKJM+Alsl+77swk
Pv0M8m0rb0NzkM1BJc/uiCGO7JyHPtkn9WdJilwQvLVQhzd6if+o/MrED0p66G0PQ7P1WRjVTIzq
vWZvR7WaotUG492qOqkmPJq/RPeh4W1l3kYYEgzvhmVpamXPQ7QelXZWRbDkBFiKBrfPm+SNntgp
unvZ6ox+SKnIXxL1VDmPffc4chVus6c0uCp/n7WfRZRBqGA5W629bGkzFPE+QqtaFP67E9D15cVG
Jj9mWMschxvjwLdcefEYa4v2kZlSxGcVV5VQNjk0CZuWtbQOot2FRP+CNodvEP1SsKYBB8fxRRSn
rDwJIuFcxFu4jAN0AWReM49jNJhQRpwtshtj/1IAlCIvCpAjxq6FjsSlxfDY400NIpBy15gfQGG2
AMHNmsH4mXRcngfSFNBwRSnXfFEs8nLcy9q6i2feLCJJHrOqua6UB296HR0npWPD2cXOZ2mj/5mp
bnAeXbEklvbOm+y12BSewVfNjGyE5d/bhsGNIOvDJpu8RI661wkLbMjLQNR6n/90x87i/EfbDzXj
wSzGEM0artQZATgGzQ6jNsIbLnzkwPXlCRT1elO7RwebK4TInjthHL37ZD9o1ueYvBrOm26R2GW/
Map8nadNlX5dGf07u2vWfhWaBCzZxUH13w2xNRGcqZOvfgbFiyvumXtvPG9Vdy84YkP7VNN21eOy
sD5796y6J7tNqH9vot44/UuGW1b+6phlV1nHFPm7TlpQ/ssLg3Ophht23a88dbytnUXQQUfd40aE
2MyDH7ZPRy6mdZZUXBHB/Lb9dwjp4+Amz4M3/kA6q190S35ZKkTxzB7lM8Rlxq1EAkQPZ6ybPnk7
u232zMOMJ4YiAk4wVh0Jm00zY/GOnAY7UyucW5xJNsxJnewC75LGnXGBjX+pfaI0asfRyLnjYbKI
1IwpnRdJN1mk3aXlxXOGHIxqQhZd1fPl/NCmziv99XipZUl0gq3EUyfzDH4jeSeRUe65hur7TiuG
FWnm2vvkn/GYqU/bh3WQtWZzVoxyZnjE02+9q5nAJYkAKq9kWWkr8/+zdx5LkitZkv0itICTrTuc
k+ARGbGBZCQxcGIGGMjXz0GW9EivRmb2s4mqJ68qiRPDNb2qR7MifcpKLA9N2H0uC9SVYppBO891
Ot3SRk63KuNQiQrslZjnQjghFQhakVTerSE+f2wKIte92suiM34b5URxLpiUF8Mw2J3aRXGZ/Km7
OaThdnZnzWe874Api07725HlA2Zt/U2L8VprdYg61mE1DmVMyLP/rHQxYY1IrHPS6vyiuIo8jAyX
PpUnbdRmqP0M6hVB8pmSYRScgZq/nilpdmhL1FlTXmTU9bEXTvKrKs1npxmHl6LwWeaU+e3fRJqk
dQ7flx92qIIz6HWiutMzSET/UlXTAW0X6dsaHWiiHGR8XefG/WmsCzqXYCTKSXjFOmhTagLtoiJo
vKHXiwYXX6k4siVoIxd6BgN2/SRmziPTm/5GB7eS9sZcmz6TQTHCdbuM7cOhGFgXF4bRHVRXffqK
TBhZkZOR5cCxQR2XLNt2MnetZwjQMdxKvBqt+9qYyj+nIVqmYdXJau0enNV1yrkGS4djw2W46uv5
qW3UTaGQf/AhvrkG5yUyqnMrfQc7iMHbnuRwFIeShu8uI4FX4creKZThpyrtCL3QQHlM6iy8sK66
0cccHnx2KkzvjbhI+CoH1NanmdQqvQkpQfbAKeNSzMuT8quGadmhUbRm4ezJOr8uFbs84Brwttxc
wWhP98yH6YPgCO8rY3rMyIRtKtTww2oxyVzl3CPMvsCQyHljHx1J7SXmS6N4IAT/cgNElPBvF8vr
1INM6/Mkem4T6cCKcLonxZXXHEjsTTVUe59q267veJIo7FjpMm/HLrmYIb+Cqcj79ZF/tOnM3tap
BuFXf/iL08HBcK/ZYxBCWyhT3COLvtm9wU6gZFI0OZrnXn6XPuvPYKC5MSQz5idkfruOoG7Tsvee
6pWJywUwMpph64/dxR84xtdEZU4v+DZR3D6QlN4Ssxvv5YDh15wABDUoWRHuycEMj4IHXGaK79mD
PtnI8lTo0Igd0AUS4lnac2NEu3oxDetQWc296n8OuDy1BzuQ92cAxrWX6SrGYt13/ODFZP14Js6Z
cqNcn29U7pLS/513VUEyNuljZ3Kf4D+hZxbsBdDG96ZUFCUE0QvD6UeTOa+dzvZuDWDD0y6HxHw0
hYG3dm1s5UkROpAe09DaYoOuaIslmOiOeI1N/DtZSnbepjepMMESVLq4lL7k/z9Ao7VCc467fjKI
qgdgnzr5qxA5nW65QSE2WNor/gaefdBid2Hjq91kayYIqX8HOaWOZvNXcxhaE+CHbk7C2KyK5Oa1
X/9fovu/kejwfdr/J3mOt+6n/J/a3H/+D//R5cLwvxwTOQ77qe+Ftumgvv3HNxquupy5Oj9tx3Ow
bqIB/rcuF/yXZ5tETEIcHiRrEN/+ty5H6Mr3/TByOEPh25nR/4suZ3vB6gv9n4Ehfp/QwU/qEk6K
+DX5q/5PXY4nVKmoJiFwrZ7CZRz3If7zOBfugoki4nHTDFdscsBOQ2PLdgKDAwHQZp1d6zF4tBOv
OJuZv9GrCiEzh4kZb/q2sEJqrKgKuoMoSOARjRYHqzOfG+nLU0eZTE7586XqWrhVFRz7knY87DFH
7fQB8FOxXspShDu+rrZlA08r3b3RmsOpGecHi31CPNnzcp97DCl+/qc1G++trezf9gQQGlPAs+kv
f8qQ8FE7NsFlbrNdZWbTqRyiYx2l/Jjm78IT2dGYJGBJh6/oSPNQM02Yq6LiIUrao28SBekL8441
KoPjB7fQEevav/tguvJuLbnExcyRSthIRiH3BTEfzMWWuzBh5y7x6SR2BcTBuQ4UaH50iXjSC3u/
wXwM3abZZ1wDd2KsHga3KFETGScKnzFXgPg6Ek25RfOcHYIxszlpvFiS36pNZe0Whedy4CF3iQLa
dCjoCedMx11ngpMZmEKSNlv5VH1+WPJab8lXdzt75A7uuwu9fx3sktIKSdKnXs7GAXNfGTjptQ2o
NvFAx3NhHcTFzsw/I5PIIQwnrmkFm+epZnOB21lSMpWtla7c+ttWeAc0Pzo/Wea1A8oZJyA7IB5Z
RZ86V48CUVC+5qOLV/KRWeEXngEyYL177EC0H0HWWIcGluA8Dz206tnZNKzez61ZASZ3R//WO928
rWe8diVESKJA7Y8iAwLgzMYL/XPdAftuQvRe2Zs5Kqy947j5kT0T9kBwpBvFuAcdoPxtcxE5e9A3
z56n/lLOOGNUpRiI/HfaYpnzcAFtdNBo7pbQKvNoOWamPR+AgTCIhfYeu00F9Ay6cKocJqyigPiD
BkQJfXrq6YrfMIh/+8XEn0FQzzMtzXiBbQJs2fT3bTJMcSrpEJwXDK9+ktqnKBTBxnYhxg1kIjc0
aT/4ssI7Enp8j5pluo5YLEM5CSImAaBDqr83ZjS6uw6cNZcZKtVTG1OCHQjqLUuIeKPhb4QdBNsF
wg2zXlXHlodPqMvhtuatQmJcWE4v0wJ/TIZUHwIKbwC7W3Cca0FfQj1iTKCNAAZbHT6wD8KKO/Dk
NBv32pjeN4884BYp1IKWdeLNKvH0cZNH4EeapvSRWBse4KGxYtXThGHVvvw9k8jI+Bz1Uzr/bQdI
bUupfrqzQv6U5nAJBLVZkBIpfZ7EIU3m6nlyR2J631lOssXwo5tdhfktsaAyeSFgPhZdEeULFOVU
eWYc9Oy/Q5c09j4r3pVa9lMo6cHsX5PHYw4NNrs1WU/XVU8Cu3WaZ7o5JukGsdXM6uq1wEA0rEzh
2Vd6kqiJEdnTBPsk4aLxOEGNrFpNvaJGeQZqLKU+BAbgMRM4D8eiuub/QFUzDo/sDB2h3dObzDTQ
UwObJ57GPipv03rFcTA/nmv12naeeAamuyanimTnL2JXBXl07Cuz3S0gPjZkqOxD3iFhqyo7DECk
uFxgQ45CI3lJPRoi3IzyxLp05bH7aIE8XUvVvJpaugf6LJ5qQMaPg2vReoy0cnLC6pY1QIu6SYzY
r5cHb3L9rYLVh04w/cTCNrzqFbgwnRObTvuxbnU8km0ZrAzr4ooET70WK1BNniWwaItIVPTLm735
VDZlxXuA2k2OTF8qjKhh82Qb4cGLqnfV4K3vvd91RdU0SVJ5JiFX7AFi/SgGj7hhVX5rbrE7j5kw
Tjn5d42leC9zdC5AyFy+Uwmz3s1LGAshVTYoVZGpX2m0BRloqTp2zIZVuWPiuM/QYp2IFinTIv8p
rehSB9avnPGbD01HkZqmVmvQNFDPPhSbIfmZCNE+cjfbinWqHsz+bRA+SyFlIfLVhXegx73d6RCm
FGv8GFDCrzmtXnP5IJaEIteF8kQ76g9l5OH0Gb4MqxiPMxEpjHkBdRP3AZb+OQPhubHagqcNK95d
VqubVxGX6zN6Y8IOWyBU3aMC2Lj2iYYdTbSU8BzdKZ22FhCObZgz97LNUwQdhNwGPK13fglYUXR+
dP/3Y7Bh6OtwoYbRZFURiK7cK0ZGhkN2t245s2oIRhO4V5qcgmQ2Yjg9FVNxxeN3lAzDHs1gjScP
LUgE3itNXrS2ZqDyPZUiA0yrVphHO6GnRznFJSFCUFE/sKvDgzuOxaF0TawnXXNYWKQfxAeXZ/+G
g/icGgL/C8lQJmTf2vr9sPq6cljiqij2Es+4rBD7fE99ejAethz/y84zPU1XVLughU6s+0OacdZG
mzakDSAYeUnNx3kNTwSOS5GJREc2uKAXpA4vbeCBSjCxAtUhedumzl4nfaNDXll4yChgMraccTP1
MHl0T6BOuIBfqDB3WTaFaMq+fk9yah+qIbkYcIP4Cpk0HA7mLSkfRyunXbCoxUM2kGxLreX274cY
pyep2ffkGmkXy+CpmTy8IwXbn8yMjgvezAfQp1mfHGk0otiJ3IxYFVI6T7RuH52J1i1kiVNhqM9y
7D6pDRjIdlYjSiw/KkzAufKzo11GmzG3uG+DFHEWfUfRRj/Ms0samj/sCvGcmtrn0a6epVuQ5CFI
iecNmlXBxSnbh7NxMcslxdziH7C6+HtvkDTaWhiZWzYgEqt8alELm3nZj/kjis6t9Y7fng4+d3xp
TdVCVDPpwJv7gwvmBehG+xUmNuzdl4UnXVXihsRHnRIKpWQmT5z3aZ7GXcafcDTl16DLzcTTANsc
l2AnsI1NYI4nwEoxFuYdbU7HMp0Oqe83fFCdN2eWbySfs9WEwMhZBFjUpr3ZilfVWjQCNOKjM7ke
SZ+X07H2svZe2sF5w0NBOOppvgWz92HLLsOgiw/C8qZvHuP0BtB39uJCD9uL3PEukEl/FNzbuQMO
zqM3YZfgFFR7wriYqU1waRTWwiUP/PJNDq2GPbYM274q9/bsdJcRGihSNCclghB/o8L/psYmluRm
Yzk7z3Xa0lVC7ZeBuZYqeeLKC2EfCC1xa9Z3nEt7u69JDObnVFkhOyYRiz6hqBru/BNcBXDw9nUO
8m8a0f+mS5OSGGF1oEXFw2bADQd6i1WN8VjkzRZYbX1D2fmJD44+ueASedU77dY3m9S+dhDFMr44
7ArYtPq0qihks2OdlLQXWWLZg5bTfCqAqQBcOS1h68cNZbEsHK27Y9iPTZPztufTxYBNCcOOTWHW
Qt4ySudsmiPWmKCez4Ylbn67YCFefzgNE5llR2+2/EMuuDxxlFxCVc5X+Jw9n7en1G7RcRw6SupE
2rvSz4jW5kI+a7NbbVveHynlm3geBhsZmwLcx38/uqj8Qot8NAqWVtJPC4YWOR9cT0MSTTuIbQAx
95FveCcg3zJd7F8pYZEt7tPkAUaBwSmOiriuaUjFrE3c29y2mQix7OXXwqKTpZlC7uQqcDaszpqj
04riSTpVRgpNv/FdnRDW7eSAOR8YX496L4JxvsHqNvD18nYoECaP+egERwix3ebfP9YIno+1WbbA
uRw0ZPFQgY4+A7GMMYQtseB82E60IRFZJCraCh1DUaJTKvpi/Q1ykmqFLfEOTjXposKUy55+pf+U
BI1pcZuq/tPUrrnLkPmpfX8d69KMLQlWigtrnOet2M/+NOyXIJW3aknJ6vCB9O2lPTi295z33hcq
BBvRKsIAVv5oFiU4aW94xe4oX6cqLZHAWIod/YakgxlME3Xk7nNTsXNOuIlt/NHqd2YpOg53StAd
Gnkm3TAK8/uzeucuo97pnU3gn87Wec5k3PsFSNMiwGk4Vw21Su3NHNqHfKSpzs6kvowYXwVf8nQY
Hj1Ohm3kJjcGOSqP1v4KpxofmFm+qWTrLty4HGq5GiJADtG4KHmUeFIhaM9ip4q1i7ybj2Ge0KjL
dDI5M5NWxciUMtHMacP9IMW/nRhUhaSMnIjFNJ8Y3m8nUsOtLJSIA8s/YPZ7tJmlGQinv65Tf9Sq
/GFiM63UOL9DyqKUYLwiC37pjuYYz0ZVnDKcHwLBc5ofJr3PR4WECM6KIJxycIHPW9+vbzqDlimr
37Z34s2+MexRD14sH1omvwm3PJRcsPfBUj7joLmmjK1Eb+a3iY6RXW0CtCNXzvIyWh5w5c2wltxf
GMH4vHT6Rwd+DuLzca1+O/D3amKdemjmS/gr8xCt4DXjTKDA5FiZPF8LR1/5cDt03L5XEpgnzwpU
fghMYvorsxaV3xEPTWmzOlrNCK2ZbQa7BJcnK/tQBv2e1mb1pNqWY8/ov/s1ISKC5dnlzm3JXh+l
gcUncdWV+xUUAQ6twGanqJsDtMaRj4TdxgLSk+szLiwUVU5YNrcBuuKNzTghHrOF/LREcwwduDki
brIbKjc2mZUDj+XraHt6m4/JD0QWnujYMlHrP7Db8wUNWFd4GaJ3+u0k4pSTwSKGIC6oyR7NKzx5
PFmccXdeKblq3rlqjji3Pb1B1POOCfuzvauxFoq0PPpO/2o7pOltga4Q8Qry66rPOif5LiYaYXkn
X2n5tI5BkrP+jxbo/6MEUEyzpoc5SmYsMWc7eOBrc21G42k0B3RG0ppgBijaqyPyV1XA88MUrnnK
JU9NI0O6pcpMLE7si66iXexoUWKEAYWwbeenxgHH+o+o36dWJM99GH7mVC6cHZdQU0Nenmc54KdE
uNOOeBqxwvSSreaAjARbPnhgNBymjwiEPd+eruM1bnpwEwngMp/wfgp8G/MmTLVUaIxbQ/4qzHs2
0Ck6FiB3NDpKKCnMzEbr3GYzccjBptjHVZ8ZMauDsI1xO4oj/G9Xirsu8IC4hXw2vS7fL/Xy0E08
rzVLEG4X+HqZ8i6QXdoL9YT30Ha263+m+Zh9ujxySf4KIdwdDeN53KHO78RboPtzRKyIh/ZLi1Vl
wyE2n+egyl5BBnBrtNC5UvbrGWwA5HJj3mHtSgawp9Z348XeCKRSalscau0UewJGzVZX09+ys/44
mgMyRdLYukMenkfxqyvS4ZSH5s/UNO+KysOD19fmWt9nHnuoAvbCbbB0xbC3pgXCnqJ5M8ucx9oK
7y438srFllB3fYlmQxeBV9vdPqGZmbIy6vKC1guPvk1nGNxBvsz1oR+mv8rz9Fs3dcHeyYqTh5s9
bqHlhkOTP6YDb1eToqMIl4M4VVlzMdyyowEvEgR0/J+9Sz8pSB0w9z3LKg0yxDNEzMi/0eP0Kc0i
3YnWuw/TtDbp6dgwNd+RqQQqh4GNaiO6DfAKAB9nrqKeSTfhh0zn5ynAu5Jl+gBcg8WQwwUNMYDL
QxIPomLg571ww9GJm5RZBLPjzmo0TyJo7pnXv9USgmWUi09NXpjWhJNYq+AJSeF0rV5UqdbrTs52
rbooRx3gLSEfrQ2LYRbhhU/5sCw5lmEWam1jWFi5BbckggP7VASMAPn8SJbcTOFHVP76oJ9ZLWM4
OYxT8jVylOwEZRpNFoQXC6r/hotGwfxU75SGos/Y+B6YXoAJ139pRsZeaQqb68mjhtR2bCLkMDAB
mzryHhevT2/9EPBcFfq1/HDT96RMkAi5ExcdAY0GpfZEUdPeKji4cF+9ihW4mvA8BuCcfgVlTRPC
5MRTkqe8vu5vVyVfaeN95BNMqUawpI1o8DqVK1lbX3KHl1YCecTXRAbSy1/6qsj5VsK2XJp3LnN/
KNmMGOqZM2Sij8QiScFV42/Zcfc0OuAjml1bM0yHFqrnJuMBIQgyHTHSHBp6rM8RYPGuCjNEgIHd
Fncmh9jMRkWGe6mn8jIqyWdjXenYde7tIbpRfufD6psCADuV7+FI6d2SkVFfOUarUzUZO5RMhZxW
JnHtIEDVtnFxio7aLm43PJfKI371/LnvCUoQRQLxiEbHXM3OEdDweShO3abxsIGqyil3tBPyuf0e
bZKRQZjt+xBfKNcJDxd9k+FDMgZF3XjPkKPXP4eAApDZsIl9Y59MOEDTsr9GrXPPEmUgj87zxlg+
Lcf+TMJKbe2BRqpqEsD4wh0RjyejsZNj4A2/g4FWqznVp3RlDQTGlykDfYSKZ+FfQ2Uz9c1rXBoD
3NvYFMXZBYllF+pQjdPbZLhvSVk91yskVgSTiKOhL7Yz9y6KGfFgUvvjQujn+X8TISnAUdrkL8vF
oZ1nug9ZPcPXulRJ2V2cqHxcdP5ABkjsZqd+y1aU85gTSloMxePI6aMdtTiEeRRx+m5ixOyjdCXD
rprtwJ89+giwNuyKmnNQL+BQrOCznsy4l9En6E6uCEMT51Qobu3FukoujqQugwOF9RNc99htezI/
XU/4qUtkDGr4xbYT4znjuL1MzvhDRNzmXE5cuKN76g2pCVMM2haNkSHKgbDGLzAs1Ce720mGP3CD
LdTg2S/UBT1Jw34iH/VQD0nDSDCsrz1OQ+fR6Dx1jJL8aPItiHB+Br6JXafnUTonV95HQl9CxQ0x
oKLAs1X4LzQLEnwtxmcd8XTN2PX5on8mULBOQmhxMMd5juBaphYRJTMCERXBZRwcGGs82HZLW40f
M/9yq0dPXXgUpje4ZNHGbZ5bVY33ygaHQdv9GTyID8OA86RYK8p9jRWKIONOj/TIDo3rXXujMABj
BMvG8ZMYbcE+eunwSDvao6sDqoKVurcLBe5bqFt0H5Vzcuc+dcvNfDiHdYIIUxLqzapkK5xfBFja
K7rSoXK7/ARl/2zVsjuE0Zxu2pYVQZpf06g7uqpR29FgRhzD9zJba+eT5CFUfn9titXXtna+YyXf
tK7Y1wVxPVjG61baRnhGARwkBisk7xFDn3kXlhePQ/1oLRJTNoOIysu3IS8asitIszO2SMBA2TkK
ulf2QnrjFxHpLW3TnmH3oHeyU5DW9H9VfOvoSAnirBx/VM5ZYurq6whVcM42M1WsJ4WSXQAA3drI
SWcTKqlvYYsNAGloiopqKRaULpr4urAU2xbpBw2SPfatHVx+3xJtir8us2aAuRDVYsPq7gg687OJ
lvkyMktHZls/hT1fPzXuqI3u9uNKO/Xcdp8Z8LeWZIgDw30yliIeehYSk0qwLs4DDoiMZdFYMn+G
uQulGDDFyv7i+0AVtlRguvKq3+Gczig9R3+3yHQC19stHP24U8SuXmNLZgA8GxjNDgtzFLNugI9u
6dfcVr+JA7bXUOZ7ihVOIQHMnWKK2Tly3DOaN9jNSOuWlBVyNs5cG+bBOE1YVm2LfjpUS05IXeyn
jAweRcXcfTCcVJlxyngWtnmqKB78SMziu4Rkti8IJW3tthEHI1z+WtAT+WJS7lF0ptjnoUM3tpDN
bZ6q57ZtvHfIdFRfDGaMZEKbs3IsTl666OiCi8D4ExqSqGEveU35wEg4CYHzhOUnJ1Ltt2RUrAdZ
cz73OgH5inFZZH30yNyKbW/+LJ3+YFrWhy4kBRl1dU7nrNiGHqg6IBFMNvSJ2OIX/bp6Y/jOEcPQ
B7Mk1bz81Yq0SY9jHmH8Z7jmYYei1m1LP7JWVkiL3MTqYqTRQnWv4BJWNT8ojhl9CHysovABy93I
AccOcDzKm/VeVAl6OZNJRCuEapNx5w3NHfGcT2PR7JRdA01g7ZD6L8NQoRtPGZ6fGhRJOKAA1yOD
h/c0KP/LNe14yEdKjEfgfVN9allFbAAkI44auLGHlFT66rwh3DWr4M9o2mfWVyOoX24lSNJRFn6H
XS7x7dk7bbjfXrX8pKTsyQ77r9GhRnhAeKKrQo7xOF4XUot3K3ouzc65li4P4sEKvlxCppnVTp/I
N7Fcr8KtG7ivRfpYVSA7SF7Kc2jX3bFwMLS2bDWf/TZ5ygC+bNideHdZLN5ryuIuLJY3h2no2Ir1
ZZxqvfNw6NOrTjDU1ka3cebeeKZPDGA7Ryqj3IlNTHgKVHMoa2e8/fNs/ftv/4xbg+y/jL4QIEn+
+18KW9txNNKogmwV3M31YlQyO2h3+eMz9p7zrKkOyYDPz5168USHDvB7e+zu1bg4hzr44Xm9hkUu
AK0tCI2WynPIOlyOVIjVUkxKPyeJONp5viMG+TpmQX+rl53OPXtvpwyntEoW5jGUbMPsXn/kjXUW
MuQq6JQ5PRWjuTOChXbW0bYRn/h2TjPB/SbM7UM0rnlOjeLppJOJ9snkoXQKmVdVhwA/yUNoHx3a
Nh8mlYtrVvS3vunsBxIU13ac5dUR3ne/jNF+MId9AAA1SIDg6WXcJ5GTxjYL5XoBTdmzfR0CcqOj
pXdRyXcBtZyuWOvWNPW9bnKYCT1av3Q4IHW7X6OMJx3lycYeK/8xFctbPpbOvTGi/EkJTlC2PTB+
7Be/Yo/Fm4CIwb6It6L/Zid4Mmo/5YT9yktsMN5ERm/wKgPTdbdTVYp1lN36Dj5ysCnK4UWp4ofB
liZcipJXBjU6z+dfHez0wGurt7mjcjxJNzqD3TiNIbVNa3I26ZNT3ppnEvukGxxz15HOyyOZHrwG
KxCp45M1DC0+ZTHiT8Ng1AR3ymbJCLwvk4vhwaEJTZv6ydBcodMWgLIgzE4y3XMUqpU2yERPr23r
4JwV1JEPgJTDaHjLLQz1zujqIytVzBF0MbFlqZdHSaMfAsnd9Ud84DN5zNwcfqRj8dyBsD6wZbsl
MsqPlEo1AH9GhupSn5Of85gke7rnoAD1Sx3T5WnHTeS8BsQBL60+kUV8EaNF5/Gq/vsDUQhNyfBB
jMPenbGcVvql8CBSiAByKUT4gJmdLyUYgK0xtmwNMC6CRiGEuNS0huSDARN+8damaZfFRHZlTk0e
piDQWwf9aF8JlsA0wxDA+Um7Rflcc/PUgfGhqxkGyGI+TJXJ3tqfuUCCtEbg8rgZlXcHvQ5qH/ak
BUZlERjvbP+5vLVRtKWlnkrJOdpU9cWj5t40ENPMDP9a7h1arv0b39NZ7M7NVkxIJMAsKxyRw6Ml
crUJRP0LBCXbV9SzOVxgriOFZjbPfdvgxpGJUu2tDFuFrnZewUmJ2E3uYVwADFpWvmtTl4sVstHa
AYvCR9FYHESouz1AVFo784M5+bugsNT13w8l55byOBo5hSQI0WRsukBuPfWaHt4lUyfGf4UOy/W2
dFgnR+JraKn0BKWVbexS3nz1RRSo/RZBgkdW3rtJetuxHn5gIADjQshqiLwPPLusBpziu7dIdJVc
9ndlVLh7lRXDbdSfmUAF6aP5gSXY3hSy3bmqGphlbNznckT1UGfciB5ZXxb7YdEf5kJvQm7K0PNv
MzUsL6OmnWD2DzmqNDSvwj+YoJThW36rDgoHwGK1ry8Nly9fTdEmWehHUim6p03bwlYtVGatlc2m
1Hz5M7FXVLtMTnqDnVjGmbBJERkuUwQFWjpfnonHLDvCZ3szShxKTvH1ECbrNkMGLbFyuQ52Df9I
KQcnJapxMTEo2CGjdVXD+uEYRhHy0AQmNlyF23yZrvk5aBVgsel+RU30tLg0odt+/zKmCZ6WQXwY
rYd9w90avKwUsiS/eWnzXYO7D3P3uA1b3kHXG5aXDAoO2qBrUuuHjT6V+ZpzFcPJtN7VCPOktpbf
gcS9KPyxYEDz7kqWL4UfoNQPONLpJ9gh0K/OVJT4yXnMgcWOMvix2D8sN/v2R8JjLJ8RANjbbGwZ
3YOc9QFrAWi/Sh0mqW52yxPG1Q1Zv7piJyo/SD30UYYyRvM0ZKKF7USTpdc8dU4J/CzSVNGfgevc
xszkQ5el70XwFQYh97ba/9J1qvZZBmPHNfacksuOjWiLnLzTA9EGLC6Ta5NqoLNvkYdiHumNST8S
A+VWDvwhS49UTrbwj1gqXSSU5AKOxIuNcvyCU4JFRz2EDjJWJTEY1BQIOxAK2AZgJrKrhYB6gYLO
L6+Ue7MS0NqmlDfRdTxoEFG5IRyLRsWKpSxB8OycCeNo+4hKmpAzIbZ3P3rzW7yPXCkGGzFLLzy5
zSweU/FapumBLCh0fzMg50NUpBYKOoD3QSfipVTZypzY1uYAgtm4EJV7bsbwti6EMlJfAFcqtDby
5oMhP23f+kgKwhcs28Y4c7rYVthmAlN8ZZYkMnrwrSZGWY1rsUKdjO4yFWyY2YTlVLaOdD3PCSwX
N4Q5G+ClNcCgGpO6R9O1LLFrLiaiKObV19zEZtZMq7gy5/wPp+iUw+qXeXAA7MQibrplay7PtRLm
LedXbz+XVUVatr22LkyL5SHk108debCw4vIgdHaFggHky7uNTwiEy6kMMrIhi2YmDJwDKTt2f+ie
Uc7vTPMLhqTVb5Pi5k1UeSL0VmxGq/xso+TaOkkUzzFT73ZA3+SRwtfaYcG9CW3vnXjeuG1/wh9w
oELD50ocRYIVO7YNvqlc95mN6tloccNWRNvmwDyqhfs0z8RTNPg0VqJ/mXQ45rl+0Hn3SL/Wm2mT
KnVYzLijEau2erL7tuBYF1ddKp7K01MesvnE40LttksnzECvh+zFqSBJpAyXwrQ+PIR289AOPjd6
o//KOp3f+8VxL8uQSMTVSV4NK/maXCWpjXQu7F3q14E/zWEWHRV7FJUMVkjy02N6Ikg/AGfLnjny
2QRJ/71uwoUADSB5GgCB6TrfFQzFfda7bxwR3XmtS21zAjdB7VAl6ZW3BevHlsfUurUchfk6sNpw
J1p+WDxXdnVs2QTz6nZosm59WSw2lOTsRcVACovwG/Ire4ZqseKq7WrmFRBDOzLEOKYTXVOPQ6+o
wPqyVeo0+R9OOImjMwFYoJ8D3ZEyYxJV3Rv9HNmh1Vbx1qfmV614NnQKy1xoaswIgcqOJsCURnQx
pLDsXOAmx6Mw4y2vYTjNk2VDHpmLmD77eaMjeXenP01luS9WxVaz9TFTC5ZX1uT78RRBQg9DpFwP
+2S+mLe+n7J7xHKDxNlzOfFkSTKbfSYuNjjFmBSaByxP/YE3y/4OXV3DsjAfI+HV1z7p8KzJB8m9
70KjYWZK1AWVI3t12b6xuYNbLcWTpQ/Oj0SKvJg19WlawivoYqRFekwWsedibByyanhlVW08Dnl7
8hs5Hs1x8XHrAVfycuuxinCjOrwq7Sy+26LkiFnsY6eWnmRZHJDgPARN/2JhPbxIweWwZeWeF1N1
xOeDzRGuE+JDa+39YoEZXecMBn5fnpFZzZEh2/1f7J3JctzImqVfpV8A2XAADjg2vYiREcF5EqUN
jJQozIMDjvHp60Ne3UrVLevs6k1ZL3qTZkqKCjICgLuf/5zvVPAcq4D7zhKiO2fg59DYSC4FHnFC
hnVdWP3MyvJMko8W3Tn9mBL1PfAgTqJ6MeKtn6Q9HL2YMN4w5puSWN5VLNQNpU6HJnRouESUcokZ
jrY4jSxIDK1fWh8ZiTD2eu5vjzNUpsFePhLLfx0WDG2UszX1oyXxFeASkLdTgrA6M+0I4Ea0aF54
3D2yM0l86vUX+roQxQJ6U6IgeKS0i/wD7tQppbKQIa2799LiXWfi5InuJjYlidaBNsFCOZ9Os8h9
3ZBm9gUEQlkOyWmAfDqnoNUDY3iINOWRvhP3rrYpo5oMth6HeYIMuPBcHqgER4uCg1X7k8AMJ9Kk
PNvGxYCXSTxB+op8fHH0JdEsXPbTIXI/mmIOrui4rKjuMmwI8TO8yIwbTvTl1rhz/BYPwxfZMXHt
8+kxyNI9IJD0yBCXrbeMUD4E3vuUjXUduOq+q+pg2yAHn2pagD3mBUVOzgh/GmdIv/lRVgwZrZ50
drvqLoYlNHPz0//33v9XvPfCF2gL3lpj8T//Wf7xn9DNL8a8t+958q+IjL++95cXX/xhe1SWAB6w
mUV6vxWWYLgPiKMgEAVCBX8RnF3xh+dDv8Dx5QoXFz8/SPeLkKH+4AsKREbg2jTu8F3//Al/dYL8
XV0J1n2M9n8Z8X1+LB92B7sV1MaArAA/xO9G/HkBB8MMHs87wmPJHGgXdmFxhw26Pgb2glDYUyrU
GXe8jmWkbyYnNZ9L10wPfoQ0QB7Th68aYH0HmldNmjOuZMyFjAeSHCopPqyxePHYcO5D0bP/Mmvc
OKb05bufzu4VlSBom54lSf0yaRSjQnmXDLSXNmPT1Uw5jW0FXvIIc9KxqHnqy0x9taoCsSnzX2fb
v484aCPUrUYbGfYbTv+gm6x2fJzhnG0j4vPPSx1xCFFsIBnIKhALkVUxWAB5X2psS4mkNdjDVX3o
vAaT/8BzHx4pbAe7j58IdeanLLb01hroyuXNfKpb/TSM0euUrQNTn9kAO6YtjwakpFnAf+9z/ycn
PxwI1MChUAVFfl6WxhxyINmEH6d2ISsbt/KHYzT2aMuLDeVFZakYrVlU2C5OWTiIWopZdJvQg8dj
cKYSKfGfiUpaJ5BT/kOekB/M2xx78GTf+V0BknbyinfAF0DojERSMJw6AO9hG8OG30yed5zDyN+7
WG2uOwpmsRyj/hUawUm14ylz6q9lVsiNEfwfC57oaY0i0q1g+TBt7c/Ox5HcON7TSELPgpXa1S08
0PQjX5XnYCrGI+xagMVF0HO4oSWSCg/MEI7hYqEK3DNk2HFTJnyYzD4SJw6P1rK82iTKNvnII9DP
0WpSjubwU7amLgSqLgZ5HPkBEaa5YdKqWtSSbnqLQdmy4hEArjAJHAgZxAePKAeoQvs79eZktSbi
4W3I9CovJ0SnrIwIcYXqJaYw92DsAOUCvO9GezFmZYRj2NtjN1NgS61pMTCVnxSDmEAm2JUjUL91
Ot0svqIyeZALVzeaVBuH4iAjKOi6DK3jQgT9qg6Itzu4fLdiASaLtZzWdTJxz+zWEAHmvn8ws7VO
Y9JgazpL7tN2zfiFLTZJYzVgwZpv9oQ3MAiH/tGGjXHJp2j4Gq6T0KHohxN6Httoe2ETo1boIE1Z
2XU25/IiJaDb2o7RNYwQ30hOgqmb5ug098x3QkuEb0Eu+0tAQdljO0fuxZZR8DCP6MmYZeNjh4/s
oJPe2nr47PcSLfSOQQQYkan0n6w2cI40oqWE7eZ4l+Su9dgov7mKk7VTNyQx3vO8uU8zMu3FUBKY
ztSTu45zFmdiRmjwcRU28zpNnnHjplW1wZ/AAdQqEMkiexSkXpPlOBgV7UvOpy+uQX+utBVcOfRu
w/sb4USQ3zh3yENfWjeGLeBb2UkZ6k4GisId7voBNUdHbJdz996vyvpcSklmlpn9niEF3iDsA8cy
Kt0rm1GQyOXLwOiF3l5RPCBMtjSnRe9Ja+GtM1goPYgzZfTaeAv+VsLQpxwr7raCfYfxyGYuwn52
r4Nc71CT8g12EBqPJkvqW/JRlJRX/HJiYzFT/tpJRp2zmnEPQALjOi5m+UFcOH93li47RlXvr4mT
ibLelsPq4jrw6DFYETkwY00WKI2WaXXjj8ErOTAQjcqIO9vyk0O5cDAuUPO7zZJ5QPUS4Lo2szXh
WK9hMPLodFOq9/Afak4UJ68u7ygXNVsT48RmBMaA28Aa2MYLkkdmJ69au9yxNhzqmmat1Qnkb0F2
mW2ymmLyhQOLGlybAG3UcAjE+/i8MJHZss9ZHpSYzS1ZL7GpJkpAxuhilphDejmtlwFCjrLwM/Fo
ahMcbK2q7HNUGsjfKQ24tKCS68b+h2Nd/IzdzL/GEoG0y2uglKyZq7l9XAprZsDd9Vi+wqR+JqHe
P/eUnZ9zHGtHbzQaHQ66xCZJUJSZIrYDz6c4c0CKYPXaVn5z543lc5hHdP7RwEL7QEUZ74O2pTnb
+Dm2fmf8U6Lbbk1UMicx9dNve4dfK/PvxWHemnj7ayGGm+i6AqkrgNKEgcr+MzH3G6lqxPsE/imN
joOvoo+i7lIiUXkM1MB2wyHDUpDF917D+wlSyRp/Cmrq9g2dvD+Ja4bM85O5PoqxyRUMm7AnfRy5
NSJ03cN7rsJUvy4ysr7wNrCA0OTFwKmqicfxmmW2c5Wrn7w+H6YtKzwAm0lEV40zeY9lnbPueoL3
UNrq4kLG/Yl5zn9uIis9SVnMTwWKHInpDLYSH6Oe8TthKFSnNqRIJpvS9tWLXQsYJC2xX/7+bZPB
WmP21/v2nzcwa0PFb+8beZ2mlS7EkTiTdEEE1PQsKAWjJmxU22/dHDkPZrEZz/ZdyPBzbkwGgDsN
jiFFZniy3JQpasmjEpL/lZO6DcMPja0E+tVbo5lfcLJlgJhawHuwzlgY9pbKzVBW5HKyZkZ3KNep
/TgVMXyqbrVrOHVGK1jPi3q+pfdjjbhDgASlV/QL1tQG5ZpZdWfdkWnhgWP69JpsCa1YDo1RoVnE
k2eg/3Sg7rHRCOyvPYtAkrnhDxYcssISrOJBiDI6xPPsPwVLmt7ljQ8B3WFMXbKVCjYeevO5DThR
AB+EuiIquLz4stytqSpaNpi1AZyuDTRpJj/z2ukcrjAZ6uLQ6Qhw8yt6zUcXm/SJ5lvKNAdWQnje
CKmxo49jNKlHbYR8o/oYe2ptgTqDqeTh2yCTrzZiaILvqUUQhZTXgBNjLmChtfmkNpY2DBW7cACn
xc38ZIhiDSziTv1uudZ8Q8VX9I3shjwBw8ZmPbQIVTp0Hca8hmHgms6ZfMu+UamufjrxQsiN9uyD
rKKZNmi0oR1HOOspHlKY8pDbHgboi8jzhkgek1jV7LKxCptrSfMbRKpQh58InZ3hsddEdAS15DDn
MtA/mqBEdLbWZ5LPiHPGNiFVgHughmAVR8X0Ds2CeslMhN/w8ZhzFpVVgSglGMBNYA0SiuT2Hc7U
s7G4xnZLOzt6O7dVdOkrg+chGmoHyxKR7Vqn89NE4Tt2207cY89v82395xJQrqtBye8JOJjPJ1vX
CkRZ/2NY1w/83HAhRxm7dy0MgW/1n0sNOURC7xRop4iCdo4WHI0lg6S+sdRXMbf5T3RT88oBfbpy
BtMdwc0quDZShvcDENTXkQhLuRWR5Q17ykJYci3aou8bJytAYiDem22OWenWsRN6sca2hu69Lvx9
YKyEfGeK6kUNCE0Nla2PUNSCu5rez3hXSJO+cGRm6ELgoRhpWg6LaJuvmxfPccSbPddsdjthneTY
+xd21BPxpqYZjout0/thlOKcE6G9TuW6RfM8i8HOQjYF63KH+laBzy6ZXu/4xHycw/VwTmlLOOZe
wxKWRlYBOBl5nUtO1O6WvGLGUKgdu7dssu1jGg1mrcby8Ly2DJ8Vxkmw7fF8QLpEbZzHMsfIxiTa
masQoJtc+6Zrhn4NIyYYzrmiBCuMDlGRKkzuEcteYOl7q0YxH+NcfXG1G3xBdxI/LH8enkG3Og8x
CYqdyOfmJzmEgV8f/ZO4tjNtdWDnt7HlD1/JRLo/US5ZACWBOu6euXxql7k5ED7AGMMuZTkpXxBz
dJj82l0ybikx7wg46HjA+K/182gxXKqEweMyaSd9hJtOdsJZSJ2q0GB0y0i81TqHMaT7Qp4hiKhr
/HDuXWW1EVQUM72COR+YI9jhwS9ICDp+199iaq4+ZggSB0845TenJymwSKe9o6IyOzqTle4YieQJ
dt3EmeBVJ8lXiCeSvutoaC9e75H7qT1vN2Rwq4cwb+7MWAHQsjmAuAs5IXKVlHs5DO1Dr86h5xlF
ZS7AxutIV+qJuFj7s1GheDYtYQP2StAzMDIk+FVmtjOboa+KH/a8xDS05UhrlI189SNVfU3niZyz
3RSbJoasZzvNSm1x9/Mc4mcz+CGLFs8nF+h8sKscTt6Cz5L8mr6C+cadmUYxT5QZjwiWvFqANpK4
nDKWIPqcs+cmWKCyWTY94023djI7CdprN6r1Vncg2xMXTuG81NVeWGhZQ18zldR+6cds7qP0tcXL
cluqkaCT6BaijEXqULcyZLtSKXJHSwOitij77p43q/nAFMbbM1hfRqC0z1OPt9mvNeVp7N7u+9km
R9F0/gGnastcveew2NVqawKSt4vTRKcpipyj7ThsuFZ4c4liTCJukkcjE3UhRRdcQoEv3xKyvbET
Yd/ZS1pBEfLbedNa2XQXw3FZweQ1DBIciN5OUTV0ISPQfJuGvHsWTt2+YsHR127SGkYwDORIdU1v
JRPkK+U0wdkg5L3bRdG/sA1aY6dFxKSqUvpSumzalTMbBpAa50g8rVsYObNHbuMbqCbusXAr+7pL
0/JtZK6+H5K4oebHIugG7S/rrgD95WI10CWkP0K3EBdnXJzqUNblOplzCUnkJVqHPQbiR1xDLmcC
XfkFk9mgJDKDW9iFv2LxoBs9E70QYQMqTjuBWNSODsypuSUQQuIubIuHyLjpZ4nzdN7gPp62rSIg
yE2hn2PVWzg3qIsfUH2epD/WB/raviEnIscPo1dgXqGvs4wSiLx40DjMeu3BGaGfw9f0zn0wNo+A
t68VYm1FkeHEUO8ENLsn3+5WB5yBnKk8jB7vzLPKXdWHMMZz6aX3sUyXU7+QaF5wf7MBgiHFFn76
FnQJFv5wwoOicSTFSuqtlMmzs4wcvil332vqARgtkog8O2U/3RoWiWNEWuDJ5KU58nj2t55T+Uxo
qvQHnpacSy+icrKOcXu200j8eMyfkyaMz0nUEZtlmAu50SYYs1CrMZU4KWbkqJc4iNtrZQ1MfZwI
K0MBF3zH7IzNe1BRSklIsBbvjE/8vRyG8EHS9LmLE5fkW0CSoO4yecufwCHE2LL7cKbjdVlQlUbY
8tskTbFYt4qYUGMZTLkOJkuc5HZyyCpMLhurEBIZxC7OwTxa50C1w160k3dVTr54inCq7vXoyOus
qMOznL18HWmKV9PGcAwxm2Hi64YXXooys96H0bCJcVC9yZRrXo9582i7riHh3Y63XsZtqYLFe01K
z/1uRyi8Gr/UyedYtKOayNl7+NIZ0ZXEayPT73s8Ij9VlSvm+3KtdumCA8f3aV80vndAhmnOccOW
JcgiG51cElAhNXQ1sY/8YIP+SQOpv0tTon2dbR4ko/eIPrv9HDrqULpWid21+m5F9a7RZtxR3wbF
nz3ZfmwzcZYZqYMZ1sZNYJjy1q5TnVHRp3MjE7NnG8K8ZvIo/Og7ziF+zyeKpQiE96Y0BZ9/Lv1n
blR3FyD3ZZu/Pxd4NEr/dizgOOU5dugJMCc2xc+QS/7jsaAL8RYMWltHS0z6Ehnj72ddtOd40dlL
MzRk2YthWPkIYOYGJxBfO5UkGPLrIP6BR5MOWhc8jrFEdrF45N4rhNq3xKvbY2HV0wH97Dp1C+aW
mcCx7DqE1Tel1eTXBCipR52rbrwXniuwAOCcfPHppT1nvjMXDH+R96C5DGaroqV6p2uh0LwpPljg
ZVUE8z/FwexPoXARmDnYkjWCxZpt0MPfv09/ApD/w/HJcQMXUoxEVLYDJf5F/w1btoAeHpYjt9PT
8ua+6XfrTT+Ot91DSgXSnVXc/vmK/21VkOsLfa+buQW1a9C6f73wKs//hz9QpcMQ7qH/bOfHTyi5
5p8y+fo3/6tf/NXV+H+madvkX8Hl/O+nBc+E0Pr2/XdgDzDtX9/2j0FB6PwBMps5ga3cVflfBwL/
gPaE4g/BUghOW/F1ZgXMAyp2kysx2/uDMZMP6odvUb7r/DYqcOBsh7anpAsCSNmMM/75HvwSJP5u
VKDCf2H2KNt3fc/lH+Smkmzj11HCbyftOO9Fa3uivyJZ/eTo8W0ACJtl7jdwWcw1G/t5xliseegb
qt428ZoVG0pUF+IhuCeai6YBYryQmaDEQ6k3AKCYdHBpjBCmNrGBAdB4A6xEQPxhYV9yWuUs/hxS
yrzmqn/EKyFEI3q7z2YCNEdBdHgpx/f4MURp3SsGs5e6O+C7++SMSd0TLBVq1/ZWR2tQlN4VznQM
JH5kcHA9XJ1zZ5eH1JnsfafMS8oAeoPgV7IdbKR16tI52S9yfsiCFxtKwdaeg9d5lpdwzUpa1WOH
aZFKqOaJuWPEY71hSPzNjt2Pdor2S279QPW4dQtM9kVC6Gn22fCPhobjgN1KQotHL39If5iu8pLJ
IS5ddgmQTWubKX1lYYKiYDbtiitrqa9HGbUXzlfzcdhQ+rfiKuP7WHwbFw8aMFI7LtYFp/CU7E0k
bk1h/LOnhk3sq0ti9fVVavjtAu2cxsButrif0qsUqrSwo2OvyDNQe5XsIZCNgGG9x2wF4CIaESLT
TvPQCrErxv5KNfT3DpRBdYOorwK0AFgXkV/fIH200H6w9S4Bi/kwwMuso/yeA3DEa+DMr0pYYwr1
rbAk5hYCw8xq0tNYs/Hwg/ghDBecC3aGUwiy4T5eYcIUWpOfyYleu0g6dGWcbJ8TGTQZWvcII/vV
CIcMbqJeyq0XdR4g3vGmSbLbRb6QsLavyQWLG7xMTHRUSjcQGLYDYRq6QznwZDHhjhFnzi6c8Jr7
lovajRnLwPzpNQMIs2750yb4xMx+auauOBgnHGhDq1n4uqHdBU2LsA6CZ9sVTXEqsvljaIR3zGZk
+1hRTricOXJfWl87oBOKuw7X0oEilDV+g9zNUXjL4BxON6Akgn0OYYkW8415ayda010AyltoKF+o
Wb0FUOyEJOYaXIjHyk85kRDT2nr61TEWeNbEO5QC8/GK76xw3fDplptwbDDsQWWmNac4LlNA7qK2
+CCoT4WbLuB0++dgXF3GXDzC0MHeQEmE2IeMERwaMO772be+r5418pGoXkVCykugiAqbA4MDaoXz
DVXGeVL1rGFAHbSiocb1q4KzQvqSLtFulGvOfvkBm0BtFMkdSkL04yAx64WcQHAUugkfaPKFNNUT
dpntwK6a4CbhirRS937YX8rOvvZ03jMvKc12wRy0zBYznaH4KSm0ozWSJbdIcE2E3wSKx3ak60iX
jJtAXKAObJZkYITWF8P1oIL+mnw/hXwdRp08iT6G0j7Xgd9ts7ZWmA7wfvVzWh8rNGM4B1dpUDyn
vv/shS1RwsKcgsJ5CywH4WGgIKUViA8RtrWs5XEXNum7AxvlKJZPqZP3JiBPoTXgaKfm2EUj2taM
4U/6CY9sQ929HxHWSDzKmglkZswjms9gjiS1m8uzHqd014HbKzIzbVp7vsVJpAFrt0hqpJDhHZE4
Gxt9Zk+3W+RNKetpGw39M8cWOIY9JssiS14pJBzYubRfom7ud13FgzRtuwd6NZhBBZdOzxe3aDZ8
t7vLeXpvsFozN3zjOf4h4pC8aWRNh8YZPy3DGUU9DnP4vEzZfeUCIkzVZXZDirlIOw2JB4DCJjIW
1RFJGRlYpyL6iFtoQS32HUJtShyxKmenwsce3fEYthU1IqOFeOVzIN4BSA9fiL8jszR++Z1p54Hh
r3+d46Xcp0712C4Sfx1M0EPsk0nlfE0xl8X7b1vTLnesuzbACsdHwwKE2sBMDVBOlT4YC23Qrsbh
kKco5srrnmovHk9t4R7cbkWAVk27VT0xPZ2RzjeggO3YPlKRlB/TpWNfnSQs9ITisVRpYGc3BAPF
VdiON3GDmZeTWr9vIZTiSey3tYwiag2/smynmGYwoFiG1KHTOGT4ZPeKxP4SZwniicAXZFdWcZiN
/8BoZjwjbJxAxb0az38pWjijYzixAeQozyVx67g+KYg43dbg7iWyJW7D+GvtFLTgAEojAif2xoi3
pY29C/AvQDoICvsRLn/u6OuU+dtZx+6V5Xn6wacrYp90hbVl0k+MO8mvGgVgtdEtCSb6ILGzfaoy
dteL4nacDLOIBVI0b1CoXbDmLfpuFqNo57D1sEvD2LYqSGJpqveWTp91Enw1nX/2l2g+0xXGrFuf
mng6IDkmbIElE0+r8iDnYq9NlweMgQn5Jxx3ZdJvkzjKDmFgAI3ltf8CGoYyzEUuX5LFPt02NngR
OLPJcWmw+QnanYhis6rPywMnyo+xFD96a52vY6rZ9hSMrg9EO2wAkUY4eukV2GbkjOtIWU9WBSZo
nMRTD3xLOAyaFtOD5lYKQQAHFcmMaJ/lTXYqi7LaiJalo4HvBgmcJh9Jr2vbefdzP0GnrQd/x+b/
qY978qo8FiDLFheZymhDZUa0tUkTtyvLLSj5SyIPt04Wljgjzb23kCMLOHRsM2z5tpQlJNyEMy0m
t8XJkC/lh8tY8NFLyicyz/VtTwRvUy4NBs+gvJ94U6iBvPawmx3zFARrjCl3bTEt906T/GgqUp0V
TWYU/dFFasMiFg5DiQV/QEfnqsqto0mx9zL99y4uvXxFLdShDhnX+XokJZOJQ+AN5GR0PB0FKOsk
6n/2ZfZlsD2oaqilW1/RcWzFcrwNu1vLcrpLnsFirlI97uycDWFAfYJdVO2O/QRs3LQG7044drtg
AJxwE/OJwZRr2KP0gT71EhNqCPbfcgRdGL3zadY2iQ79a4zC6pTgS8yVE/E8A18RoFfQNkUprFO9
sUvD7x5jBzQFyNsJt6By2d6EVUCQrk6eXEqvt8tiI5XPCjd5kp2GjJh7Z82gsWvpAXz1uUTsnlLE
rzqqnMNcZfNO2lwmmpE/B7P5mWvgMFRUX4xjdd/NcXvym+qzGqOPPhWgibo52Dp4nUn3gK/6ElaR
wv+B8AeYSK9i4mQ0u2cvOhK7INuWUUVnsduxF01oqhK7GOPKrp389zzHLNBMW7WwdxOoLYmNg7Zh
Rt1I+djnS3+VRyFJUsk1y/bzZknN4+RzZ2p7v7jVRPhvPqQx7jPjze9EAjFxZMOLUlDnYZfwHGv6
l8pZ6Y6IcgKDx8nrRsncYHmd6oPdoTPrjM0AZE/KGyo4Ga2GfVE/uWN+oCh6AOhCGQLdeZk7X+WB
qm+Ik+d4CRkTFhQt1xLP+SDDkyEmu4ssTG3c00DTmZdx7LS584neKeurVepgE8GX3lWZDYa3ckDj
y88lw6fhitLbRYv8Ubb+dwkMaxu0TD+7ETod1SzPEy1fxnW/5JS24d0YCAe1TzFe0ACiYJR7u7qK
XoGLIOuK9LmWIO4KrM1u7723XvPZwuBkKDD4rFdhUV0tC2b0isUMyXmOWeWcTn6Rkzw4NA9e3Cwj
UwQlapt2oXdJuMWmvCu2SAlUmdR6Lyguu84G/ypiA0Bnbwt641oXbr7VTRdd11N1ZoyKTOqHlIpX
9PJdGc+kO6dRP2WX3QCF8tkODZ8SRciKmic6l+4GV+GTn0mG0xZrEZcYZLrNqF6ghI1MRpDfhkG6
cKIKP6cAyP3AvQ1BJnvM/GqhqQVjALtEzcR/lD26j1mQ8zdk+P29diTSjdWUm9lVoAqrR8ZN5Q4t
3d7BfaZDWI7FiRf9OmP6crVwCcBQQhw2P6LM+7BHFP54lE9a5h9RQK2Yq5ctU8EvKmaUCHuGQuj6
0NeUZyoCRLtlJm07RecymX5kHIaArdsrZ73rYd81YOTC2L+bE0Tp8KVvzjK0rvDZdDtqYpyNKqkb
ymJ1rnP7a17GahMMxGSX0qqO0uqfRJMmaCvWkacwcW3xWjhBQswv+pwdYpv0Cyx9w8SKDj4Rpuc6
TMBvmBlNxKo+Y9eh1qO7FTjoNzPLAWXUkCaos7hB3OMpuqz+FV31275eBp7O+lHmtbmN3djsSNV1
WYAluXqhsOl7HZfsdFbGmUd5a6i3YVV9zZif4eXWd9Air6g92y++tc/78lJbNfUOztXoyR/oQLTT
ML2LDA3dQ68o7kKO+G/TZX6XZf7X8bO+fS8/uz9f/t/Vmn/8NP/+x/83xBsUFx+h5W+Um/cyLf7H
7fuP/nfx5te3/bJ42n8AU3YD5YSSgZznIsL8Q7kJ/D8cwSXJ4dRWMvxT0/ml3Aj3D4AaPCLxb2D2
VBJHyC+Tp/rDDhDkGJV7QSCRXPz/G+VGrBaIvzS+wAuYi1OE5jpoSLZjO/8i3LTaRR2ffFzrsCbr
MaDay7tyA32fK87N0mKiFp1ZSG4JPF+axKIyh64RxkUvpcSq6E4XaqCOv72Hv+Sl3/0u0JL/1fGC
IoXjFFULcwnYNR/97Hc9abKEnY1BU+w7hzP8JAmxexkb5HYS30HSQovsgoeuFg/az/YDfaEbcsow
Ov1xYntEvyuYgR8aNygrhalPUX7Wi5jvdVxURy9kBpfk/dmbs/Kkyh8isx2QMya47hrckOQjilOV
VveMgpaDbcXPwxCReFp4JUmSyRotNjuus4776w/XLbudSFd0VWSOKjtxeApvyoTWFDnMNCQg/eZd
dBtqyj+E69+DUqnoBxfftKbawivGcu+Rjd+Z3aRzVr2FeC1j7/QGi+nXNnCDo6Qzepvn86PdpDDe
Qbkg8YQ1Lvqhewa7NBFG6YYtps96C25peQymUt9k2roLu7MIaLNPSF1TpUnrTJ+RI5w+GmTtXeEL
elbl6uFHpvZKahyGkCb7vH3NbQIwIo6D5y5kcXOrsSF9zC/vY9tjOjPTg7IQwrTbe4xumCQky8Na
frLY51H/rFV8Gt3EOgV0x9X2t2YOL1Tg9QcSo9i5JINjQ7SO0vLuOoxaTu7tdM76fVRwrshGq4I3
6rwOQEOOqqCUbfSeY4yXsKQ5ByWkrjRdw1QCIHuWpP8Ca6/FOygDcRSqPRdEpDJ3/OjGFe9DQY3t
4MRsTHVj+Z8iLamBUN63yA+hwVgVea9ERWc/fwx7qDUOg0H1MTkdFSq9Cbem729MDhK/7yXnNsqS
iAIvh6zGV8yg+F6IfDng1t9IP5iuO++81Fl84EgAXYcAHP6cluE2swQkpKkBDZB6mqSXaX9wUJ9f
SE+F+2btxMtf6jLjCky9b/R+Tzt77YXDMmt2Aafpp1jXX725qd/dCVQSGx/Vhw8FH+gBryfepmB4
tQNWk6VwEoLUKR6EBdmFw6I6uqOBqJaj8rmQNI6Zl64Klw3OllaYpBbWXVOFL03gZ0cjBmuHmXLc
TKGlD2nlMiB0p3trNanIBvJANw6Xvk/JZ5Q8CdrK6SiX8dgvdsWH1d/zC8QXPSv6K3zr0ne9t6dy
j3YOf66OYOy2hYNVXDHFZ4DCBYXlj7gDGOCUCrfKax9UnmQHryOvMY6CoJwpHnWUX2kdejcJ3qI7
vynW/dM/vsSDlRP3kMG/4UF0Svzya5ZoHAzuqn3gLgmT8UJ5n0iX6daKSeEuwI1wAEQbe4JVPfp+
s5/GoAXFbINxjcb0MLl1e5uOXUQsOv5k857dBL1LXgr+d1JwAHNx+KDl9FRQ9dZ4xkB/2yr6cNAg
Fg18lL7aW8/ub+isIXjoYwrJ4oCf0GrfyjxF/1vcF+otAOmlc3vipANbFdn1MHMlIrXtp0hnT9r1
24MYZvA1Sf+wDLp78GBMYPnLviiRVAwOy/EIjwVJroyJgxUpCRhZ3ZqV/dytINhlnL8FEdugsDtB
fOn2zZAw/a4MnS4rOnbyUatnGvEoGLnQn0tKPtz2NqUwjL653abip0pydN3oLcwL5xLYX1TVCDjy
35lPolXNhaIPHRNpzLDqSKj1PgUBWKx+bqIFoNYZfMDnaw9S5x72qeXL4tGCV8TeXdpyF3VwTTax
x6556TusFf58wfw0bqdAoER4LSVVkBrBf9/zo+29NgGXk0Ocx5dIs2Ec33YgALZYETBNkJvcx7Aq
p9Fh92o/NQwNTvGI9COJCKiZPI/sNrAPlyMtZpseo8v1bN8MNVaWouQWTQYmvUvAfzI14iUGkz+X
zYuOH9xWAMd17hld8y/ZTX2Pv723i0daDMw+tFvsG5LNZRCoc+HW3RVgE3mT9PObz4YWJOAt0Smo
qXkWon72+cHi+n60NMJ4a6J2i7d5OejXjK5uQOHTqzT4/ceuQJ5cF70uSqCPhTwGEfdONLKTNsvc
aevg09j7bSt2rax3xue5o6U5dkY8WN5rtojTtMqyemKHnCzjh7vWnUuwBIEOt0poLDy2viMW+s75
HRjlkKLxjt6un0N6zfhZJsMNmhCz3CQqePMc/9VEzU0wTHsDYXCPlNft9JDcd13z6duj+kqP6UWJ
/BDFuGFxIHe7pAcYPdesW1GcHH1Oy3uZkKpoHBuUgFEMUH0fSo3TYUQFvxL1WO25eON9K2Pn3HcQ
6Zp/Y++8liNH0iv8KnoBTGTC47aqgPKGZNE0bxBsB+8SHk+vr2al3VkpFCvdK2KCQU53s5tVQOI3
53wHZ5qfLHF1yh4fptQkmtEYrw7lG2PsAfxD6zonGzYk2MPHpx0PzE4Y8xHlD1P/AXJQlXePHrHA
z+pZ86nvmwgnWtSKbV8kTH7DinEKKTmOdTfj8MfIJmlv5bF9Mbvmc8ZQsJ1sFMOKe2CEt3OyeClO
19TV6qMsMwXPc35APR8fHl/aYdUcA08bAMt2/YL4ueBoxXmmUG4oozwWXVQdS9LX0FFzb5ixy5wm
Jiz24GKY3dZJ9oMaArv0yKKhHTEXdg2PopnNCA1M2l2Y3fXHxHZ/dlaIa8Bir5BU35r0DSUtwMWO
ga83fnnSLY5x9bA6D2F5nB/NkmO8ir40d4kLUqTpkcJnVXiIwIGwDotZQpXmtB8m6CwpG7BTGn1F
U2nvlwriWuFG9TZ8zG6KgVmmWPrTIL1fYda/DsDAjqFlR8c/P4tsPvvHl+FEJwVORadd5PWZM3ID
FiMxtkIl14FrFJ8rH/j5oMsOn3Wj467keoGBXc8P+QYoQrsx6V5RSEoD3nk6D/WhJywCOsJwagh/
t+Maz7NR6cE0wdQXxJz6HW6L9eBhm5vgIiGi2hnREj2bffqmMZyFA5xtoB4HRhybh6li9puBOL7Z
Nrai6pGVuGB1bSQ+2wRzqwOE4TxCC1kj/waMWKwjTQ/PtdWG5xAO9mL12dFuGodM7WQzM0nbu0pc
POrWMyFTLJwMzMh1p6H1wECyUrPV3VoLQJzR8KAuWt/NubrnvrrrLpOhom3OY0EAYSfydGeVMSbp
6ZVU5XqHCjTAyQBNFByRG0G1aihWcbQs48gSbQyGaAhYPz6NjfSvhWXSfvYjJlD1wVIQoCaa402b
8JttFf3Er6UFHiKyVc05srGGUgYSh4rjQKcCRnSyWipO20K6ggmbc7Qp2mBS40s6dPPR9DxGxEkO
Pp5YN/At0OybkLL7wsOh3w2cT37TmU+2pxdnXn6Wix3hAovyPl1SLfcyxm/alfAaMHCYbltdKURP
0myBcS8ZaRWorTYe2usNz1qYjPDfMfTAgeCq6AdturRDtSAlo9hOvYfGhRHaoTdQeKCDWpMdiPfW
fOX43g9kJfssSkYOCgyduqMqTKQ/I/LuYGiwQluavYl3ga2RlX9y6VFe1nACiSPYWyUc3TjdVthe
X6ZM7aq0YhM3LO7FyuTPJeY1i3kMPw8551Ayv1mZeBpcSDi5Rt6ikjx7Z+utq0cYMuCocQjFJLAK
WPIFXB1RZ3vVNjyqx6xiiOEyVJ8EHUIiVrVsdlRH5pEMJ2whVL2ZdoIuti0qonvp/qVHvWRaayTL
qPSRcmWfGahAZzQPaiLWk60OpLSjIh06WsqdUh9VCcAkmSq8DbZ3GEfc8qaqISDE7b4wIwJG4nLY
Y4R0sA4jmY6aFTtmxozVpG90wEDrHHTMrizJd3GRq3vLkBwwFHgrODyriSrtdahzYzu61LsOTPBV
WZnapwGoJAfSxd30htHGOcqikCuKYsTQS/GjT3DgEoRt8C99AYhmMa8kazUv2vpT9jriMoKP7Voj
BXVw9WdgfV8h/hngZ+E17XsQRWZc+v0gd1PThM+P7CtIUlH3U9SXVvLtwgiYeIFVaaV1i3eTKJNB
87gVtmXmjuBhZuzvpBo0ei5W1rSQPFcU6Vm0Ktx6BRi00bG6F+I8jtjnAljCIGtnz9kNFNmgrRz1
hEhgE4XRQad5W3VIq8HeJuOFT/xorvQnAGAX1OzW6c+vHJrPJ719xHyHxS1pfrPTGi4c8lG8dJvU
bbOgCqNpnZKwShXD5DVmpOSx0ztYDwAGCYbRnryWfUixeqnB1p6Vt8uH3gM+T8jvBMCROLNhbdlU
pFnP77bK8Y1wbgJM3I4N1sA5X6I7ow2+cqd2G8hkv8eFqRhWjZjjcqBA0cpbiSpNcE8tIHPWvILt
k0JKu40sU7JH+xhYGN0Mx3vVEi/ypU2gb8F465HkQEPLc8ifXGzbQunOSTQh7k+kmcBDwuLKYP4n
YqoO8ku/c7gludZR1hWmOGe1xHDaF76qqQoJ9fZbQeo4IcnGAf32vavn4oBXjRs8MbRV1vfaoRxz
1HiUGYfsIM300Vi74bW0G8kRwagdE177WhsHPUPNPehPczznBwMJsF4zyzcfgcl61uDh14G/h5U9
3vWAbBHzCzI0OHvH8aslUU95l1nrQcn4A9C03+OZjA1rfB8WTDXu3KkbhwvQhVJ/4SlNSifMxEKM
33qqRMK6jZmrFM0FAh3EkkLoZ2BBhCQZw3qsamYwHVd7WHqHJJbUqQ2ak3zYjU6Bvjix5g1+q1vo
wvppeY/gaTV7r55sNnp+TL18Lkd94zBeWk8pnceUDcXRoTmZ90wVIBW12N6KFu2LU6VUozCqjVpn
LS1lsFiG/SQKk8WgmZ8qEDFPqUx4Ipj1IUS0s7ELgHEwz+yPOTxHoed+m3SbnjoJWQMbYAFlIs29
ks209vClb0BmdMjBXYAIeXNjjIJ/jE0arAxqn575seM017ZhuE/ztRw00FDMhJz9YEChkQoBwWzQ
b6UTbQIUn5bzV3aPxw2KWZcDx09tle/amVbYg86BL1DtFhbIRwX1WJsHE+2lg43VEvahI6vvgZQ1
PAzxXlPtMrZid6Fl6oBV6FdT1ONRAxBM9PLJEqyhJmGlh8SCjFqzg7lBLI1IYvSMPe3D1rWBsnhp
/pYkEDM6p//Ok3K5CY3iv4K6Vqv8O2FS7V4nZ95vJ/cLO3JP0A32jiGDS54481VUJWJhvF+7qv7W
xc50QCab7KTNZjJpBLDGemAELt1XnexmVDFjfbWw+V/DadahM1IzC070Og67vSoTsYHIz0Soqe0L
HkW0rDwmnnMsyjhzI+smZIddVg6HcoA87pZMmzhUkEsooW1jMh3ZdA37yJoHLKbxhtUJm2FGH6sx
G0GsR6wMXRwMQ4b7VwmUVHbVEiLT0tVkOXgIY6kurQmsxKvLO90LHGwTIkvc6OW9zN+qFBUorVNx
vCCpbO42JKoexBgUrdphZeUQusJs3TUpCCbp6beCOIpV5QGYcpN0q8S4xaMIB3cD0ia6pdpI+FOr
7zLTho3mAKbIBjrMcWmML6uI70UUf18syhpMAeNrYbrfm3kIYCVWwZhZJGUZQ7gZmC0EUxTyZrLS
88PYnseVVdt7CNgm2AvtO/CHL3usjacxxE1C3Bz5E9hzPIrnVM3uBQgzIx63f18aMhKn4kOBjvLR
4P/QGiWCiZ7p1gzuQ+dkgmrTFFtW9AXfyj770YSiv9dd+2Hm0Z28pewDXh6x2jJr91mTfK8bkp3y
wYguWGVcWA/TcJkU6hRokL4zNOo8dFzJSf3VK316arPipZhYHzyIXDvCjJ5UWru8qly9fZIdCxQP
7tSUR1Z23GmAcy4DZ8tTwg5NXyDIDtoS7fW2yqFuGuWVrQ5oEedTzABWmV4sxzCSmOF0lmSY4YIk
RqPSQE7ZYqDiszost3O+I+Y2fPbEhdn2fH7gwZ26U4eysV5c8MCHQsNZlqDVcYxuvGODfptbAh5M
ZClnm7xNt2X55yxOGYwaAjlt7n+RSA4QuxgeoZ37WOjGZZnqda6F5SlpZ3Mz5csPkXXzc2/5IP5j
1ExvzMqMNWI89paq/SXNHHQ57MK9VSCeGezICXqTQLc8S38UdjtQBg1vaBbGE5u8MSD/FSucHnMx
wIMLFttwLl10TpXdPjdxfCx6OiLdrRpUQC4wnUIJNECoHYCttU9V1bZPjkhOTZKYh8Sm5373pnY3
E869Uk6lVkXP+S0lG2zo2UZ9AUcwrUoectzSTU/aFQM4EvtEY4/X+fGhXPo+yBj30H74HkND9qPt
Qy3Tvead+VPhxN1M/HEzJxJPoSbfIYDiOW7+1jye92zC6n1t5cfZlD8VNycL9vYAfqHQFwTH0GDr
mp9APqIzDPbt6CEalpGWcu6V56I0Ysg5VKdQvGkuuQR9Rg4K5jOSjMLvUjP1YCk2Q+bbLpt7GP57
kXII2hDaNsjfyARg9liBRKxNmlZsSesqkzwpQxy1DB4Ns1ulc/pmp2T5LrpJKeiwxZ8Bd085RXcu
N2Y9IAIwWTDmZevLuYegpOdbZlJf7XS14GGBbnQIh7GwhXUAvBl8CdBVfuahbK8thijZzbOY3EbA
UpgvbsbJfddG9HR1jECgAnWL1gjHnVUrJDH7usIfUT1SJsXXUoij7phf5BBvk8YDWh57Z2EIDMtY
H3kE8fPQBuzTLCSGeqobv7O0EyvB35QtD277lkWQ8tMW3LzhBq2ev+WxsxNZ82bZ7xZzw7UbM8tP
TDwYMoVP2Cj5xSI0x2RlHEesg+g4cu2EhCJQzVCAg6YzIcwG5pLI0A1FzH1UDHwTsB9vPmeeckxI
cG7m63BvV0273EgMe4APHBrK7KvjOF2R0A3mFsvNruPafRa4eVMRkk/+qbh21kuxTButKXwDSMQx
h1HZKGCcUmNm6fIqxVb1NiLitCbQRVY+7JsRUwgTsbBwtJ3ftu6JFQmp0Fc7Z+GZtJKj4MKeGWml
hx9ehps0Bx8qeroURrJ+79APRCXvnsC3vDJh4a+Ya2Pm9Y0QaHzWAyyrixh8EeiC3LrqrTzoS7wr
LZjZromTc4AngOAKPYLHk82SpMpIF39QHo4nmvt6baVW5HPyn7EchUFFODtaGdYgLSb6mabywJPn
jQFLgQSj4PBBoGa1UdC7TLzLNn7uH0jFrk6JtXcJIe2WT9udXN/1tqPxnS3FyvS2CkCfKvsgHOff
TeruYHwZ7DaK/PjnhxLH536mBGLqoZ2qmKmy4bFXeGyILUUWIOnxQ5nEB28sV3WBNnjB2HBpqu6D
JfbPkuKfclmujUQjPUIMB9Ms0A2M6sVQPPMN+WHPU0A9YaCvrZ2rTMR3r1fLLkw7ks1t5+nxSVrK
/pvSX8s6HwOMaO7GdbxfiUKwYhsRbP+W+DmaCnNLInXOnms2117Y6edCpmdtmkqiWQbnjM3lS9GX
bKSEainGqHk1CuuYLbVkZjDUe2NRn7lJo5BJolj1DFCTLFCDR12DfSgtA29w9IPXpRUbAaWmDS5L
gjXTDvmPxfnPkJlRAIF4hyInu6iJomPdGtqBKd4jCoUPXU3SRPKRpk13tN0RcYaq6x064MLHun7u
YFesF3ABB70Equ6Zh3kUt5zgK39STeZXpW3cxc0zl+T8p3qv5v3jHE2y3zrggF2Ztei5DQKGvCny
Iymn/ZiUT2IU7QsMGsIQ38pFip+msU5NxBPV0o+HhQUvTOih3EkIBis1usupCpcdqBi5036NvVGf
p7TbxQXYUZ6vIMklZQzWQ/DoseNcwnEi7HM0z7DVV5rmZZe2P45Jq9Bj0I+G0+OsSrzRn3lnLm4D
mRO/meaXGTizcdDvQqAnYKCOSNI85w45BZChODiR55mrbIqGY5naO+F6cUBPXR3qHnEN20PtVFgc
Q3lmn1xvyq5GgjedaUfxyvxyjgjWI2nwVbe5QbiNrgPjwZhBzarmdtJStB5GZuxzYZS880yvtFmK
TQL1k6APFhK15v0Zv3bvTJQ5WP7kqTCX9N7Z48kubf3bqHcfgysyguMIDrRzQtkGM518pTKB4FMb
t0ImIFmSxQs8CtONwheQ55VxUkCLnYSDht/6LPppubUxodTJop0/qs7wm7Ze8CTDn+9xZbC+Ahrt
6pR0MbgaWwARdPrxnhXFhyVBxYPIr4LMm2WQoKPP45pK3CmLoz5N8ClGzoTSdK9RDpnF1qaa1y4t
m63gYCcFz2RMXyCZ5mnUZwbCZzqYJ28Ukk0IYWZTBYymW+R4I5HlJUmtRzqhEMxrBIj9LjqYlmU8
YeubA5UrDZlSQsxr0V1HaVGE1ObHgB5LxsnwAjgyfW0Ii50t0meYB7EPT5W3ScP2eywnj3kPgemS
cXKms3jTvGneaBN62losGQ9So2AoTaQBmFKwuDW+AbMq9Gtqpl8hIvhrD0vnonDhj43W7b3Qveqd
7pydbCNqK9lFFTS7LOv3o5dMBxO0EwHkBhkn9ezu0QusUdI+u5jbAxnnCG2cyNgzUg7yZkTWiBeN
Kd84PGW5eykQOAbWNHmvCSJfMiZzNkkdeH4LCWVpZ+eylAxsEOMCkOQ2YXAxrfsuBXw3xQhayU6D
mybuQNepYQpfc1V8DFuj9Yi8V5DS0p7nbEEt1bWfHEFT4NY6zLvBNvdakdhBgQQN+3t5EKUuzk3e
VX5pCoCTiyePhWbVeyIIHvgD0FapQb8c545zFM0wgnJbTy1mk4XwI97PNruggb/lAitLDRPyPMXY
amvV1js2ctrBFYokyLh91zup/2LgSe0I2MGrhcO8qyDMdO7NjSL27dPIvJ9tFdtYKGqCveqwuUZ1
+MJNMwN7mseL3SzuKa0IoSAT713kMPDEzGgX5wmTTqudb/kExSoCDhk+RHh5BY+COE28zJChydXg
aci6qayM6J1lCrWPAYtHT9D5aaRGEv7x3GKguPuugDBetpYgyDcHmENV2CTDfFK6OZ/aXqmdipxz
LGLrUAyNdaD72VYLZOFaeGzAFmwMy/zFUp1xoFEBpzEAZzZiXnf5TEZfQstej+mLqRp7V1hcYnM0
YVvlKcY7GbTmIn2Z9BaKy6T8xvZ9woc9DNewJXWRSfyrl1nFs+vGWzkk3yj8iYtzcivIiQvzu3I4
O5HInmfznDIVXuQ16923kJSBTf+YDsRIaHeZKDHJsIoy4IJt6kyNxz6cqCLjkNRk7Vh7esnQdyqv
VsUyY+wdOD+6+VoT0VB4RAxTafMytdMR3fs6Klgk5MOojlYeRR8PtD7PJeM1jUrj0i8sInPizj7C
lgl7bzPYKnIDmmjKeWw68liZaQDiNmWzVu+9YZkI8qC+b8a+vyxOYx0jCVV9SjmkZgIRizkj+wGm
l2/mfbkHlYsZo81vJsyM9zx/VyU0SfSczzpVXkb5d8jCyICMwdNAhYyzyKYpd2lO2EKYeNUuXqA+
iajIbzUx6pGn9Wuja4tLCsUq58dH6xFGF6Or3xiG1U+mWAAj0Q8eiqgh/gT0t8v86LkqcV3oUWdC
jYysALfk88hPtStETKJlBj/ysRBdhVhkT9pIScR86k6gZsRKzrny0F7WBZSed0dLrouflyTFTtH8
o9fr/m6xgXab5LVZ4PqyGmVyNp4JL6VFirLqVKWwGhtilBDCrmvWN6s5FsmRe9CJzOE2lFmgY1oI
lBsR6kTZZunZ4reGQ4rJwoSuNKlbiXJJ6ypwBmltBZGBmxGz24p/t/AROSNeORZMEN1lggJH5N9K
j5sEUU++ndpCHjyWceSERNOBULkg6eW7PpXpLgw1gu16dEKlgakEdhGplYnGytSq0EiLF4yoWG3i
Oy7Uws9sHikhqhLCjyaGLihez/z8WPyzUAPsPYZn/Z1Ql/jktuUFqBchJhOQt5Zog4ADidSgNkND
XBjPc52KfW543briwlmXrv0N+bVGAM+IfcRBsdnaWCOG2tR8A0Qc9hjnWRv2ZA50awmiE6AJqXsj
zt0xnYhaEWo/olECYZpfQlfq+0kCAJ1DE0dKzIiRHRKQl+Sz1zxnn6SNcU0qm0ACjeg9yTb3DHLO
6lwU9e28NvBlXZSCYvwvRGUPydhflW4MGvAlstoxEOJBUkLY91dJWan3XZ8nZufrYf5pUGDkhobu
oCpP3mRc0Hu9NLL+QKG9L6HNzbH5hI3oq87xkyGNFqfhkU3pDc+yZ8NCUYRPLP7u4rMxe+fyUHyQ
mUe/XBa/ae1QdqjmX/iWEQr+tx/AFsKFeQ4NSoiHB/MvHssML1CRjVrnc2feNLaEYWh3B9LtaP/m
t1SmT5PVZv9CiyflP0OUHCyiuufpDx2e4O+1HlbWv/61cMgG6Adkw5Rt+GbCxaEORueqV8aw7z27
3UJh+abF6JTzmAFgpjN6qFw9etUeAc6MHmy8D4l+67uu/CCZ7c64fUXotB1MGkKAQUO+jEeU7Mgb
uGJ3U6Rj5w9kaQ4263+UOz1dCXq6CP0H2huafMmupLQ2hU5fiJIhHYDpsy7MWzxLY+IYGPpQ+HnU
iWsmrD+qAgx6k7jnsEHVlGKMisIDWgfUYDzb4wo43nBr0VnACkARc5gEjojYKF9Awl2cUn3EhnsY
aDZI3hQ4F/qi2HnSucNj+t2O0U9zsi4peI6V0r+A298SZd2ycHjCTfqqD/ovU7OvdWvf22h5swDe
zXg50oa/o/G0+zKHR6T+6Llbyp2WKHlSHB5Z1vEU3uqpZC6avkZPYzkitFMvcVHe7ByV15h9zuyT
vNQOWGs+Ob1mAIUR2PJy88HBIbh3IrLZzWydTDKjD2IAuqt5ghiZ9Mn8AVAOAREITFkyrzOQU/lI
aR4zBbKY3VTTfEjW7rHMfPx27t+u5P/XE/9rM7iuOwZ32P8sKT7/iuKv/Gv+r3bw//iDf7eDAyDT
DZtECP3BeuVb/k1U7Hp/YNS3HxFS7p8UWH7lP+3g9h+C48/zPAczOItyTsD/EBXr1h9C5/b2eNZZ
XLvc5P8HOzjym38+qrCDYy03kBSzM+WbPRi1fz0z+jDuXKtw7N2ke3dFepXfmoMMwrLq7lND1rGe
4e0Fefm7HhBMYFuIbnMtd4pkOy1U3VUnIR384IOMiNJyI3vNCiBpDmuYFzEOa8M59xm39DIYn8oQ
+jZh/tWb4sQIyzthqLn3S25dGqzWWB4fyYJDWge8lDDsEjiHSlVqnUestlPLXtMCFIzvu+7QpEiC
nWXYFF13HwlSfzZFYl1xyAGfr4J09pa3MsqJf6E4RHwygWxi1A95XvhKi/W7C+eI2F+bVmQp7feW
/M6Sk29DrGV9qebmBRU2+7q2nemT2T9EcYdabKo06tuvXhrT1RTSukk3sm9RiVVxseM3hqztMZm0
bNtVkXkWy3WxD0bvWPsKDIovkG1s7FDVAWkygnShQW1JlSSL5PFl03pqG3slC29gvi/Ecfp2NGFm
iMHGpWzA0K1s3H6i/5Et6VWx8SNxfZVX5o+KacB6tqr2hlCRVRyRpUT3Fjc3xgZajHQv+SR+k3V7
6XtzReJNdtJV7heae0lJvtyjLcKWZuD4qO3vVrj8nNV5wd/CoA0WsJe9azFkf9OdPgineO5KXSdU
TfxI5uw6O6gGZ725NLWK9m1K6F026Tv84phiSvd5XIj3XLJ3r3sOH6MJV1s5w6Nl0rVd3hkWBpeE
6SA9YbAscbI2kRtgzUivEXNLwjEOVoEIdkkTTJVT/JqoOcbm26Dk6HrCcNuctZW9LjO6HX1oveNs
I4gO08yFRmPhr6pjC6UmjA9TeBFmNTYJYfv8odLJecvi5d0yiQdAfHboHSR4Vtx3mCGn3w6ppyND
zqYha2hW47tWEqur2QJ1lf7qKn7B/TGzElnPIlYBoFi4XJ58TWutpJMmYqwxhHbArH7q0qTcJNDc
9wWAhMj2IxY3G2A7yfrBFTpUZYuZH657pYYFM1UKr+yRNYjPdDPI6SjY6anBIjaEyy1N+w2Da8zv
X7reYz3x4Dc5TbtG2YwOboY35PRLeGsA894ao3XPBLkHHR3abVrTtRXPcDO3IUjZx2ZoOZh///CP
L1vZZPuEEHLk/vWxnPOKCU5jY+ZqjHqny0g8Q0p56+KeuBrQZevh9xJr5rcm53FoTp7ri+aJ7Crr
aRiIfDRi1yCiLNWCpBX6ySjzYq964hOXpnyKXONLJmP0i5s6yBNDfHqP4FKzxle+tIu2iidmJ0tl
eytYOv1G5bZ4zRTJtwRnfRbhaFwai2OrRiZ6HwdLx8njtF+TKE5T0d3iKiTg1bAlW8hRnOI6zi/S
7JAD5BCV++7dyT0e5wYyDndiJg5B9GElZgZaSeeTAcIPqhPFWAU4qW21z2kew6IHCoKMd8DuZ3Xz
rlHuUzx4zQtk0h8pfsOd5ei/bcMmrHkxCGon+xu/dh7zD3SHQPeqoO4pvgckBIeon5tD8SFbh61B
lw/WYfR0x5/q9FcjR+tYlTWXXzce/vzKYsZ6tKsZqXcB/3nynAaBZK5O5O3ZjaHfajlLwHmhdx89
+a0fPD/qa+PdyEKDJJKS3Tf6/zO78p+VjZ5nBXDMn+Jm3FVMjw5T38Qlzl5lHv78+h8f/vx/Y2oz
U4Sts8Nk5tygqaIS0VnSoF5tfa11ontPJhIHkSBlEUA38UrNZSmB5y60VWhko27ft6V1bh5Zn5nO
MCP3fuiNaQc9uvY+mTiynAWPudTvoT2unQq0c1ZOLUOSuACigcfEfOQpzAzpkYrjkJ6LcW0ZUX+Z
gWIxLbWNbTNyCXox4b+yDzcLK5hvkirOQCT81RjwDScnjQ/skaY7dfGNbhaw0pCY21BVpwZ36yv3
xyNGtvg5dGprLG5OTIQ+7ici18pynk4qYp3tvBWVemJqiTPM639BEXUOJcRPVhSOtsHpBRQE2uD7
MGRfSsMKI3ukn3Z9lhpLDfp+tifcW37xTXcS/TXsEuMQk/ca5c7L3I1FkBbGa4shYIZuiDcFUIth
Q/et44mSnAWpW9XGPmTnrCnyjsjX2EOaileuB5kZXieLL1fmvgSFmPJ0i03TDGaTqZph/sCggFm5
4aFbQlGimERXWoZwE6bqNA9yDjJ4L5z+4aZySG+tOdJXlPd3jKlo9iNHrl3bxQZva8POkhibY60j
6YwnPCVqvspEivc8LqwADw01vRsWZy61D+2hIHGWUT4n+bIBH0rEIae6rwUTz4urIK/+bx/m0Zr9
pXVeIAu+pLU9ndtqnM5zSeTprByQXsmj9rdjI0A8o62th8hyYA3kGFjs567pbmEPcEYYyQaa6Gmu
8XIuTNrZF1cTMxOBql5zwgtv2jmXGjpjiLMU7RjbY47reW5+s6zf5C1+bWF4KiDXFVi1jd0RdOeH
FtXzPkt4+jH8JL42Cbyu2XdiMf1BwYur3OFKostMfLGbk12izaRHwfT7SnvrnrUI7bylkgxL2s8O
hWwH7w3mSw0Q3SpvUdjXPhmbKCzH+aEgK5nis3C0rk4r3uJKmoFK+5jL3mO/p2O0z1jcdTXCc+B2
rQ/H1cbUqQ2MlMxkjWkMqLDh3NKM0JQ45TBJQ0K60wzZt5Hb0cGLp51smsCempOu508eYuc54dVU
KBrpx+U6lgQPaYIn5Z+DRKtIt/X0CPhBRKSRDuWF7C971RJHp7XnOSS8JknkNso0gsksyECmnppB
58zyPA/5F5qCFllHvHJkiKSbZcS5bnNkpovNjnx2A5kXvxhSfRW9hF8nDHKNHjCgtmEyvoQafv+s
k/u5NMejmUoXr1W6tspF3DT34eOsp36DmPDQCZcLXzExckqwI5ler1OAtrCC6XhnnT2mVRyHtnpv
wbbs5kWRcRZrqB8GiI+le5mtGL1/V2/ymPxs5AaUgUkcgN44u9WMzBbcb2wtn5as6FhZX20sNW2b
suJtr7GNjHI89Qsu3kzGT132WG9mR6U7/R7eHiDWrvadOJe+3sT7yYWQ1OCxTWO+aw46fitw1ud1
QzJ27NWbqSCtGT/OmwE9hMkUJUvXXJkgzViDnHeFe/oJ2A5i6Td9bC/2bLWBkaAFajQ881rrBUZr
J0duv291pHs+27h9FcfaQcstBMZ1A0easMAEAePeQh60njRGccsSeWcWQoShud3OxadBSb0AOVPh
K2l+5BdBZdxpMbNOw97pZkvGXZq066J1PU5tfxkEwQFUKs0QIZZtgOjUs8MEMDd/xRqrCAFN+dag
MuC8Y4jqfWOLdB3zQQtcffrExELC920W8y5lS+lLd3irQSVgLBpeKHFHX+pIBygv8FU31YqtNQik
Vn5aDwW0mA2yaau82MUuxb+hWdTbQwIYfJDYgrcYO0P4QlrQQdWpR9O5trHaxbbBj8WAd9eXyzar
E9v3DO+hHICbTjtQVx9DlZmHvGVGrKtvTZzJddUKnyRz89Qs+Zsibc5VvDGUOG+xmaoDeYF5lc4v
iW4j6DW7TdPyVv/Zf/5/t/6/6tZNHLH/c7e++Sq+yn8j5uXfUML91QNMrUbH/vjDf+vYHf0PT2L3
lY6J0Jbq/+8duyP+oFO3XSGl6Zi2eLDV/rNjF3/wK/h/bdvVpQ6c9h8dO7Zim1GmZwnLJijXMP8v
Hbtn/HPDblqua+DfkfxnStf6r/y2WmnNaJYACRGe/O4d++Iosi5t756GhJ8JPGkP6CjPtvCOBPOp
XuxvjiIKyfuMxz7nsMbqES9vGTF+dcKEn/lRelq4QLvRQrebQ8MezvEo3hrd2GZUI/VibdOFbRFU
cNLEzRwbjVrbvRvYo4YPlKwZfKd5qnYmyvvMNmDRWBeLMmxszCcTjpmJJ8qOvk9AM6g68E00L5hx
XhYAa+T+YahhRv3YCnffl/yFWDU/Lf6dujPbjRzJtuwXsUAa51d3OunzoFl6IRQaOJPGefj6u7yq
gFtZjduNQr90P2QCmRGhkOhGs2Pn7L32EpjUOLYxnmzp7PqIPAhpnHG7vEgd6FhHb403TM5o39GH
pw1MTBHSosuRRYTGE6SPbTOmlyI00K0hi0MnhNQ0HBEBRvmti+ytLgkFQy760TXuk+o0b6nBY4tU
I9BDa1crGRrg7kuBaVDL4gj3/f/Q5dZYEX9pEv/9g7RVbN0sKFbOvzWJ56IRbawSc3kPHou49Bd2
cYzG+gJJ5WJzihJ0gNhzsTcKghtY2et/Wf7Xf/TT/9W7bfx7m93Eka6SV2/hdzVUwOl/bf2gjHIq
VyTh5t5cl5IBYt/cyzBUOaCwN6TSXAgmsIKetPi0Xl7QuOhHaj1lV1iYr+3VD9ffBq1dY62HTE98
znKmUdVypDbd9nWWrS0nUnZqh15nucu7zLzwgnKcIRI1GslCJJOOOtrgKbdW9zbNlpDhA6GmWF3t
UN30rfgiyHa+R4TcejUJljah7hTaq16LQ0jgoZP2h7KO631Vy+jwn2+mp+QLBE/12/07AuEvnIQn
nBdV8b/9Lf/jF7rv7f+PsRT+sSHqLJf/eTc9fZYYQpv/dR+9/7F/dj6Nv9mGjnDdMUyh4dNmgf+j
8wki06Vz4NLBNCAGAPL5733U/BtMSjCcbG5CN/V/wSkI/W+OzobMV2Sturr+H+EUBFfuv7yAGM5d
tlDar0KF+cBo699an2bdopRSM3fbOwwosrR561N7147dCyb7s+eqCdGcABCjtZH2f6r5meWNXRer
rTa28XYQvbk1o+mps38KPCwKyJJM98mkp6F79yEhZVWLyYsWzD7ReI/1NCRig/wz1zVnl5XEpcon
kNER7+e6mPnr7FI4QUMmaIBSLojr4TqbgNSBo1y0JTe8O0kGgfujT0Z9zRefr7GyNAjtkn1sfOcN
EV5hFt/wZa/VZLvUUj1A9f1mcpdtbC48vescWoNcXrbzUM+vXQYgswmRf5h64ColhW2a7AmBJMKi
2NgznqYZ1PK+nPL9oDEeh0z5x1So+Y2y5urTrsuOpBdnBqeeRxoEbILv07y9pu+LDpR4gWYNjQox
fZfITVKjH1/OSljvfXW6lGx74N8OuVtwda9DcsssGMUF35JmE3pM9sKjWT9ppXYyZXLD5uYhPGjI
mw7XMbc5GhGEBbMC1xhuuWTgm2p6+jxzLX4z3LykvbQdokUaaUNfK2tuEjF3KVJhqrEyVrIhOqxb
6ejLiR3VUBfXJQP/6QsFn+t1g/pikeZF3ddFb7pLHNSTw4XyKua6CFwmrwKU/Hrq2yc3af7IKOKc
sfrCRyo0rAqXjPii5pJnKMljjTWN21vjj0k9eb3TO0GcDarfmYPDgePa/nIsBiQETPkRW/XR1o3d
p+FSh+5bItI/92E1Mj4jRQKf+YU5XbT75xbnAAqMcyKSEyf/Xpj+vcdDoMWni85/ZVTfE4mHK8+Z
wAFJwO8tIeatbmDfNeZfMznauvjxuj4kPQVnOvKpDTdSHN3mSCCiTRuXp5/W1R6DTbtqWlJvE6nP
NOlNFDqJe0TAsa0L5dkg4xtCW8ZlkX4rnPJngiVe6aridwB34Y1K9oomluduSq5P6nmUCRpL2l19
/iqT8WWYxp1SQqSzo2fXqk9RGW5YkTuhRnv6Z7S0XYCZxbnswmCST8R0I3WItcUTRfiVVSaZwGNI
/BNRYPefuEdksM6h4G4bO7YOqBZOhorZratQdpmm2MJB8xqCholSuQG5TnEJwqgA82cJOATg0sAi
1eWVszHbK7p4XGIBG/roDsU7QMqL06of4/MYSnEQMFeCso8JLx8nShDQkBDW3pLKPsooDBItrQA/
lhXH90RHxlqn9vgYxdDNZnu4yXy5Sw1xRHEl9rpCdD7YevC542M2Zx+oP6DMlmB2s+IcwR1aVfcZ
buRUXoSDZSMNYsBiqdC7ywqT1kR/ALAGlM8Yt5EV4yMDO18m2jm58z0ViICx6+iHvj7YWq3tbD1+
FeqHyiR+i6WEkXl2/65letP06Ju7XEWc8d3szcAhwKWA+rN/zaF1BM7YX5amnNYMonGoEOkriq0l
X+oGQSuVQgC9/VximEDmgAIPORTi//t/4oXpfbM23m2wcJtqDrVdq1LvsJnFI4JeOdP6dkfzJUT+
ZnPxd2KXwUtqQ4kxWb0NP/cmy1WAsiH3tz4Jk0MVjsSQgZsaDcfx4lhA0QJaRQ8LIW+Re2pYTbSP
lewwdsdaDAccdp4puu2sh0+a0e7DBj0xDr4tA7LDYm7bNrtVOoxJO0LI0cjwiSYSureeHLs2nF7u
ZTb6pCMsnnMlu1cgDXyshb4jBOPoZNUTzxHll6uEO4sdVdV+aoMROIww+vtFtRpUx9nRwNAUgur7
yDIfnElXV8pySdx0pvPQtWiVJ/S3ZMtIEaO+ruLxkXYRMnX3KwzpxI1znFzSiLFBh7T8uLip/eLq
Fc8rOhXZHB8sVcvONlgbIMwVAWa5aLeQwwcw/fOwx+hBFOJIuFeiN4xjZk9NY6IT4lEhv4MBnVao
1rYqEY62Jmo3BWA9nyB0LqSjCUqd7lOxE9s3c2SsJiTETe7E5knnKRNfYYfJpsk6NhGyD/e5JcRe
GPHdSVGR6EgjmE3VgNy3iZty3zYxu7Jj4jBQt41TmZSGTcFOZ27VVtE2bvGoaVD40vRU1/Fzlis+
ruND3Jtc34vl0MSbWQGVU/B+7Fw8swM9PLAftF9FTkBRpgWOKD+haZhodlwngPTxXisTwTBM+zdS
w7RW19O8TSyS4qM+/J3vwk6Slnc1M3fyCJlFoEL9as10KznTQlR+68WMqGlT56tTBxLGJ/VBdbJo
3UjrR4ZEQqKdnD0BTQoT5XSIrJENzSaIRFcgE+vRrAVpLXdaKMPXWSY2A4dBetWoh69W2TUIguF8
YA20cNKiGjoR7ud4CFlh1yXlVxqr1S9qvqkZvqEE2A8u+8JmAb+9GSZ2lLQZzaOeKnkAAD8PzByS
0uRUz3ZKWLWQir1uCPxe/717r7gRKuaoOOiE8AaOzvusppytBq6sRwWVIpHuSEQd5BwFBOI1guLa
dzQsq4QYhAdFa3Iva6Ai9HFDFlmhPTE/IQW64LRQux6LoLFsDYB1KxWx4FpFScn0ETt9morIm7Rd
4UKa7m3ImQT/XGmo9Os04qoml+6mq9GO/YiJjs3wQBAhsbKs/r2o7J/8mRs9awi3IbP3b2yk0mOw
sQZNV+xLezjDYqMBLzdxpwP6E+g6S3z/dFtTZdqqRrnL7lAXF1k0cwIPdyDqVVBPa7hg8Uaoyp+Y
D6ieeBdiPEaZgi03TrTr1FqI/uprpU6+SphykrAbRhcGyizBe9gwaYFqnV9CQ3m9f8Sm3hxG5Omj
NJ5KST1hx6nB0CP9Fv0UpAOdxHa3qMlpkcWu647mYN6TU4nGqYBYoQPw27n+zKP41JGgqSTVt9KY
N71fMAnzrsikcdaq1N47PUBoIjbKRL7ppA6ssokQcYZiGSNS8uBMBxXv3A9n6iSDpJ4M2LMS/6jR
fJja9q0h9EgQrsgQWzfYfoaZVU1ZENKNOA4pFFfHAApFrYNVEmvi1L1Rsnx1EdOtJex3ydTkxIco
he8KcvzCFFDtkLZHDC4B3d/f0tS/82TapAMnivAJEIm9tDb+3pv1C91ad/Q1D4ReoN6cj9pdw9fo
AwWjCtxMMZZXI1VOhtnPaxlR7CH+ORblzYjEhgQe9RTb3WWJ7AxshXskk/ITox77GuShspohQ6k4
M/oh3ubyHoNTNie8J+O6bsBeq1crHdUVCXsPY90NFNvxdangJqnlGm7vg8g1WF2o2+FHMPlLOfBZ
rV9hRlpsi8CzU5lT90xIcclm5srCDqvX9vvSN7ZfmcMfOMMrPY+OKZ+Vlw0G/RT5hKYJzvayDBvH
OSmFsjcRTVVy+GPlneZ1KbvLVM++JCsIDhL6jcQ36osxZNPWkPULziAkgXyFgTQcqhiwGQx7VPqN
V7OWB2aLHC8M4D3y1b28M68LY2SmGLxKVrYWzJGqQfJalSh2bY5cdVAcL41+R3jiNUjFsTELHyQC
KmY9Jw3vPlQVA6r7ZPzqZPxUhlQfhYIMjAxxllqx55fJZkkdnP0wiSKRiQep7UBSTSdXoyqqqZQw
QtvaRqaKChUIouMUjvsIBgS2raXAdTfSCwf3zE7hdAc4uas7G4KQrsbaELblUtuxPw8mjrOl/pNJ
84Catt9H9bD4oGaH9TLk2mPlIunSnJcytdtTVi3mQ1bu3Dwzzin5WRcAybCCJt2v8Oi3Q7QbTIOT
YDhrI7HgHM4EErdIY7sRm76BBKVG00w54VqfBHOtJrtl7WFzTqzVbL6l4bboz9n4kqbnZj6L6KZB
1Cpee/0GXcC3ATnP7UmSUeU6W62lvjwglB7mw6C3HxVT2Ae3uLkQ1+L+wdDPlX21zWfD2GewX9Jl
Xvkk5/GdXszxPIiHUf0ge2FFyf4eVwBaH+PoMG+s/mi5Rww6mr3Hkx8q6hpNxJqh8KoX74P6uvDt
I5klvQ1/Q/U05z9Fe86mY/gTGWzlewWeS4T+oO7YTnApDE9O/J7j1699F7bpeNbnPcDTRP5o4aUh
BS9kp/dV8+B0Z8e+IYFPANO6O63bgqsS4UOSXpsRY5V5HQHeRzu9OyRchagiWyrx5Two1zHcTzIA
n7nL6X05B45j8o9ia19mJ01Fp37U2Q7dGwlngj86Y9q4109F/eCb6lkv30Om4OLSiFcVWMQLLUBC
AHLKXuQoIM2bW0K5cOYL6/qxxCukexq5DsTJm5t4waCyCjfIB0cNSAg/Bpdn5LPcOLdh4VvmhvkE
FcS5GjYhbVasFzHT8UNS7IDpWfnbBDANj3hzw1IcwaSHnsD8AGWRGSzVzRwDiLXEpXYqku/brAZl
fSqYL1dnjbiKyc+AKxnID2CDbvniPdUevjSk6yQzaz4nyarD9Uo4k8p2u75T4zvCHXyt2ZRYeO/X
aK/uNxkoQw5FXezR/iXNZpiDJDsl0Beyo2H6seS4ufUysJ4ZlqwT/WPdpz6jKd3Z8dJgqQR2dyqT
bWddDX3XmntteowbbCjMG7tTNNAbeCGX3syO7J+ZtgEp4ORvwMfqJFytEW4Xro8lgzxHEClquDI/
05FAzu3QrzLrbYkCiM7E6JLV5rHdZLgPG0DwmzsM2r0AztKzq5leo/7q8LIpK2uEjOzT1XuqPrIH
QNaZ7amwmaqdqHa6ce0keGu/UNZMkdZQndH37pgMdfF+7s+9eNbKz5w4juSs11tiLobmTcI5kfit
2QN9yAXS3WvRdsAHIQ6WDNICLf7OHxWU/bsm87X2zcX5AO8Leo0D5XZFWYCtEwKfR4rUkAUEI6NS
zRHeI6a+rBuukJZXqJ6rEB1waEEPGL5O6FTuEXgS54E++XWzIis9guEybtJ8T/OZ7GU5bOrQ45MV
bmBRvBY+oLc+XJEMQCr6XB0KYOSZn9RBbl7RSGz4rTXyB9BS6GzQAvA8NJ/JtK354PM3PXAuWk6S
pbGfuk0XH0W+5fbkQYGDiE+k6zJuczT2BXd8/A3rpSRNwNykJhPmVU4tSy72nb5+X1KUf9xGa2KE
y6NyDxFYt+0aE6/+lPHxkfmEXQ6uRrTWM3R3a43r/kKyy6r5HPN1xTqjHHNX8hNXB9QZNSHMYpVy
6e/RPa0F7SILC+FqvJWdxyTWyT2Pq7xefTbPsNUUBrTdylJXLJVo5LxeJ912wmX4Ydqb+3zA4GQk
9RFEDkPalaUwrudKCMr/d+o+apxU+W1hhrxAaT9ZCKJw6PKJpQHHLFJjSVax42UJbw8EQu4bZHJu
ivIUgwqSHhK5NbmBxuMcMpknEWulfZYfMTGvn2TMJ+3EseRpp3t5zRvyC6OBCXOkeugrwovyozH9
FEwKuBSsyGFJS8abq+rb/qxhVjjbdAR1ssvHT2wLCt1ya722io+o2yod9ppqgE0U4kWemvI7EXAE
RwNwZrY89EVIERr9RmyTA/2pYhBX0SVwHyfnFmVRoBZEqLRQ0nEyhCSVJhRr086GrhbNU70aVflH
X24FdU2lhTe14wyYZ6/7KcwPU8VIQCwL03Qv5CXHjzX7Ige/UhQ/GKSkFSfktNK31Itm3zIE34xT
/2reo98Amq2GSt3bWChgsXtwuBNE0jmYD70q1nqdfBtheQHrsSI+gR3NZAqt69GjY0FcT/pmhUlB
0znlT9PCI6sqec16rmjjbJPKPW8iuTzmae31evzUolBY1wp2RuIr3ov7j9AjPXELZVyPtXmxUAFZ
VjEDCsxPqtp5ynKYg9kxjRV6G6Ta5LqW8L+6ESMY9IY1svVqVWgNew4jqBZLnTJiEUMmw5D4iEtu
KiteLAdpBYSAwo72IdsNPlcy2PPnEKxVZtofVeqsabvYVsaPbmJ2seveL7ib4SzGQe+kYN0Qj8Py
yJDGV1W2ATff4pgxXmkrx3eYf8E35HQjhyzzFFcRb3Usa24q6cME6R0HqEGkQ/KKf0C+KGqU08hM
fXQdRK5jPFEJB9fS5gsUt49AwlnlSGKC0KFUtVE6jonGy1TZ65wiKOnxBQ8uhKXIpApFM2jky2Xi
iReKshLQbxqAnombvNNXSXnBNbvZTpXzAB0KgftTo76JcTgl+bSwHI5jYvDgzDf6JK+6/oW6cKNn
jqeQsYknFbGbKOrrnFnfXXVsa92b7r3jVF0C8Mbn3I7aFVqtozNi5DcuURZe9BgzEV0HJnAWEJxa
fPLPa9GQr95xtC6EqonU9AxXwysfPUbcwgzEAdAgg7Gz34RTQIOZycjLnIgijjcwLLb/+Tzo/2bS
86+Dnv+f0NqabjqMBv/nWdD2s5k/y8+/zIL+8Wf+OVC3/4YXRTMIFmcCbhlwsP85CLKNvwF7wSmD
F8li5HP/lX8O1HVm7SwG19VUQWeEGc1/D9Ttv1nQtPklpvR/h3H/Bwp4jVHPX+ZA9AnAVpO+bdq6
gX2arvdf56AZtyXyqeISvpt4lpOxscceozWwkwqTV5CHuQzGBlu8yPfdwB2KKOnCL9TsT2Vk49mG
baCLCPf7G5G29TNoxCVx1iS2khbltB89CQhHC5iyI9LuOGfTGuKkBcjjjZ1EC4ZZGOuGZsyWjMwn
wiiKzWCP1hrrUHfV5rE/t0W2Jov4hArSDJpGK71JdOt8zoVnSXtAP+NwnGlj6js1TKp6CW2EaAYO
Z5Ri/phb4crC0Ru0CxCA1rUL9nHH42fT8aj/4DDOVtLkZCYQAnNbDGZIkGe2soC4+NmdFVJOA00P
y1zYjq32U6X3XBvVclLa5qHvRtJYKhoSQzUngW4RADZabwpf/bVrCpDaQ34dSS2/YHBFZ5jj1xOZ
O+0xErwACONd772ieW6leMr7NAe31z2NNiloQLdh2dn9yYwY4pcNOk3TS+r6EhK0gQnPuAiLADaU
YX33OSDxWrWxJZjpMLGobA77uoUylcGNsftfg0zfFS7wDbsRVujE5XwrT2ZCTkIfZ69FFlueohi6
RyIwnAfa/uYSqIOE7JcRauW+3e3SpQsdebZKktld6bvSblaaXb5pItwBxkBAyN4JEgl7kcVlKpI0
sEPBc89erch1uWIwWMmMtF6Phu4bfQihbqYMZnyOs3TyG6tBcZWAMAU5MA3KikpZMyXu8qb/CdOh
8vi7B5y1d8IWh2arjeg8IuWrUMSO2fpxQiTFVKnzoZPTvwm1J65i/OB/Gl17rZos3ykGrTen5xdt
kJgqx0CbwJPFHhKtLRLNmOtBAXSIrqOSEPdKsU+VG6RCMxB9sXXSlJH+so254zMlnA+2SC6RawmP
riqIgOzdMolWK7FZJkb63YYipSHQfBu/TXMC4DCvaCpEnKgqGk7tICMEyHpXtDymCKrtAi7boE53
ugt2sc8hSW4JAKF8SZd9f0cjaMmW/zBoI9o17mv69orT/RLpq4w8fgUrQSmYWuG1bBVC6kK84Shk
jdWS1GdFB3/TWj3EowHPGEa0QTWu6IZvuWRw2i1UdHUe01OqV0hIvka02L6BMg5ku7mRjtjDN9MI
XQlnwhsQYLopxeGgPoFmWOXj8jwmqPMjxrFqVF6c3ozXbn+Pf+J1GvKPEWrJnrRhmi0qL1zbpNdU
75w1Teibi8NlMJ3fPEzI4KOl6VLI5+wlPih8wg9BhK5slQlEjQxG63R+MPlrjH37bBTxT27E7TPY
OpJ+0uQKY6kJQDfUSHB78j8VnAJlZ4e+3Rcl0Wb9k26CXw6hOxPtNOhoix1t09RcO4UqH6P82dFU
eYLHngZD/4k2uLqGY42rQsv2/YwtJJOqr+ThjQyNfLfEs3WIS1DEZt9zb6/FyYrMPOjH2PWHNH42
WPXXxukf2hClXdNB74Rm2fntYJ5IjCm3jIjSQ1/1CEbKgTwD0R6GRtCUN5sSH6FS72tsGYlMuqfs
7tgJx/cwT8PXOotus1Y/ZkX+WpgLSF1EvF6/YA53Z5VyO0pfJfnvYdbgY3At9c4iCU+TKX6i6jrw
WmAi5srhSPvJUKsX0M1XIchgi2wKx8jO1Y3oYLotFZ0KRp7OKqQ+CaTRn4fC7o8FP8rRWaS1JuGw
panddIHqIHTFy0sQ2eAWgdnDqTQj2e+te5BPTdTeVBbDwWEXY2wm3MukqYemmR9h1fWHtrximbL9
sQOE0DcjxCBzImpPhBtHifVDPMF9YvS7isOsDkZJ8jNhLNlop6sIe+EqKVyuQ5wfGUovxNoE5Ig4
H/ZVy6XcsOSy7sw/wiAEr4/frAmk4tCi2ozBHtbnfiTuSaoKEbam8UaW+EMYGcgIWqdZdQY+G9V9
61LtS1fdQyPpnEQxM6rK6gEqMcxKZvSvamxD3mjqPx1nAVxzMI3L8ijK+198l57ZKeEqoc0jytj/
w3PlMqgFCv0nS8sG8gT63sl2flPro+24dILig7c4qz5zWxmUM8YtEBErdjlIMC15Y8NkvAgzr4N+
1tkcoREqSN3W0OR/kUcj377DXiBDEbDoJsV7UbuPZRLNq5SselFif8Ln4qxwE9zYmtoNRgyer/lr
FgYmLTV6m2btkXjaZgeXlQRr7glsx4+ceJVXcZ+dsdNH7wk040klEi+XdPNbVSVy+w0yyrKJMGG3
eh6u7SIlkJxMH+Tfjlq9mor2KaXFpds0KOEXomKO2gS2s1dAhgGdAgK9qsd5ITeifmy1wxgXR3t4
MxLjjNtm1Q45o6qagE1AT2zRnf1r4HRbmy3o1rSpb5EOy5rrIUulXB7A+Nsgpybmp1pKIo42fPAe
194CFYgzkc9DySc3mMZuCfqJy/PwoubOV2GWt8LsDYZdeeblFg2IRm8hNrn8L6YSDP4ACLcs9kiK
kHZD89opkIinz3psGYmmTUJbJZSrQaJliJQEGx2ycmQmb+xokN81O7+TDdZNH6eBqPFbLWEyEjRL
9N4AJgttRyaZTDaErWnFH5MGc4n2AxLjAUPVrQbhSR+gIzz0J2wm8hHqeZ+knPzdqBRBY1QXhY4+
DXpibIc2jDbY7I8EJeJMYTSYaOWwEQVZd4nuHMJKgXJY6B66OnJ5jBbDP+M46FDLGbfWPrNM2JoM
iboBVsc42KQFEL6qD1OBGCV+x/XGaz3d1LA1j3m4eDkvfRflRzrdA7nt7s2Q8k/IlMFTckK4NPA1
pRPfZtcMfT0kjbMBWGVUyg/FYkUWcNCnICS4AN1Pg+zQ4iUCnzVd9VbGxJkhSqpy+MPmj+Gkd58d
3jQ3BwRYpu1T0zvZjqqaZo0zvFF/psgoohNBKtVOU1QikzK9PalJd+ssLVwPhaJtw0o3fcXGpjjY
j/H0aEcd7FqHLFh3UB5tl4GQkjffyhQDPHKch9Z5KwkDZ5WF+Emy8DeFKozxcmO68U8zLosvC3MX
GSajsMx+sdNPpZ+yTQy6ZsahOfc2Pde5m98Xwasbw4QP5fAo1ZTpnI3VsJPK7g6sfneyfDtBElsj
F5u2YVs+WoWoAJBSHN2rhom+PPlLtaR3mXgJvSPJdDIRxR45KvFio/NsSHiRqVS3UIFiP4zzh3R2
nvP8plqTtmZcTTl5/1dOcb0aRqSjkfVnHHlhix5w38y5opTI/+dS+vpbnDDmy39iuHuHCj8qghGn
vZOo6KcBHEBSWXnTUPrx3M+Hth43pZmB1UqjZFtaC2lsA+Ta2cHaV6nVSfQG3dHohRI53kUlGV6L
X5qieqmU+WkhyfNoxuav6hZwV6bknGdzSjManChwZG/s3R54thEHApwpBVQun2h6WGZ9cluaBpPz
FAN+jmYotElWw2Ky8neQS83BiTj/czw7niRjJOgs4FPk3oTXTs08+z47ZkbPWMHoJ4Lmp+JghCO9
1rJZGKbMIe6jcA89RN4S46Y23w2EjMM0NPlxuP8LSlhoaxg8kjjfzVGk7VtbvhU6rslR13IGVETF
9ga0hsrR3mEwAYBJ1FtYTyPgGaOkoaxkjH4pv5HQLDebyw0QCggVEes1m10tqLXsKkpuIlWuq7xB
hL6XS5fQmcFyULOdryVQl22csd/bFYlnxdSdR4R+cJV4r/vMhoJZVGTU2XF2xGqWr/POAcVu5PoD
SM/XOrff8mKZCb7s0yeyISZzivdDJJEQL0VNcYQlUJPczyJNniOR3/pJpEx/UPG0ivpH5PZ4XVTa
EWoHAaSybZUdwdlOPcPZBX3DauyT5rAIEIAW7tsXd6LNEpdbw+m7JzVXE4xzCus8FeD72vieISR8
DtzYK3AI4uONwAQ7ysdSudfSDAX9dHI6YgPh8BADHxnawltUaF4NonRfTeuUVWx+51bl7CzB3gKe
9oSLqgD31XAnNBdGkEV7jR0L+KOQ1iYG6IeyF3oIw379Y9SzB6HsKDWzC7xBzkqpiE2/RAjCOclW
Fh/ydiTUJjBgd+h2Ffkd1tdrRuIBy08iU0qA2o1h/gQbB5CEbM36C9YCvwPLCjcR+CcsMRyCevOw
TKJmth+v4byOT8akiSCbNIobVU39xC3dTQHWMSBW/GNqmehkWuUw/1Adzy7n13xQ3bNWu1vNKU3f
btqbQvAcOrb7HfNSKtE+lwsStjrWT2LBxmgwPLZnV39gHKc/JGNNzE31LaQZeo3tlEeRVjY6iJgP
FwG0levdMdIOKenNL7gQYzqgibkzh7R4HUxQY9I9qHhRD+7shGvRwMeBjEnRJ2mSm52T+zZyh1sU
qVz9rQCwt3ObCAMOh/nKsBifEzjbACD0TO3seCEAbtik1acqe/y8xGN36qA/duSXwo7VrWBgbTBn
0oB1kYLI6lYe2abUz85mG9S5J5FPBsRfTMMhyg3iCdrwo8nY4HCQdWdhVMPFahbfnehjFK2lvte2
8kY1a3+3eM+UjARLN59wDIwS3CDSidWEMwF7JzdqWS/Npo9I7/273mciUDfIsdGShavWhxFWHZBm
KT5c7nlyMu0/kHvv1/Qlxb8IAb5WFOVW9QpM+ykItdx6Kqxleqid5xIiT+9O58opZ7i9I6FIFKjn
cbw5YIpQciQQAVv6hmQ3vYp8vEUxiY8mglWX5/QWE01iJsaxY8fHnHU3dLtViVEvqRgMyc72C9Tu
qyqacWT2LvWNRrQI54R6jqkzLZ2Q+sFQdnLqX6a5dXzAxDbHhVp4XRZpvEDNC/I74z3Sv9TCVPcc
2YyEZNV5oRsVD3R2DqWKyyCVDB60YhGbDLEfFe+cXHmj4ms66EOA7s2mjw8WF6he/mQbiF9RzKhv
aSN/CmnNXyJGhwtV9bth9tAOSnquQjoluiuGjWLBxkthCr5EShd7mg5DdTJ6vhndkNuQb2mVQ6JH
pWDzOScrEVm9lxRWxQML4/VEBUC/q9LxQzC3jprmPHdh9FAq9UM13cxFj3/1fvLqn3zIjDejvWPY
qinnbCbOADthe+lIPF6QHhx7Q6vXJWTOi7xnkCoiqi92XmereUlz33Hnd2HGZzINUnCI6RCorelP
bGNHK2IMMYzwDosmeu7rjqB5J3snh1ULCNvoA+D2jJwE0JihhsQ3hoghciLJCI1JfusooOobX3TB
Ea6YlsIN372je5MN6Wfalkp+DEQleSJRMGfjurC7DJcvScL0M+6V+SNtg/hhoSgkAYoCWKvuAjaF
DAgVSDf4RjbtPDmqMcyeUJfMUWsGG1FR88npCEtFNVo7fZYGUgFDehDTNGqBctpVbnTGWLYDetcd
c5HlG7dlP3QmOguOsXhGOcVQIYkGaRMlBslfHGQRvxBUbgU2Y7y7m/8SOjV19D0qRxiNJxyz8GSN
GMhqsYek5N1fsmHL8zKvTdykR1W3ru2syOtIm43xnKtv+1HMK7VK8AlPMSKAnhbCCJjvPCJl6BhS
bJ0FO6CJJ9935glOXFhi7Z115Tnr1GcrBJNWo4HcSLMhZiWb0UoWbrztqOzJE+i1g5ISLxiXRE8w
m6Paqg7mf7F3Js11I2l3/isO79EBIBMJ5MIL3/nych5EURuESJYwzzN+vR+oPkdLFE1GtTdeuDpK
0eqWiDmH9z3nOSrR9AMyFouTWBeukvsuRXtcUUMgMMnyLjHL2FRyWrFrqpL+s2fSV5EEzhgTOXNx
U2kmmPiYT7V3nlcRcaVOykSf2rDnaAVRx9xnXdTiQeyOVTB+nbG0fqnyhFpO1jnHWjaadqoaD5U0
9kUTz1tgOVQDIfvFk7/Ye/yc9ccadAkQbUcW26K7DG37MUyEdRaEyCHTljBA2m4kLOQgQqV121RP
yFaJB45Uvi1NCWRu+QXImHGaCyfbuwNID/GEcz+5CKnYUFAtBmYhXgSnL+5CeJddQN3Ec7MLCycE
7loKikgCw40347opS86mb0MLQQaCE/o65s7OK73DannsPJ1TPonjM5+FB0pL1R7qkbZylqVnoCE1
J9nrMxGbr1CbpmPRmY/Z0E1cWVSytfTuUpI/xnm0rjqIi6YdkMcxgntEFlRkByBV1zKlHxXnIAX5
eI5VI1+8Kpiu4YDCQYcUQvKZReCr5RaXokdoeZdItzsZ9rT2HCs991v92GEPK0o72NetWa1rsxHn
ZWef5OREp9ygxRvxD5JtUxDq0sTncmqTbbCLibh4bWmSZ2XZniaTgQnFOyyRCWx1YtsXWqhnn+LK
xqcaRH8VbKns7aOAAnyKK4M/xXJ9TbyrYnHcfLPbqgezsrBB2uE5MKx8X+Qky1eGtcdihVeiYss1
LGpce3lrdFyh+UeEnNrAbxVmNWWQOE/IBIzjoT4XlmofdcmdmcN12lT+wct7dw9kGNkxkD5BwjvG
457WmjmZW5FRw9aB+c0Kyuc57o+zzsWtQ8dja7spK3b3DPwEIoGUEatoaspRGgNck9crQ+XdOb4L
vtK2aM8z764crQ1GBgCbyr/CM96fEc42LU1EtBWyQkLhoLUgeHA670P2yHXbQAeXU3LGuN+wqbWg
PDRduFuZiBoANrZzgfgi72+1l1Nzr+qrwe36q5A3nSdmr7Oaes7gRtfohUlFwal2Qe3UOa+cwzBS
te3iYthPyEocigMXU6vbu9cAEsEhF5kgCAOZi1nl62AJKIZjqs5LDCZz+iOII0JEeqPb45whhw5G
wr2gN1ziybir1MJzTfO7qdBnro3EsiSWazNqVsyZXd65c8DqKSxZacTIxjrIrhscNvY3NhBbxw9f
7SzuCGRO3Bt0vXJj9fiof/52Cgu9bbFT8jr5yDlQsR78Mpyf2vmrHgcBXZpTztQ+Aj7y8PMXe/C2
9inLeiLo44SYFDIFNtPAwjmoPfADwTRvFA3P8zLtBhzPfrEagyFD0+q2Z6ovyQlv2Y7zimxpBwyb
0u0AefrHDFjppTEDOxDLQvrnf2s1rc26CA5urC4TM2lOagIu6anZ3RME/kVPrbmuaIjcqWfglmj/
NMoZlujoUXh8vpDeY1oGFm6WIr9IiK5ZuQNboDF/1EtwJ3XSBt9ddT8bxnQ26ejBnSvzyldoblS0
i10lHrL5dqKzcwkxEDlOjBjEb6H0cHXxDpBruHGS2T+mHglmcZfVaF12DQ3cDVIvZjxrOkEvoOEs
iqspLwyGX3WO5UpfB/3oAcnHddGR30NlyELvsGzU1Le4U+VNmHvPVpkPVyZeCZKuTm7vJldhV9aX
LSSFVYeD9ADYqNzzwqDnBecmYp8Ra7IJQ3cLk+AQYLCBMMqtHOfjmGCbABSvv8659a0twug8n4bz
uZPueYA2b6ZJzkLEPeTZ/Ndk5MGNHPxjV4DMIKAuOMuyUnzVQbCiYyHb6oDu7E4sxJGfvww41pek
IGsbld4pgTKzCcLktc2m7GfQnYLs/BgXyW7K5/pHjCYn7MRdk7sP1LP7y7BonQMF3elowSfqi2pG
uTMypEgZHztjEXlAVNKjQzgaDb5Lu0xPMH7lATcssXJG4rEN+OoR+o4cDdW7V+bVSYYsn9heYA/g
phdGhWSmF1CRapK9KwYCc4iJF5CtpKCTjWsTjbIDyuU0Gsi3KI4k665iuC5HWHy107AkUrxBZdTc
dBN6EFJyvlpOHJ5D/0YuIJjkOoI9iZTC9saSjbALuDkAEdyRdX3nXEj7mzSSAZ2see/DIb9NFW9S
RKvg3KjnpYUW0500Dco449ikR9nGR66Z+aevT7lAHRCjdl6HhmJTE5Q7kz+/6rNxulVm7JNMO55B
N6Ls5LTDtlXGF0NmxiFsZLKlbwRMwx6iLSX37hjGiKJqPX+3p/OZnCsqGHCq8puZ+euLx+K/HtLi
So0YTETSfMksVgEykMivbPCegZyz49D1rEEGC3escUsCDN7gkrDTzEdhDrhrcdeSfQlW37RpHujG
PSnDS86USf4DenMX9gmklchOph0D96UZmOImQuvn1naHrmEMHoqBpZ8X+eyRIYxkUx5e1JZ97QEo
O6Rdgq2NfsfRz6stPYFd0lGlNnTxLZwxtRUk7BwT0ENNaQ4bfgdn2UcHQb2vWk3AfFh3e3tjgOqT
VDWehHZiJBDk7gnmYHIlnIM7eVdlhl69nyD2TLVtX5LjAWOMiXTP1ind9a1+BddhJKSe1Fa5EbJC
W6ikccfWYkQotKMXUG1dm3c6nIKBoYLyZlF31sZmJbmJxxw+TCuIzBANYrU+Rc2FSF2TOIwSx8Ub
coD2/DoQzFQmcCfdRfxqEyXH1O2VexfHF/QJDQvJCS7d2WFGljYYL6Pvd8UECAUTUHlqUrKnM8bl
G5corSvcIWjT6Qztk7BF9FLhUrcmEIpGHH/BUDEBtXVe/r9GJKfFMX0OYDAt0AcfyUT+Z93l318g
Jv636/r7619N+JtghELU3z/gv8zD7r8kZSltIv0AdugI3PP/ZR62/uVITUwhQEXX+s07rFGTWMLT
jrTQU2gXoQeexjb8H//dVv9SUiNKcfkV3y+Yw3+iGTF/U4zgHFauhWzFNV3YjdpVi7X/F76rocNy
BFUmjx5Ri82mT2ucnDqDWKQzP4BrYyd77efGreU4UbhphGDN0Vfu7pf7956D/93TcB3q4fiY5Vve
q2Q294LYlscuys4bw352PMQFHx/jd3HM35eKFduWYC+UY3tvLtXX0+hWMMKPJeMTC9rXj3/8Ajn4
N+r3zx//RnsTDJNR+y0/Ps3C9GAkRBV5Vnb78UFQEb1zENjQ9DzY/v5kYP7yuCoXam2VxM5Rltrc
GBHUOr+GLhHTQKqV33/yWHCv/3k4R0gX/i+UzrePZVCM8xq2xnGKfY3IX5UPmEjkZa2K8v7jK3vv
6SjLcoQAOWLy0nMqv1xZY3ZZivPMOfZAwIETFtXarDLUgMRooWu6mwA8bj4+5O/A0OWJwWZ2yesF
zuxASHnzQnRUQeKh7uSxLvDQ5QYUwNK9JhwwvHZFcN+UhnrKXSvaawVz7ONj//m2aOCny2fMh7dQ
U3+/3Hw2rL5VuAZUiMyk6MfnkPniEzDHYvv//ZXkIGCbHa2Uq5S53IBf7qmkqeRHVSWPjt7taPAm
nb3655chHEsIjiH1Hy9IbE5KGWYkjyDN8qsRZOmZEwSfvPTv3SvulM1XK20lxZt7BT89Y9kJa7iU
6TozRjwE5c1/ch3/PsRyCr/cqanOqrmoA4bB+jJom2fiWaJPbtV7D0N4tu3gcQKg8/ZhuCOVomB5
wUt6a+zOAjS3fbDHFvWMfgphP6KAEN7dJ4f987vSMN20XA4Nx+7tiEFt3oyCKOW7GsfukFPSvfOH
IdmRCw7n1imrh4yu9d/AEXSfwCuv/wSy/DluaBM8EO/Fckx8/7/fTpk1SR+7BZ6YiYQY4Z/N6XSM
C/OTp/betTm81owYmk/5LV291AWCIXp9R5VdGyxS7VH+B5+pcpYpkmFCyrd3L/FNiWiXV29G2zYi
5GvCDUmX+cvHr99774ZneTjqGNRd948LKQ2ANV4uj77zaAEnmD57+d77hH49wDKv/PJ+J47KgPOW
5AoqUGABQqClplJ/crfee+yeu6x+uFfCVm/GcFN0qPAFR6mcKbgO82g+MaKOt9IyzePHd8z6c+Gi
bYvlj0M9k0nDejMoGISqFnXI2NY6FMRpUfpPNF17JJtgITd9n1kXg7TzO1BvaB1yoIQP4cDW7uPT
eOe+2lwns4hpMz69HcZZ8VWVsmpsR+xoVzDmbuZFUPHPDwJOGs4Mul7btd/MU1pgL42nXhxxA8tv
E53S4yz85uyfHwUMt8OiE8S3ejvKOqqsQ7NW9uKmP6c2+cUNh/CTF+SdD5bV7L+P8WaYDQZK4HnG
MYDlLwF3JR390TAwzVXfVWgehUVg2seX9c47yVflsfBTklfz7acVo94tfIJAj1YnznpDHPCufnyE
dz7e347w5tuaaLaj7eYIUpfLt6sEyTgttjoyVvd9n5IhJjq57WL/M/DWe2/fsnGAoq5ITHg7OkHm
04h4chs3n2Mg78UaFFuUbj++vvfuoBYW7PcFIc4k/GbsoOIaeq7lHMMIr1kxD+2FcA19rJ2p/OSr
fu+CNMgkz1bClnyZvx9qELFllJXDHDn2cjOYwcvUtMEnz+udgywsJxaZYlmx/MTS/TIWViFUlCSD
Y962trUvtNVuWQD7n7zq79w1wb2iG61twPTWmymQ4IymGXpTHeFpluvcQkcP0YQU4gTH4j9+QILQ
W8HFsKJVywbz18HdnCmtiLRwjzpwLgN9VSX1edl/MtcK69379sth7N8P0+WKJi+NoGMsFnmhLWLv
JgJJE21aP0+f0tbX5+FYYJxrizi+bgqnytZdSrtiM4mW1bsUc/u1zpZWm6Ins6/jEnOtyKFVhIJ8
+VUCfwbeDTWVea1kSRp0hUX5DNSK9Tz4Ef0EfwYwVaMRoMcAbobuBajPeeeWcdOu5qnGLtNOYX1T
ukl3N8aDP29tGBUP2tdVi2u7oCljTklz2flVdV3Gtfs0OHR7gO5Cn1nNxtA+U4Oyz7osLFBkBPGL
TxJ7dhx9WdDBcZQNOkBb+QNgoA5g7DLvQGrwn0qaEjMsnjyi32nS303ANVyPFBmfMNqH3+uxjHZd
p9GuOujdom0D00TTytATbk+7XhhCVkfq6wjHAxHGsucel923LefuPhkbGprgDVwik7zhcixdbJSj
NnFR5rm3Jek6v02i2PuJJqoe2mV1lwAsW7FQg+fithN/JoA+0nWoOGen301u1T7RVojuyVGxv8x+
7H+xwhqTXNFXHrjqsMPsCw8V64PA7M0XIl233Rao63Gxhzi8yfJ4QBaQAMELQQyhbaSA5QKbRYho
QuzJWuVjE5nNPZk8QLuCUHe3ZWpIjOQ6ODnCtI7haHvXiIMnumVV79J4ntLawSRXNbwbXmb+CCOz
mLdV4Ol2I6Uhb/PQl+iyWZh9LaDywjfVCQXYvParl6TSM8819TfNmIFW9XjH6MFXgf1YW2N67tB0
bujLqeipLlTsbZhag2gjcikVJu4I4klqGhMu6yGgN0LIFqpzoklpLKKwze7IlEwUF1qM1j6K/IAg
6WYsz4isosMqqGRbd+FUmpR0004SUSTRYGxLPxUdQA8XuxuqTua41hBm+iMN2jqiM9k45pVnxUOJ
VXomNW4Xp27o3RvdFN9NUYoIL8Aua6AEvKpHNV2NpXK3JQy37+E89seScmTzjPqrt64CMoHporIy
X0vw5EDDcmx4USF+WFqQrj4gYW46cADFwgExSnJw68qyd/6iAct92e1p4sOpwKmyUm4Q7SonRoob
OKOD4iJWeoMqn+o1H2MCzFAjyLFVXJ8q9jN/MapKSuVBc5tY0Hvjnpy/Jgq7Yx/P1pFpZEKTI5BD
Jp1bb2iQeycjowcWp1EEa7rjgQcBLYSy0xeepIRP8nsFoJyS1Ozr5KWlrL73ZJ49Rq2TX5oFTdy5
1c2t0zfBVeH5w7b0PHbuZOd9D/0ar7Q1Vt/RPxZfwzq9KsSIfjiNjYEkhlAcCi/V50VFjAGVOwAe
qYsCePK73VANz3WTN9+0WAQdYWZW3+owmDdLw/LVdCg/wxnNrjghlKm9jIKdFTfDtgD3uSuImGKs
M8VVFRn+SaCu3LtxljlrJP3GJphi71tE0sSPAIPja9d5/g/CEpph09YT1N/YK9OvtBU1odlhdiwo
ujzjUSSVuQ2DK9vJ8sehlv3JLAWedCfpf/ihOUDgQYqRiDG/MTTA8mCo7W1k9jC9JgdpuLYMfRYg
zT7qmcABPyMvtoAWnR0kpPgLKSF3T2llMDSLxHjggAPoJNe6VE7QYjWyIyj0jvNSgZA4mnDJzkbl
i11oDUs3EjI3C0oCjmZ33BS12Z7ZXhi/4vEEp+fEBjkaKslRfFMUQ8/mHaRbOE9lapkPVWpaNyXi
PXPlk5V0TZEuOqv8eUb2u5TIVdLs0sGecYQ5xl/5nAYvH8+en01rbzYSXtMwJCCJwztf09RhGa9V
nH6yhgJBzuz4phbz2yS9nMYvqw6SMFpwoRzG7iPyIPI2oGcgCvLVmwJHnS+oIa/HbKHuRF06PuhQ
/D0Xkl3h936KqEy0yDXGvBr46/TBgm2F/ufMAZkFsQ+m/k2L0sQme1CRxFqy9T6y0IkQSyCQtaTR
whZyzYu2B7ZAMq21CXqJApxbH+AHJEfViQnExWheZjcKGcQXL0hmQBdjcTkQ9bbHPKTxzac1kpiI
WA78h+ZJZLG680KYJYlLHt1aDVBYyySPt4UNEyh0hPGMnaADGDWlADfsIDoOxtC8lGabrubMrrde
siih5tmA2t47FYb2qgly75CHfVHiGXJEY21YSyPVZCwMLhI7m1umwVLlr2XWDS7yzdas8UcTRG1M
31AdkqA+zkU3HHs2iYTW09wEbm4GzTEhMrwp8J30CvW82zqg5EqJ2U4QJEeMYVVh3ahpsGHdz03k
BGPyUkxuCfoVvLDA0+jQP7eaZ5lCjDFtkW6RRPlbt3ZaUCUU9da07tVduVDITCPvbrLcLE5SVeaz
q2JshXpOLoZeTnstM/d+QCx+Yg1T7RvbIhc776oLD9XzOp66fGVTyX41GkMd5ikkBJTyznaazeQk
ZyaqEdPLajDoWhrjsOeh+2vLsYZdVVg/UHTZjy6P5IQ1QlzUPydDqzeIZ11myGyZKymn2d2eFUHo
bYvCAuI+2LVzW/6caVkeWDQBZtv6Uf6ci9MqaBysP8scbQ4JlJIR83WDqNXyadR37nHIBJmV//zr
5GPCI8trC+T0zeZDVziggzZTtLXlgS4gHf7PIu7eW6lbEtbusvGw/thFEYY2WU5Vq2NezWQ4uOT7
uBYtalcan4wC7w019Emw5tqSVof35mJA/NPy1AGxxXVLmrJSPObG++f7eFcKdgFseCmPvC2MeCUK
A4unf5Qp1BAvmolrBnfs/we3zf27raWXXMC3m09fRRgoSub1qnDvI8cdNmbJ8kAwvv/zaqJL6rAl
2E2xwXnbGmCRm5CBmkNYM0YbVoq9Z1vQbNBHtp+8be9s5V3PolPHG0cf6u2R6JK3qYGU/sj70mzz
yiP1d9J33TwizHRsuCGwR2ZTGP/RcSlus4PjG367JeUzhDNZdaB1ckmmEkrMy2FE6ngAxGY9hE1G
JaYJhxGJiWE8fvyFvTMxeRid+I+QONffvpR+aFk+rNH5qIomK2+GuaWA5QqSlfJiqNsVUlFz3hm9
/vRzeOfDA0RpOtKkCUKl+M2+lXCyDleWjbgvbiZnD2IMVlomwp42ffzJVb57LO2ZiErVUqt78+kV
akB3kwzTUYm6OZvpoa0p+srtHLZXH9/Pdz5yavWWQt3s2Xzob5ours8abKpAl5hhdNHDr2Khvvm/
OoSz1EZ/WUt4uh/dcIrGY68vDKLsqmL45CLeeyl+uQjnzaNhdPFl0ybjcXSQD6Wg2bCD5ggCP76Q
957K0piifUTUgLbf3Cs8CRE8TjXCHXLrC9Rx6nFqnekKsX/w8B8cinoPfSSPf5eQhF/vGTYutyRt
GCHooBfUVUYeVxJZLaCrLL77+FjLab9Z63lU5WjuuzAfGEx+PxY72tBz5mZEeKJxcSakL20dNVOi
0O2Qn4kJLs0qsy2xl7NCwVyF4/RJJe2PRjENEXSlJlU0Rk3O4fdTwMjrptInnMXOfYQtjmN0u6I3
EvLAFd72BGPmJy/lu0ckxcGli0G36W1/K0ubDtz50B2bURsXcyAVIui+mS4nyMmQJirz5eO7/MeH
tmAzqHrRM2b+4Wf/fokAgm2CVPsOHaK79aZ662TTJ+X9P97P5RAusZKuLWHKLvkZv740gooVLqmu
O6qcZUcri4uwS48FvIePL+Wde2dR7IDfQYKHwo3y+3EqswP459aovEbvYHsNWkp7XRcRGn338PGh
3rlrqEZYH9DQQvzxRzOBeAGri9kwpi1M6HhyypPGWfEfHERblr30noV6WzIOwyrJadCwK8W2BZ7T
wuonImRPHx/mncejTZKJYaqwMqQf9Ptto60ZZ1Pp9Mew6coI047hY19XTvFIeRcB6ydHs9+OilyR
B+JlYb9o2+Y3vx+vKOoqBFkbHj27AcfmW0OmNm1UTFdNnokHwqnltmyKKNkQVE2WhxtYX/O6z+9z
NN3bmnSkV8uDtrDOZNpTSSkttfiGnflg2FgTsGsMCkWsR/EENffglmvCI7xqa6OKIbzKw1fpEOY+
XI0Sg+eqSObhS8N+/VbHZg3yCy5tEZyX0UxG6dwl122FLGSg6ADJIRZwAa1Q1+PO4kaJdZiYlHTc
krQ/5PCNfwHIk2AiXotjmcUwfEvj1Wn7aDfWkKxm/MFIN10NkqAfcPJT/KTmHKwD7bdfIOUi2ZXm
TOGUWMc1exSJZJA9ZW6pZFPIuWRnqOfp4KnaoJDaW0Of7k2dwyRGui/ci6Cxg4MV6FSuLNQRu6ZB
DZQG6ErXRmq4lyw1a6KZbJ/Y80Zcw5+Kzlq2eIu7HI0g4LsoKh1oB1WMa6zrmwNuHuc8wnd87dWW
esgNVM+98EhvCtxoMxSDvw7MiWhuU03XHnawNftK9wERSCa2zH/QOqJyPST05NdRlvbfRMAPrLtC
hVS8A/u2k6l3T3VYHWj8cf9kRHaLNdmwESGdnVW155838aSuJYXQ694VxvfBrhSRoEWO9QtiQ4Qh
4aYIq/oHA2d3qWVK/oEdNMmrhKxDKTbvA52/ppMsv6ZSwUn1ElaubB3J0IS+2tsbN7Uadsmtn8n5
zp2CqCcHjl31YNnYqUyzz76VTmdZBCJqVE8m9cFwI6ISKlc45xzOXXb5xhjM39k3Ri5E60r4O2ST
k7PFtBOk++ZnWUEtFQb5s9hQ/qw7GFZorqCQJrfDz5oELxj1Cf2zVpGkGXUL72cNAyn/+DD8rGyU
tjuzb6xnMrRI2wwus6UMQk5AhhdWev5NXtbzV8Jo5V/c5u4AqxaQD0gEuRZlBdQ0iW1izTLbue6I
U6kIGou8cTt0Vv5FOXHCtJPIy9BX3W0Qo5vGfmndI+SOz7pOzhezkSCUFWad3zE8FKsq86aTReVh
DWfft1azTHG2ekOP4nhqS6wkVXduWND+lpF7nxYCP2M5DcOhxXt6sjK8lU6IsZ6TRxkbdNV400vL
3/XQis11QupLvBmc2NknyTSSGTxhxvOx0mCVyr3su1F2hL5MGYGg+Ln7ZmVnPZSBjJovGN9M47nJ
SCelJtdG8W1k+fp72VTjvSXH/Dym4kYNILeBCKMPdw7joNOIxDWy4KSZYn90hItANyKqBn3x1Ncb
lOwgAlUUNQTIj+30zfRq43IweeFXRu47lODNNrw1APtcyI4dnaFE/BrbJTQbs228RyuHzAsmFJ3K
PXE84bndkFu/loKfvCoJOFZsm037yavrDKeHWT+YtXTCXdmDd9kQqoxklbBwDB1ZRfZI5OVP5tSP
6abwq4V6pxuYRY3oTDwecgifp7iwyS1pXf0tdQrnJU0wm0K/B/J0mkY+z52Ru25HtFDoPbmiwR80
14bbH8qwc6kKWeSX0mB+yBsnvG4V+nzq9u2d1zsl0H43Ic5X1Jljb4k9iy8i9p6sWXQY4KwLZn/a
daxabNbAMN+ivoFCTYDSvBndRj+BJzd+tJ3EXpZGyuwZsKc2Y/sr+otqzrunGaATXp1manYSgq8+
y5shus35ojTgVDc4JkjrJCRLiIjbRFmtWidl0B2RAic99bzIe3HSwYrXpPVmSzB6f2vVVnilE28C
Q2g0wAoJ/W1PAHj0Vez5+rYO7fxSznWDML0u220OUFxsa9OHUElSrY62mdd2NZxEHX+vpQHfNaPt
sIlpgcXr0WLWYsCOxUbxeoKtMsSSCidQ5oEETAFpCaqYoMCAN9XrDFn4WkZZJDbmnEG4Adko5arK
JzWteTTjgUIYoB476Xwwy23+LamwlR2isErnfaUKmiHDyP8CdaCbso1tCPHkwXahlWY3X7tKND/G
wPSyjdHivcRYQFyghQYRql9agaX0wSQZ503XGYjS5wAW5lDHRDn0uRH5F3Pnk1WpO6OvVthchstc
h/VVYlUFLMmeXA4CKZsQLMwQQKC2a1NcVqm/VEpHkR4DEM4kpXQ6IP0bjKV7VZG73G1w9FMgphwq
T/1Pf3dlFpcEFBCwrF14JsTNDqBrZMl8H+KECkARGON1JrCSW2PWfEFY2L4G9MCmVeKPQU0zZmFC
TnyE3+k49auugHG0RoyJgyKnCos9eSDMIYixxQ4xiVZqNjSIRV3G3UqUIbmXWZ9QtyejBT9i0M8k
dLpedYxnzPewtGJrI/2xQN+fijzYi7JNT83UpZB45LhPCZlFgl5H4kBtnR9GgSzYtu3E26XrZTQq
I5IHNwyS4lS4dV7somwegJcnddNve8tglTpWcjrkplvg0NWq3E5laBdbJplhU5upJgekaoMXEjHF
qfE8ZI6UVedxRTw4hvxMJ1jpx4Rc8iGUZgeyJMZ9K8YSUK81deW8ofc6fSs1iwizi7OHsdLVX04y
eEfT0Pmj4yzOdVlZ3wV2tIfBNKwjuaLtvlGT2tIFK3czhdgfnoVlfVN6aRrvoMarcO1RPH7ueb/x
SHbNycKcUfDlu86LBOwIOkyXzr3b1/PZzP7jOJLMSUIq1J7LdAjkhq+1usp1gf2g6NP4muovBPJi
BqRR0d+5dXXB/Fyy5INj3RAXEpbqtefJPs+e49KsMXMwtokc70nQ7GhihfW3OlWM9AyzgLVS0znz
c109Ek2rN70X9Xt6OcO8Kjw3vyqwXBLP0McO28repl1npemDkQt9C9rdvSyroTxw3ggZM9QQ38JO
FAe66lGyJx+43vizlZzXVlb8RX2JlkDpZmSeGMoJL6basx9kXevzIHeilypphn2fpPqKlUrx3I4z
RsJ0mglDA9UaHRbd3HmngmlpMKXfyFUBRZv3am/rtDloPO8dwR+5Xv9cj/+jiMj/YxjZb4jK91mX
/w/mldEhcth0/J8BlXdRkkTZr3aD//orf3sNPO9fixiS6rKirKZ+Wgr+9hrw/+BLoPT1h9XA+5dl
8wcxE2BTcOxFwva/rQbuvwDU2JRDCdUj7FH8I6uBu+hD/l0VofJCVRpVKD4DVEQkqb3ZrfkiNHPE
SvYhVSj0anxIvhnd2Tf6rvhie9FVUTg3xXf91fzS3xMQfZaQaw7Du2p6tUFD+rXsAawrfah8sl8q
IDY6N59A3V7pbEG5hY/Z6Al8Yea8qh7TEcBZPV0kz3VJZHD50o8J1iUyd75kX7LvGBG/2l/Kxn4m
6FGcVwGo57C9CdUqo9+fJfG9iXluRRnpqRDNbegMCXDXDv8jSNoxabtdJOAPiqY60EJ6qO77S0mc
0aqG0nMr1HTycrpMfVDv80UClF9qfOUAWjDJ//L4r/++fb9GH/6scnx0V99UQRxjYnHoAQfI2Y1t
/aa7xUh51SQbyxy3E45gvKvkvt+q3GcpyrCSWOzoWnPFGHIyNGHL4Wk6zvnLfFHdsWh7GB6bR2dJ
cHut7OreF8RrOA7ig+ubj89c/+xEfHTqS6nilzJmqWRW1uRwHYbIPI8d67yRqIKMaODkvJITNVa5
b4DoqsZiC8ihxGvbh9OlP2R70duXie0gOa/he1Y6IxNCMjAqFB7qBMvS39lzdm6iRl/xihkGPy9V
D72N/AF89lClN2AL1Coy8Xs7BtEcEWRpQ6hnOBLtpiv7eIXK5FSZrYJxxIAXkcECeDS6TT350GPD
4q4/G05e7I3MVQdio2nrSPqeDQw9p1fR0SjMnZUG2QW6r5eOFvsxIUlyg8+YJPcAZtcEoTxC87Zq
7Qh4I0jOIsyKPY0h9zJz+hPJN9nREePercjjSH0uYcQejLlua2bxc+J59tb11LM7xoRXpFDYRkcS
VZcdkrzNL1iLxuuwG7gcZ/hh1GrauSYKnTk19wUSEPZI14pHuzzimmftvaIVP7aP42P1kN/Vd+aF
mb9EJ+t8Trg/SV+eWoNnY7SxQcYTAQgSxITvWfWqioMzqYL4GHnGNVlneluPJO/kKdFwKnNXcsNa
Z3Hndi9DYRKwDjwyaSX8VJACgLqmfdhml6hPzVuySy8ywIsbG70ZpjfUO3ORu4SdVtF2CoydYwHN
o7n8UNxQVwSL/9h9ywLvTH1JmvRx8Io9eQemeKJVbk7nxteGNN3ku3RW5hnZOgv3Q5+oAx9agBMb
wFZn5hzed+QMeE2+Eqqp144uT9UD0Vk3rRA/mrVptY+yMW9KIg/YqrR0mlUFqEJX593DcpsCyzkb
78Mn2KovidNs9dAew/vsi7iSF1VJ9rkf13fsgFZaJucssC9ToN+YduOV/BI+GS9G3Dw2X0r6vv+L
vDNpbhtLu/RfqVXv4MA8RH/xLUiCsziTGjYIypYwzzN+fT9wOrtkZZZdtenoiK8Wlem0bFEkgHvv
ec95zsRkHti0Gsw7vwJMr4E0LVrhXLh0ulkbZZuevBo/MztrAt1r4anmYRbIGiz8p+YpLrCBOpLS
TEqrmgeNlM6UWrYH69VhN0wk2aczB1J/nENWoaFP2uY7Vaof0aoXsuhvQ8qv+pUTfQVmW3br6rV7
lV7TF2JMVMaT8KTehPPsrrrkyVngZ43v/t1SvxZhtMhPwlN7S+9Q2MCMimNxtYnZic3NjLlVg9Ii
n/xBbhahUu9DmbovGGdHJU8Wg5LcmSY/JyE13eGm3qlFv08O2cU/BZdABx9KMVv2LOydo2EumhmP
O1CvWbXiU8kJz0z1Kg+JxN41PEyzNgEYAwdn4jeOu9Ckijqsetg2wzZnK7ql+eDgXsNr91he62vO
aR1isTPP18q23PU4sCZobx0wvWLiTTNo4Z1R5QtXJYFuDZKKx8zYvA4q3XBD6E6Cff1WUnoP/y3z
nJkbcLawrEup4J1JutbmfH9NiNJqO2NnHrpAYHm5+i9tKKR2l8cUTwBcd+p2ZhkqKhkKM0oIhP70
HtOdAnHPDeyBCkWVigMDewaFOnGmUs5APVtK4JXtF588b+5WROsT7lgbyikggnup8epqCxhsVgAf
ieq7cFUvosCKqh78a3wdHpXH9Aj78GCI2bP/knM9DzoepLwNdxzxHac/c42GAWTMYB/te85EQ7mJ
p2ziF1lkTTz9xX0p39or8FI7EJAHRvDN6FfCKZfI9X2oBOqUF7ki0XwU67b+VYiTcyB2cOX8MQcM
2qJLXwrbX4lc3nI/OzQt4ejIIy3tvMVmuMXLMkQybDwPwJuLsCtN+y02xXVwioFq9iZIgUJlK+op
JBdtrBsTqGXWMlKH1/rS3eILYOqzeR6PAYHOwO+lHPcC0Svx4QeASYvi0Rl3CzQQKJOIDYQzbiTY
UHRq9yxFdTbzK1p5IJ1FPXiGzHzKjUyf1c3EtNiei+m6OJV8H/VJjZWj7Hp796Id5T01fmegy1sP
lWFmyc+KnFHBl3tPHWsTik1eTDQJPOLkbpTFi9Wgh8QX4eicYbSBvpslUfSgJebcu8emd+vWTfJN
PvcHicNH0Jrv2ql6HC+j8dnT7EtIUKY16Q3Nm3GqsSVcJTOVmvunstMP0lESc3toaYV4siRcqXFo
wPshI0sZk/WACJHXy4Y+GAif704if8ODZ5WvlpFd+if9XGr1gULAqeg8JLfgpjx4LjpXFij5tHrv
0mwel5ReDHZ8CE7eCQjdhPpsMeZ9UPexuXCMVXDr99LJuURoaGU+1woiOnbUhvcyLAG+0svgnOW9
8gAg76Ls1IN1iq/5tby2nfsUgk1TD+N6JD3W12iWcJ+Snr46z8Nj/FKcy2MU703vDE9m2T0OfE1x
Tor4KG1qGdpsb0XnttvYBj+A+lV4kcxzmF3osTk0XQkINXgVn8zzcJR2zqV4ND1hwRRmFofpupTV
myXS49NM+Nk48KPCT8Anmb46UeeGAXkMr9vd+erTh2AdhQc8SDh5bzWxGiNpqU44KcdqLYXZozor
ey4Ww3YpIXEfqk3syZCGmud4UYXNXrFK/qUG+aepi15Nt1BfV4lY3wNLqmg32CQGNAOf5Y99WXaN
z/m+3Gfoqe7UU4ZJeZBu3U3urHnuHAuwktO7sm6Ju9tMGZ5zWCfTwkjpXWIIuY+OhafsHHMuHMIz
x8wZrSo0cVrKRBwGO3hL3uRX4D0TSju05+QteElerCxZ+kF+1FST8fwqOWbHAjxlERdT6nMOySn2
YXUnPI5kfEgTiW35uuoWoTmQ/OlkbYY8uBxYUntLvSI8OzeDsiskv0vD4zEQzYGihuhGH98T5rOD
DAd7m/HlXQnTGvSSK6bNVHIAU+WVd2aqRSLZCJ7qhh84lo2plhTeAx2Vk0aGokLXVDwvotGp2yez
ENPDTIi1ddGnCz/OWjBQiPq+GucTkIwiTbwrwS+evE5Y11Ysvql9/qAUgOUjSwXsVNcsvfFSjLny
cekwsigAhxavGjRE+r41cO9KskwNCXZh5O+rkLaHrC7dmSPn9OCBhfUFi6O56cBmACJWBgo9MQnO
9bgz3tLIwddnYizD84j5nUI1VbzGvi9DRMlbaqYwqg9DPjN5Qs1FN4aPPjTeZKiwYWi+E04cn09X
N+eth8qZuxC8Mt2lfa1skc1V2GYVAPTEELeykKyEipIjxym7SaLHyBVt1FNmBChW1aWNHqvinFrN
WdHRjRhJyqQqB9MmSEXlTOpNkZTQyaiW5JayDLow0ZZ9kRiZU61jZte2MFSPbG3PDh6xBb0n7RTv
lB2NmwWjNacFbvypIhprSwxPtUP90xHHvHholIQuYOUmDhZO3ajat524Uw1/TnneIQi6jVWW/ipt
83c1XFt8NGw2BcZDfvAeGXE9K+XGtZk2G1tNczeq1C+CxAhn6DetXTiqZsuhE8OMawJb9hVgWk4w
koLWYuUDuB7edCXCdJ8UNkmWg9lz4cYAWqAMUVOUDSfVZ8fhK3CYAseYlkJ87soOi17rZfgCz5r7
rRUCaQXjco26M878QG78+owkWeOh+NMZyWTCrRKylRWClJ9GjmaK0zMpB2k57OVjfCMlTZMNAynP
T+4PlU/hgkodM89S6yKe+iOMXPqTg6V6TG9dm+6bGUTESXRJLvHJ0GyHjEMFjD3zEceNfAoHypoO
++ZpeDLTnQAvmCPYwb/5d5ApF814hXUdC+o31WzeizZZmVKzxDu9x/orTTi1x1zbnU6zjHtX6HEi
xmBr57AzD+qLiy46LkUha1I3Lk7muEwFk3qfn6ur9xJdy0cVOqX5Ds9z0h2cqyF/i2h8Cm/SV6nG
A2/FDyVkTAmQyA1s6a2DZzhpLPqRJiJAev+dbTZD0DJ9Gupilij9gu2N8S4j7PmBv2IzUJ+M7Jt3
Cg+5P7w0sTknUiC9e3F3sNKvyXsqR9/S7YhbbpzwAblx5PMLk6galyZmbEU8qrfwa1bJ0gN8PFXN
e8wSAFcZsc05u7UGLHNsNh6cpZHqCx3lGr0cxXJQspMjOCweVOzyLB7XBehwgkQlQ9jujealHA4O
NJ2inuSOuwyhUan+ps7pJu7Gc2tcHKKaUuS8Lh7EgOHhhNuvVnhkVWAiY1a58W3sH9tH/MNLwwMe
vy/4b9FL/2g9e9dyma3jeTirriJfUz4yMWU1bVhVi2t2BY1/Ug4ypb/m5ddXrDzqDb+6YD9ZJgI1
iuQ01MbeBybSZu0563ICAVeeiE/yk/k03CKn3aK+h9KzvG3FZAH44bG/RBzhqpe6eiSM8pAcEw54
v3llP5v7vutPGB6IYon8H+H/0YTxQW6QWsGJsTRJS0hvt5ASxPi1ZiPQHbSzKF2omRu+tu/KkEyp
1Nz0mgqWBs+T8kwjreicpAgjg+gxaWWTYLBZyB+55Xa/fo1gP/7u7fvwIj9Zh5hcxA1XpLzU/OZg
RfKbKfbSNCY6PklfFA5k5JPSLcgxyqX7o0UFYFi9svO49bfs4G9KMdAX7s7at5HKIE2cKU8+mMHx
9i93kCrTqQfqyAm9C3ubyG9n8lTKRFtaicfxrrf8dp/f8nt/EybN3DrnN4FqKzFcWl+tp2o1M87D
k/I0/n51YeOiHoVza6sNtSx1kG9xpBM5OslUrJ3iEzVYm6zrD6Ct1E1EbG3WBdpDV8TZRKsXcbgq
VSoLUEDUUxscnYoD7cbbKvuEzvt0B910IhDc0fJnY6LUrIMLwMBEccZHmSOurKBexhIsY0k6lDzO
lfo1KCVCJBDtQ7Wc1wkjubpAQgpuyQ38JnOcp/gy3GRrFbfhxirogEsPwcbc0KXg0PNlnWMfyU/1
0nA2FHIyEXV9LfnQjcMLA53H4i7d2osRw2/OCgQTw+MNDbYti2EtpOdiPOe7W+PBOVvHzi9XolLY
2b27SbcKoUVdj/padY0RDbRRPBhVBM58SAoK0sLAYZZZEHJDcgyO2ZUo6W+8MvLPZpk/Ln9ComSV
yXIi6X4yDeJ79yQhLKVla7W2sfcuOvti+T341irCOom27lITY6zdtiBakxq4I1kY0BQZ7xf+IB9f
RnwoUFbOQaqqtNUg1FmPv778vxsXPz88Pr7GTxJxWIFXAuWoLLUsXcu6BHZ/ojwOr7TJmvVL7r9X
kj7PxFs4KItuVWSX7qlSUU2SUH/1R/lEfUr5jHMgVMFCy772PHKyO//BOGUndZuwI2GDq6VTA0kj
eRFf21cqZbo1XkAr+spgdRXYEkJIVRQLNy8f+62H5tX/xoKl/Jxd//5RILdLpENlfIKiOirlH55E
YdzqnMVzaZm1xaO3Nc5OeWoAKIZWZIOVG+iCaajrYAQ9zV6byVs9AIrA4bM34vhSUFitLiAgJvQu
chOCWthHC6F+jsaTRbkRtoLDBNcuxnPH7zYk2s9Otb++9E9ys1ylQiGmrbJUAfx+T25mxjzq5ZW/
geBjTlS77ZVFeTQeQwSC5rGsLVtNXivrpTrHL+FL96o/C5TNHT1x10iMvDuG6o6UTVDLTf1QVwTB
6lV/1M7dE73VVFp0VLO6FZxvhMtpIy2cfbBrjCe4cnQb2MLRP0SnYqfW7V7eFut4VJHEzntWouj+
66vzbz82biBSkxKoMdX6tBcjqNRhtfGlpaw6c+vJey5PVSFO1GnOgazaF/vknKMsMQ7gwJZycIuQ
cEPCYEPc3fHDraJM3+uZWk6x1lSUoacQ9mR9AQ9ka4WvRuZvoI29//pVyz8b/v74xD6+6k8Lct1a
ZSolrrpMKFmUA5XjJOpn0BTPhr6Q9PqCN1OkAqNNx3lBiWdoG2wyIlhzJOtpdqyuBWfP4CpcpEP6
mztB/ps1mbdTBIOD8VHjnz/fCV7rC0WVmiIIS85SXB/pm/48pDOP21R5Td/CN+w5tsPohJOqsok5
tUZn9yiwleMsGx+jfcbZtuSMq1KG5UrS3emsZyPlwfXrt/HvhhU/vdJPbyNrqdLgQVGXUVO+8S8U
iCXPfifOS+S/4qV68/eN6oFt5vx5HWTtN4/vT+nrPz7G8U0aHeyM6f6ye8msOhmAuSxlSguLS37S
tgDopiXH8RylOtPA+xW222/wB37jSf+bk4j5N/s66+P3/7Qx4eqoKycq1KUeQBwNXWvJFtnX7ddq
X52VxxxVRk5OnY4vkdKDh/TIDvXqnVWO5BrHiPRhvDlipNc+5JPkK4ozpd7L/Jpe4bJ2s3jJHXSu
USa7RwV+dW7KW+01fxPcySDfy+ZBCafisPajhazvWuYT49/WO8h3BQ1utvlMecI3E6m0X5bIpgry
aURyIr2Xo6ZKCBagGpYGxNZoVF1b5FdsE6k9nkQI0+kT46Dv1F2MXOsg24qjfvvrS+hv3kKCMgYY
HmIII6/m0+rmeF2bG76jLIsnzbxLac06y1RlUoxqrYNsi+e+5BMV7sNBfQCQ3aJup1nC6IdqkkVG
gU13Skm1+hn6R6GgnW2jTTjkX7c6Zw1nO4xIF2mnPESMX6b6eVz+invTg2ePq1lBq6w59YCkpxsj
Fu5NQ3o8ZXRvdpIwdY/U8lX+ScHDV0j9So5FE8igf5LC8Jwh8jbX4k14dvWXFPmXGutFNO3LzWiW
Cff+PhiVYuqbLITjnPptZOR+1JMz9jrei47I3CM2J0f5kUaDq3dVDsOoRiu/OX5838X8vIPAHWjR
YcVcnLdZ+3SbQtXizD8UyrKPrUWdUNF1qWVhzZwDFLBH9UYXQxfz1X3mLOQu3lI59g4BtB6l5xup
qX5mXvt1g6pSvCRyqgMcnuA6radFkZ3799godVyRMmVMBKC9GZVadwjNE0y+q7AQ5YlXq1tMibOI
KrJQ69848qEadfm71r+4XhatMMFU01ylqXvIbcedpaUwqz1GOr3f23qJ/K37yjHri7PePckrZxlF
73kcbqiMWaX+NjcjVspaZlypPYQAgPMkeDG0CcQ43F3iY+dSjMCUepVbP8JR/5Hf4u+dFD+ZLf49
S8biLd3d47fyv35yYfz3z78s//g1zKnZvbr/9Av7O8vxWL8V/ekNj1T1JwRx/Mp/9zf/8fbvECHB
tHEV4cn48U79J9/hl6/t3/v2YySARAV7yH9tC5m9wYX+6Ar55x/6wxhiGF8UKHcSnBjSNuM//4RQ
GvoXU1IhhMGhk4GEjdmDH8WlsvmF7anChgddCvDLeKT40xpifhktITzFiAJJ/I3yf0KhlMVx9fjn
bctPZ8I1slRol0SB2Fl9Opz4iZbFvL58UUOMthqQ3oF1b0W8SuXgMGnurrGG4D92+w1jy18w9v05
tWVNAyUqbaVrUZSLZAa2TZgXY1NgINIZmIztgaA0ioVDe0uvWphix7LB1gne2swor5JfXMw2JsMP
sKqkSDzSRy1NqE9yUXRbWLOuZNJs3x3b0UCRRMzLWQYfsijBWp5U80GhMrNwXRLY6T5Whv7oEdWd
jNXMeWPtm5jTpJS3zP847ZZMEIuIISXkfrrGsdUJKYyTgElvopbGqim1V+jO5Y7r4Vr10vBayhTD
57NcKh9bTJALSLWKPbjd3LflAIdJ73S7zjV4gpTPXMfqFn/PIvR5sjS9HaZsQBMFcK5ZP7oBM1dT
oczEN/PeFqe+hhcYxe5rwpxtJHPM9EaZkXNJ92b8HOg6dVvEBOBgpBMaZGArlJSA5lTSt1m1ZX0k
VICnWEg9ZR6l3ZMRXpqmX3UZKmKnu3fZaL1VrWCvsIAj569qGsFKEBC8YkoUR1TAOLljvM9yHdu4
nSfeWP1XtiolgAzHp62zR+fOFzI9gX6HNdIaqwMtOgTjsUyQoz41Y7XvsQLqOgTvfecp1aaJ23Pl
DTwvC2tv6oj9km/Vm66l4xqT95RobL2OiE0hD8rxQsLcODdJZE1SJawWTlKX7BRCHc5gGG7HceVW
skpC+gKNcmN1Yj+WKJI3l7HKUazYIsFOeBH5unTdg1sg0frahVwu+AsXHQIcD+T8NzeSrQfPbMUH
2aPKzyKJbgBkewTcvpaVQl/3tKPM6riq5qbuP3ZSPq65R2ush7RaPg3qIr2xODLHOcEnUqx7KnDt
eqyX5M4qN1VO5WQsNksOQpRQDlKyLBrtIR4LKvOxqrIYSytpIDlh028PlB5dq5ZiS22suMzGsksV
KqE71l/2YxFmN1ZiOnRjIrrOq7EssxtrMz8+J3+4l3iIf1wfPv3yv/8nrigk1saI779+nq/vcVz/
43/d4+x//2NzL73YL356uv/x53882vUv0OeJ8ErS9xDt+JT+w/NnKF+gXDGbM8Q/7ICcrv7spNa+
SNCvuGBNCSCbMRIafzzaFfmLTIZPwg4IpASSn/SfPNrV72HHfz7aBVlSDcL18vfJxgeRAw+AK9V1
OSwKuZPnGiyRW656I0WeiEqmhhTsEYh2X8xI69kIN6E3F0FA4OtvnBUTy3xOl5620ymWmVHrJ9pJ
F4irSElp+zCdgO5L2WS+oMldN7dwQLFNM7Dz51FGq45STnKMOiuGhODaU5mqPTIVS7lsjcXQ6u0C
nUzaSrUcYn4RhDWASfJMJTWXkWnUa4uS41UytMoELERsx9QAr2Ofaq4s9aVnS7KarYGZ0McZ1lgR
tHMmsGagZoswDhGWRB1GS+vm0hRtP/zadiDh/MRkcic6RkbKozLh1guNfKkSIT11KTMW0lROIlGo
LaJgDWW3D7M4WRhFLC96T/0Wt2W4KwshehKSCp+YgQOf4Ai7U1b8Gp+M39EAnFcEv1R5o/EU3lmS
7q1GZuGC2kR/ITmhtg7JDV/qkJPepnRLB0hQ79E40YUZWRMpkqtdUqj1xJOhwKdC62y0wMhe1XBo
aGKTc5pcrMoOqhxnfSkWb2mQhIRCmvirU9FKI6qZ/NTTcHmjlpImMgMU8nmIrLqamo3LEaTOEqDS
noEHfJJlvoeRyqxKNshY6LqHSnNUYaY7sXcoMHXHFPJU6q2RqfOcOKKkHduU7Ntgdt1VVhtrashC
seH6xS5D3BWfiVKAqik6YUmHhXxUDCxAM9ev5VMDB2gnRHhTbHzMylGIEhw+ppVn7jUme55QXaRa
whQLDH9PGrm5M/M0KbQt5psHTY5HmbxwMEDR7oEyZwicCGC/Z1M5MLUNkWJto/K3yYciENN7HXQ1
tbISFSHgofT+MiJDFwDcRSoXMwrGKxfAP4/8sT45tjRaGEnmoWVzNXg2HcXyydBL526JNRz6utK0
zRD7WjDTYwoHtkLeMrQwqracDFaGSFoPGZm7Wpcehj5jBbEc/2tHfswWmdanUzR8Dg0kBquaogaq
SycoQI6w4LDhvzk4SO9KH4Y3o8kUc1bngfymego3mOdqac5Q2EOI73RGNSzVcd6/xk1iKjOM65Qa
mkx7xpJITV1aGumluUz4QD3o0NTCWd2ag3uvQ688J11ljHkFgeRzpZWJbAdcMjQIGX7x3sI9YrDl
SyKFR4NbzHI3GbtcRYcypR4rPpemZZ0avWm6Kb0LKO2V03lHtU6qU2FpgTSVzKy7dULg3r08rV/C
mCGalDnZcfRd2lDNrQ0xmvRblJVUfSqDJyvTuG140wkCShuscbE5wdhoLlSro8es1606s6NAVY5a
VicPkZAnzJIVwTeAY3XKNwrmzDffItqDm4BuwInAT3LQA7neBuCmKU0n6NhOmEqrL0LRKx2gnULd
DSQ57ZSkwd4IpXom0x/8QiVTs2R0ruwZAStsLipl6QQynr6GZR8yrMbOsXOZjDnYaHoClrZKBxsR
HCSFWZUX5dSgU4I2Z69MNlkU0PQZ5U5ezBkeydGqMd1+1yjEBaeFIOZoK4VRZrYTVeKdenX3BgHY
4moQzV06RBBM23DaGDl51E7VAIApbDLo1k0ezbYyqGcno1GTp/uqZQJdUoiL9pCbmDxTbbgowIZt
rYR2qAxpuJR9gYbYpsxnmesQs2qNwobV6j+w33SWutupz0oQUf4eRlqzyEiCzhS9U/d9LUQbT/C7
h2Zo3UloMoLALTzYiuVmJwyFqF9yLewIuJrnvHeMLTkPc66xqd5DoXXPbsBXTvABW5wYAoueQErT
QQrlDO4aA1eLHmWMeJ14P2SDYrfEfZOpRAImYwmhviWvBO3BIsKpzRQ5V5573CGkLYQqX7dddezU
pF6rTiMxeyBbxv1Rq8qFZbp7kAZZfRH9Nr0OYlZODAull/2vLj4CtoujbYEKFFF7n3rvUaDBAGBC
n+w138c2rLZMKSfEwCifhWY4S4qqnYpK1T1ochSwA04kYZ6AnpDwN7bGMe4UYxuBKyKxFdKKVwzC
yYk6QAPkaeJdZ0ntvvKa8ljqvvPNL9AanNhyrw41EnOJbBvIw8wr3mAE+h6njma4ix0knLrOtV0F
uI+pbZhq0ySgtoIJl4vA6GBzKetkV5ZV8yizeZ/nciseOj9zn8lG0sXjlBoQWXpRRYp0F3moZDuR
xjr4f/yRM2SRZOeZVWcnsdQj1vN7E3yu7lnNK58zgZqWL3Jutqve8ogK16LKPYe/JbzL3G/Ii5bs
7iF4SFS81H5AkZOmTN1CV1aFU1BaXZhuuxZNMo1NTJOIJYj1AgNOu9KzPP6KPuuvfMkNt3Em0K8R
e9m8GsRgXVJ4s3bdCiWzZXEtPR+1cSwbY5wmHDSHlijBdIxLCSXr4MHpWg5xj3aDxLBJH0xB33mi
lKwoNVTtbigx0lGBZGwhKLmv/2+3zT9JLv9/aCzsQH9dubG9h6V3/9a+vWU/7YT/+HM/dsLKF3gb
Ouo4ITXUCZVRyI+dsPTFIOoI0QeVw5DBG//fnbAko2SAarEsGcwXaGKGcT92wuYXRozQ+dFNfvRz
/Cky/XS0+Xsk+ncYwT/3wYbKmY8IjI5yz/enD++TMunXmtQF7Adtksj63Df8ckMuG0PhYEyVtFZW
gsNG1M9p2dQcM53FLhH7LI6pxI5VOpgNVMchS4eZ53pEJQYd4VW1NpJc8Kxla4OgYFm0f+Kv/3D0
+PGTfIyYfB9H/vzKQScbGlMvFd8ErI2fhzSxk3qiJmbCzGyx87jRMW3vpVOLlBAbjwJ7qKnQy6ad
iHDEAi2myicX6fPqQQhCrss3Q6WtHEn1NobR4UA1nbXYxfm+6LN0VRT1wsnNEO+MZ9lUHLtnc6At
0LfmLrEPysnS+hksLMHUqdE32tUgt2JXivYgCOMDPqso4QPkaetu4W+1eh8QTnwhQKfiC9ePY5if
QL3gbn/9nnwn03x6T3jKSjLal8FpSf8kWLHTAKVv8DyNMhKskSR5W+q298zx4Th60UpFdE760L/2
SNV7IVBnCTJTZdXTXE8ougeHenZV51n1LHE3eCRFqoFcYWvhbgRQRwagTeZag+NPZX9V5jBEu/IJ
RnyGUBzdVL/uN2oT/WYe930E8enHMi2YTOh6MJjpY/n5o24MMufY53h0K5esNf0VWkA9a2PNhIA/
BkfJOjYMOUjNR9kWFoIzobXodwizT8O28V4xxsMsJgWG4+j4HGk/DsixSYdtJWqejbHvq5ISbMKh
Sbg1lC8DQApX829h10KklvNlmziXxgttA5X4IY2IB//6o/6UsDJUAEUAwcZEHUwwjtqfxjaGA7oH
JrrFjVc/yEWiAPrYqSllxi1S/UNntcakaodVlbf9rKiFctN8G+D17rs6aKda2Rvz3hy75hXV2rnY
GRd0RLdLebAcWs/Em+cVLSkf43kQUsTLLH9zVNNbSm3kPeTVUO6jXpyqxHQLP1CuWt/aVuLmsz7o
wt/Yj/7uRx1FWJqANJn/GeP0/8OZvRdyn7OsxI9aEEbSPeBYdSNP89aJd0WGMFcZr5lUSotIl19V
D6e7sssSDxhBQCFZJlKz7lrp3Eio1oqk0F0HRUVRqtUQjDd1CMUqde+wEUxyykmwSUsOCToF8iuI
vZQ+psZryhRlDaJ7Qhw13kkEpDtM+BPHENPzrz9XebxFP17rBmYwnbtXROmAWPTZhdEUXcehNLVm
WYzUJ4UVwXgVAaAsjJPaCz0P5HIeOvqlcY5RZL7IaMgLUYjRRKvBZ1dtGnM9ir/FBvtlWj/kKZyA
mD1J/iIXQfW7W3MchX96uZKBEZT1aNTrPwOsYp9NduFGOF5r7s9ej6RtdZAyPJGDOBRr8mTmgjw1
uz7XcLaKgqgSes22VrXkIWG5OSgkRmako7EjVNWycZZ149fzX7+pf3mA8KayTACWgDlFnvTzKlfn
HTqBQrJKl0bgdq6+ApvGxh/X+r4NgkWpGGuxSLdOlCXruuDK1hwaL379Kv7mOqYeiYVeNHRWbrB6
P1/HgorOogfo4ppQmRvaf8tZSR3trFPM3vYDwnuyY7RbmYPPLNQCfNI9HSUZgPFe7sVb5kyg1iYT
YmL1k2wENFLOcrnBkiSU90oLsimsjWyKwErzo2atMm70hRSYylpwSBBwSnuEXoy/zLlGUZg/R01u
TTunHWzLEKLfLM+fnAHj84mMHzre920KaKJPy3MFUSKMCtCLvIp3SaElLqqrZuKkSjyhupV0YWBI
66Y6wz4QT6haoHF6Sr+/+7hTTpjyiB3+9SfwyXXCizKwKRiqCihJkTm2jlfzhydJK/mpZXiJytuL
kT22vz83C4EspEQaLGhLn/hP7tiqp6onLxPOmRjYnrAt0sbZUKXMtVs7mCnKcl0YjfKYoJgPYGLZ
4XVbnrSoaA1EZblq6tOg/I5tKbHp+/lmMyEssBKOzwdi1J8vYydJlJKOE8/m8ZdPVUsUNrUlEmNg
fhLkurOWYwgPVS4qG082u6VXlca884upnAjDb3wDf9k54tZjg0FJGxIvM5zPdMhCdbS0lythRmtx
tRzEbz06/TaK6qVmOe3GCutsHweyvqTiSiSAprpLPU2sia+WGWcuRbhJ4F2XvkhCqBQ51gcJ5Shk
N/Hg+ks3VgKbB+UfV8CPGeiPbeMnMf/TL/9HavsQ6caH4r/W9g/1t/qr91YU/ceDzI8/9sdBxkSC
t5iDiip5eTpfCN7/eZDRvrAEiIbGRzk+Ycff+SHpS8wB1HEkyyFGp0FjXM9+HGQk8cs42CXjz704
NlL8R5L++PD8uBDRl4aEx+XIIsTu97vN5cOtrWVWL9boxbZgas/QjKaU5zIndWtjGrVj8UFed8y9
jG2WKF8/vFM/rqmPR5Fx//Grb/3pUScHkhGGIrthgrQ1dQKgj7xgWGah89rm0u96d5Txr/v47cYF
RFKYrWgiNzvGHX7/w08aOA35UzUhiyTEIWNPSZ9IqHSKbD37hvtQREwvO1OmIrfMnkSo0wuRcaeg
gBnh7qSVoVDIJwgBYB9RmzV6/STV0rMvPOXeXh3cmz/4D2Y97yvjQQu6qVJHGlMM+E/prZfFrTII
h7zFKZLoSz8NNpKSlL97toh/2QVhRZJMsBOs1kxpPuNKKZ4oDb3JVTuGnaQG1iJsYmabUlgf1Jo4
cVqRgHAH95pLtU72e9CmbdabMzx35L2yJ73SqDkQdkokCAsnpdaax9Ve7nJxBlDuNQLrkonR/P+w
dybNbStdmv4rFb1HBZCYF70ogKMGypRomdYGYdom5nnGr+8n6YoKW3bb0fve3O+7vpYIAonMc97z
DlH0FvCj0XAHVI++XyQXxSgeIt3YIhe4WDp6e6ykTl3NdCPq9iOjVAYlkK0TxGTkD0TQkx37Lgcr
3RdGOG+dud7zx/kOzVq8mkrnbk6d7NRmmeW3gvNWuZYctvMAJy/BBGA2vYRRR2B3PmkTW8NMCESe
t0qY7VrU9WgRYZ7mqwIz7zyHFFUad8EHihjf1PqNAd6f1MjmQ/Fktjuj/tZqD2Ki9VMm720YI/Ne
C9tdaaLlNEJT3bmLy7nb0cjNc7vXqnQfS8VpoqLIiaxi27ZWtjId7tJU6K9GAw5IwOF+dGrxZKXq
sTWGVyzA8dMxo+c5KrQNm/U3MSzOoZCarDFtdgVA7csSJVujyNa8Fdm+zxGZ4+RN29xkb9xCa51l
yFryghADhsB98z1XJEO+gy2J5yrugK7I1pOp7WEc4CcTbhob6ljeBVtTCdw7OLnkEleTgSNDuniQ
X6dDbFleqLqwLctgY4GTe06EW9GYY383Lul4rxotwL4b4B4Tl0/ojyq1oMpmUnaXBk2yLyzrbUoD
d41QETsEV+SPVWccwblLxjdzv3PTgz3UwX5AmxbHCxZBdbmm2QpXgybm+26cX1R8+zdmT2wxLSIr
cUirrSOqh6LnMlVSGYyBewYwEK4cGJFeBuyPQ2DyzZmWEfm8Fq7UGf/o1jwzKCw9UWOzhoeBdkzN
5qkVdMDFSG8b3ZVRsM30fBM70V3Uwf8M81U3amdU71D3cwbr+rLNs49a60hpLH44Yx5AU83b+lHD
oGHqyxNerMU/EIib8/nPm5NjomJhLzZ4d2nVb3z/nzYnNyy1uoIksk5S90EUYXdHADX2drf/++Mf
ilFvmDK82erSPxSD4SuhCSnGCastbBn2plQx9zoDiFhMD+OED5pVGNMejiKvvJE666wgNaJy0CIy
VEG3SXwWhKGP0202ERT3ANqJXyGju2dlfokKOGmZQGWfvMbis9aa3aY1A8RqlvOtDPr+fsAd4RDb
jAbbuu8fkZTVHhzgzGfeg01aGfywMf7/Rcg/QoxlpUiT+NPhKklr/803k7y7//2//qv4hvFF8R9f
im//cYi/lpcvzX/s24x/bX+uS/7nN/2oTFz9P2/ZlZbGJAqw1eXI/AGxutQsVInMHsi7Ajj6iUem
6f/Jn3DOcIiCLVGf/E9lQs1iyibBsTl9VP7G/1NlIt7VB3DbNBIUVUlJg/jg8Nt+ObDbtm4tJDXN
1smU10wbd8CRl6Jy0jV1fiuZT4VXx33n2UN0qax1YAxPVFp3AgvHMnhNRH5K8971eyuV/J7en0nO
8QbzuCCK8TsjZQ5MyezMYk2azb2Jgdw/Gqf3nYf8CnA5VNfklQZ5fk+b0IfAxE8O4yAnD6jQyVkj
//SSWuYxjGodTMaeGEPFF6vtV5E0UkU9mVp18q/reFf7/Pd1ADTgf4wb/nskUKRa5YzYzG6bXryg
vd3pRA35lZZhFZng2B74yDOkWFnBjsMMCvRolQ9CscoM/YNbt7ufFucfKj+J+P20290uBxhO+vzS
CZHc++7JGrFoshwGXNNj7gGj5dRH5iGu/7Wtuu+q2//+IMB6hgLU0jc6y0/bqrUELXSnsibuJL1o
9efazFVSL0YV1Y21dzuszIS5FwOtHt5nnpO7fPXZJbbMjokjoQqpB2jBKqWO/kFLSe7AILIV8FFi
RC8FIaLNbFqeeV6SDVKfg0UMSjqbZxyPcHrM0nWOyHltuPMmdq23ATNoz4Ll56kNhjoT5m+wFEcw
jOtQIjLTnGdT8kH0FIFbo/IsjEAh32pWDm2pEpuU9WfKS813VGgxtXHUhTb5TolhSxFfOmkNRHDX
ejS7PV3HxyhJXuKqthBUgRWpygIcOZzlcosCvsLQdUcr37i5clKb1lkJGg6yJY5OAIMiUMUxLBTH
M+oCS3P5mISd405oMKz4JAaz8pfR4JfkLKE2dR4ShzqmEiWlnLEzCwrfqU2vba55qY0HQY/l7RKe
FGY3vAbpg7JYB7NPrq6S+ySpbpm7Xf6+xt7Dzjz7GxyoqhoOZYw65CL86dnbS6Fm5GtX27pxtxDn
2or9ouu5q7XDTV74lswaDoEQ3GfYih4BGI6nKxRXdnD6+8XITu7dijdMJlbMM2jafofi8woTjtZF
x9bMBn6FsEY0wRsIZv4qUOyNzqjsard51GFPeKHetqu00veMZZAzhz1MCseSWKGq+InZ3veJUvrj
AvxqdDACTB5E1CrQikOUNNalCivk3uwvuiZQSXTjNsymSwmivdWJ2sjhXtHpuG9lJFK/6KkUFsPc
l7qJ37ZqTF6V/uthSI71++9vkW1JSopqEX36HoJRe0yOZzsi6K0wCHBNmqM5s4fnmX3SLUbGYZQy
qx/c5yAf7xZeIaCOem03Jt6iWefb1Pdh5+Ka85Lbytopc3XVLjzFanL2+Gnt0ztCbO76jMTlgHyZ
207f45tQmg92ywtnatyOtnFPc/rsiPwyOs6pd+w9gZIH8K8Tlr4rjXy7vz927V0/xhpkRgjeQ+Mv
mBe+B3twAlPUZuBrY6iBGhXrTg+oMwW/bDaiEY3XWFiwdIGyViPeM4UMn39cwu87P1dgEDerMqdk
6PFuBtSj6h/xDsq2wQBleOghvboxMP7fv+gflrfFZgMBEQd3eIbvBmhFVuW8OBnfs6Mh0UX5NL8i
CImyaDvMxBnBtvrX630bG/16iFAwszfAqMedmBHXr+/3kAz2ECZzumWzuXaJ2ChlcZ/C9/DMrjsv
QItexwMXk33A+NX1b+ubyeeOosDm0AHSjQH4dfcE0DbA4l2TiFUSKGltsyy+5qG215vIJ+sSV56J
tqRweUHgaF1iJcVdPL70tqqsGTKdsFmHhIvzVD69MkuUbCgPHO+LMSyUHzE/xtF0mO+mpbiOcbUf
4Bix5PnUua7XOBy9Dk1/bCdUN6KThA5rW1TRNUo5iUDEv2n98MkOddwFyHskV3PP5ZA2lFuI8akl
2JnPVYvXvDpsG4MNuTamHaLhbwwmn3JDmr8ycITYTPafnlbHtAthjyfqRlA4ObgvRxYbDkRC7OCq
L4G5nRuXHFDdxiiagDCvFtq+ciPXwyWJIwLGn4f8igIh80sxpH6aJSvFVd96POcsM11FA1STWTkV
LUi5EWJgPEUEiQZwjzwS7P1RtK7vKOZd26RfYX78K2bqnW0BADqvncveCdxGHgnn1q9LgwRCjJi5
km3Q6pzVomlJC1XPtF9eWFFw4OCMrk23YP9JumCiPlt41QgzAzAZywd2xC1kkWssj0nydLYpY3Ev
CXrNCw5yc4RG7/6rROPL/mGPJGREjuo0VBO3KfVPB1aZN7YdJTjpY2VxrbHUJj7JU0eAGr5NCb47
4y9WLl+JUNxaLZVKCK7NX5iIVnR3LjlsKxtJE9S08FIr9jpbgq3bcoYXYXDKzewKA5F+f1NOeK/j
nAw936a8gM3oTcoXk7k8xn4YY6SpsY2UaPbyziQlTXTnWWs2ZWQWPs51DouQBe1kL6XG7ORWpugF
+ZaWQjwgXod921+XcTmZM5cIauQQUhYf5+mxwZgrtMlANZtdJPf7keWXJhj1ZW7N1N3I12nypGZv
ZRqg+g1KwBpoEuXcnGulPYxp/VzGPVdd8vk657snzJPixFewdh4iD+xW5c3QC3SlOjOqX1kOJiHz
AqwjFsfxGFMfw8xS1kHsfhiZl5HjuOqq5xCb61XRK/QTuDRQBOEUtORvQrSvU8frLyqgKxiOF/nW
m4l+tAbeJ82l4mnMa2rGF7JVcfJVn9qZRa09j8FrwJyKg+45qDA8QuDtegQk7KJGXWN6NuFQ9uOZ
hCOy52lBdBFfB4pg3KqOfYlRoOncaV0WkbricmjI4yvAJdqrhvJhqLLL7QoMeJHQOqEAvnUjHgt6
uTJavv6QuSdZ4N7OWKVLH4B/j1HlfOmcZIOCuPJduz0rGqyqRwq3s1bwQhZOYPnas2UG4yFoun0a
x3efqol7bSiNs6oY5uKn0O5SgzXQRtWn2upx2LND2qim2A82XVdov/XPxcSNbATmPdnI7VIdskjH
Yq3XNaI9o6h8c4eaHsauxvK14rnZ51Wle1OgURCEJzUaVqOpHpvYeexkpERjZ9hBwAvIs4t8wnaW
XGdDhwFm3keY0slLzHJuZ86dCrvuuRHp9yAKcXZTi/WoZw8lglojYR8aHEol0k8xTaaiNXiVa3zA
pWulaL/NSKihWXNsBO5GmgfJVUQGwZVQTfargedZp590oi+ZDxM3QT6O3xtUkA1wJ+sYHarAvYfV
wNin8Mzaiv0oZELbKj6E+Gtq8y11PLbUhd0wNKl8q1essEo/lm9DrHH5g5CZBsgZR+GgcwyD6pPS
8PJHhj74EFZRJln4VYxzel2M767d7OgxsWYrLn2PiYN8omQhgAu+EqKCw6H7BIDorG7nFzTpyOtm
c1fmC82fipssm0zeOlwmUSC9Q3uTp7gxFe4Wzy5iR2HPeq1GdEKZnTFl3wT6iFhySNlw9OAJvP0w
d8tns9aZRrIjwmhYmYmBTRmWXIGdbsxUamErHrOEiLFS5fuTGosnuoEhLLvHPKRXJVROjT1tl6nu
cL4Lr/lkHm/Pu3NmbxgJea1VBUrItBzVdFrFtPmcSltTnzdTMofMYsNr6fK7byeT3Ojmil8blQ8w
/Q/xWG1uB2m25Jck5OblxZdgQSQfwmcC2dSYWrv8sZVwWA+JfVQ789yKbLMk0cUuunPSsLNOFIyg
435QlB/YColIhT0IUeo0BfqxDUiXNETJYFPHWVgu6ym5VuU3SKPK7eyHMleQSBFe7ZCFp5nd6ran
zCMv3kyz6Qcliwha1csSfnMCHqMZss3Y7B0/luScXVSEZ2UTEgHKCdSxp1UDdSNPrJGVcFBMm651
V2bjAK7nxGjmmBFwgZXLJ0LPlxa40fNt3zAb86Fyi9O8WEwT9yclG9c5dPG246Q0B3mGJGwS7F4i
omka6/nj7aUGoQVAUfjoMmctM1J50eLqVdf4cq3KFkcKAlvbt3xOozWuGOy62IrDUlDWGpHfPiMo
5sejc5cF3Q4zpe3tJjRtdkfwyLLqwv6lSE2/sSgzDGkUl1gBkbbtK4qrbp9BPJnRpy3DaHmWwV1e
FmbLI8ByD11uY2bRyxRP3+oKAUe7kPnpEtArXKyiK/hZDg9NBD1ZJeqTXCCdw86+1DZGDsGplSke
Wvc5Cz6acV76qsJxkQIglyOxOEPnflYXVrhg5jCnrze7Tw5pTPF2eZe/yRN3CE4G2Kddzfi/6Ee2
jJRMIC4yV81jT0SzqX3ULfeLVmAtxeroR+MI6+EQ1AnLkle8Mb8qzAm6iS/vDHz5IiGQOmkp8roM
Zy/LYoWcGq2j2ZuynTmLeyC4luMNtGDChpLwh+8qFHe5A8VqvWwqesm0SAffrCfVVwLrhwzCWqqz
KcqHW0+SLQNC5YkACK7STq9M0lnbKVtdU3EwyxABYSXXMQv9gBnialTSVV1hqpzT3/uxtRADm2lP
5fSopiHhGngZmRO0oLz7Vmj5QwUdQPvQx+7JkUWXTbFcRNWRwmIrhMq+oPaPI5zkxoq2Jpest/qx
7kgTmcMrVmlnuVcXXQ4s7Z5S6LtTBLuKA7hCPVRm/UOUWQfYBMLHFNn1zeRpVNrnJe7PY7gpjfwc
99Yhia2DrGJu7RcsGsyIw80UcBygLol/7LutQoi8+DgrMUE3OrtBgj6EsOTIK/rHStWOSFELD9uw
3lc5s3QFT7roYpX2YbL5RaluHucGZSEZPnILk/CQ3IggGx5vR5asy6YOYK0LyMuukC9QftX6fFWS
8SCXQauikUAyQqVS1qA8ikdsB2ctO3WpNWfiAr53wcfb2S07DrNJrl2bXVyVlePm9lFr9647fmtU
Xvbb2esg3/FNgsfL2eR9tV0GLyNgJy0FMoLKB4R4VE1bIXQg94O8xzTVsE6Twio3sumBHKfeHwvj
GKZYqvUNrYlSLU/YWw+VfSZcwM80iINEYXkifip+4E80Ndq8a0T3EmD5bS7lA2qRc+zKnkwev8hg
wL6mleiqj2QVXHu3PmuLe2JaCWG+XcVWmJFvkXO9JAVzYuTNOcPgy1IPeZA/oHG8DiE2sz11kRbW
+L8zC8xh3OJg4VHWRb02rgcECJlqvKJxoOWXPdXQPk7dUnmuyoPtMu5QqtnEMwd3+NEB1MWLto6N
063sIoiB9lwxjjluVlTJ3wPC28gyha4vf/pWDt4+LrNYEG2RcQ7rR60J1kxJ63U79js94I6lM0/O
YLsUafEyLWw1USU41hyKbYfGv1oPC8thLHnb6bZ4HhXvcj5wKN7qwwXG1+DQdugu3bp8DdqkOaNf
0yHTFA/KxMXUzaGr8q+3ErwO5ZnOm9NZnCZ6YnwekTNkM79PyG6lbKXiB3fLkSXWTzObwsCuXZPJ
tJZVLW8PycczXSk7j4mVGriRH8ztnSXrDYEQz08qLV0p/AW/LIzPPWtElsWpeUqd6BxFNBpmrnWw
T6zviU4sfMS1dvK1JCf6QRB3HtuUGrMTSy3SRY9ARNQpvdzqHt7xi0YgdV2lHwmbOEn8sTTNg1Dh
DVbGypYF8Mz5OYbUvlb10UFtFbjczcCyPgudTr5umzOeW+tqiT7jWMn2rR1dAFHfUizmuMk3fUJ3
0rnNmwYGSvaWcUzqDLH2BqVEiLld6cVCHuz14NA4hIesfenUGKu2Mf1YJTOZAPYmqetoFwqB/+So
PfYGYm9Ckb7oOlkgWp6jtInCFdaL/VpHjWaMcgmaOT7BOuKeSmRMshflmPajw5P4Pml2RXfUGd7Y
fM9ig766YKPONDZCwukkPyrwlcRWV43TYZI055zoar1TlGFf4lUfubXx4JIPsla68D4tNdNPUbNs
8n7mAp243WZOzCjeoGuKp/iK6n3bt8Y6MutoPUXFKuondx/2zgKQqG6iKmFz78LagxBOadQvEJRm
Kl3s350yWQHb935Y4RCjYrHSsvaQszn4H+t4VjMS3I6p9inWsNXDtw9qsQIKnJY6/7CxN0ncBflb
Ez7q+qLuQpnPnRqfcfz0A/jW6NW+s59PU8IKIk1ti4DpLqtzFqEqXgbU0uuqnmISjeZPHKPQCdJh
KyFQn6Q4vNKj+0aMMbE4wzOkqDnRE++216XJQqVHqbs0h6rtTzqR7LZJ5HgQ4kFz+wWqG15Szoh6
RJbeudNCoYQRd4qgkuBP6Q5pInZTCWxR9XFb9NI3m3y/ij3PLS1aVfqPPHf2zJNVv7QrABCN1EAL
IvhqyOZ9JItWoqI3Ig0Pg6KmfqgMrQ+rXfHmLFlPBcrCZiHEqF3cD1OLTn+2HwdXvXYDjmAqFtUD
ziugAClHRB9V3mRgEC+a70M5PXUFOtpFxF4HKE9XEa65e0jVCbEBy6Lix35g37HRZhwTHjo4CiNL
bX1Q0Iqs0v486OXgwcNxN2N/V2lNguGmgWLSgTNZdG6wMoCfPOwT0RsGH+LIDFaTlZ0GPT1p7VOs
gZGNQoPh33lFmai+rgxnoyo+oDqkKy/vFCVcVuMURD7I+NfKxio4nL9a2gz5rkEBqOHLEClcEdle
n8u83CgUAKBmyWMdTneikzieQ+frVuBllpbvkgTdUATmsMrLt0rDw25Jq40N4JR34z4x041Ol0g4
yXGurWPqavgpUSCr87IeCPoBvvyAnhH5hQWRBHcX7vBGQ6jvF+1wL8ZPOb0k29yjMiJI7d038TCn
HLKDfijt6F7T+tdbRSR3bvRTwHDiqbI4NboiechtqNZGjYu78tRgL8OIYXhNe+WLpmCDtFQE6nRy
BNIB/ve6e89FN02AbWn2IWnUhyqrv0efaNROIstI0YgvaoIPfgisHYr2S2IDqI2NGFZ4U0cuNupz
Vu8dm541m5nZqKG0GU5ZbfG1p9rnPXZXS8AuDS2dSLsqTEmNzFdmDFWlVZRHxVSDFdEN13Fqv7Sq
9mwmzhtUdWoA08hXIS7Xado/SQSzDxPhdcZ0l3cDwuJWWVduI3yhuAijaaPqc70wN2vFRdE4843g
pDXGfoJhvXNlderMbMkQyjnbu11FQqUrh223J6sAYRB8gl0hRvD4XKirrGTH6tQErA7D2YK9v9c7
XiYO85BcRV9hi2IO7dlT1617lXlGoghuAgMQOUmUE6YoPWhx+7kO5QmYfE9JDOYQkDhOpRABab9J
IM+RBQn5bafbRIyoCKjFdFqump/l/6Z0BkEvvnxG2n4pqAL1AXRFI/rJV2kOxQqh4KcMpS2xlzwR
LfhOiKjnWsM5cbgcd7ZPDc10WgxHMoSpTwble1S0eGBipE2ZKO/U4MAPKicSAbqk4ltpTDAkCIGK
6JNwtr0WXSKxHcoIlHk6UIddB8CRaFgO9ZJtOpXTXnEpgMNxiXxlg3al5Px2iapZJIBGA8Lw5EJc
FmmOpnUIMRJeh+E93DY64YQfvA2htS9u3yzywD8nlNROSL0aKp9pQe4GsDmmc2R/nsaGNV+n5M4k
ZNJgXgzvVEfvFKzLFkCnSofH1sq38rZ1CkGa6V3ncn0lU9AflY4zhrNf2/bj7fQnktxELBihVqUm
C3oKjdDVH4uWeCtxl2NPpa+qOX/AAC3aFXWk/bjgfEaRKKwPIhs3DY5VTga3ZxwoH2V90cljYI5q
5LLiaDodVVgfXkY1WOAPHJVab1cWZjGgiO4pbqxD3/OdWl2WYU6xA/E/lcQVcKDGfDYZaCNBkV6v
fFQBTFesvdbvbNh7KbMjO3vuWnjZfT7QpqeIkNvabvjLTrnR0uxLQ36PYlLXznlXe6pWvQTROlO5
pwyB8E2sh2ETatNGlaPAcY4u9dR8cLBJQQvWUaEo9bOQc/o4bc/ghOfZoZww58+T3dzXFq2LjRWB
mhY0JtnHuU9WhUJPFgRjeke+vOWXn9GVd2tLohs39t0wVJQ29jqZOxwXsobjJOAlTEa2pDgsQ89u
SiSZobsXi/UtSYTiZyEmjWrf7gtb94EHPshpS9ihXmoG9PkFyaVpAAys6UR7yBehyI5D2j7LtrYY
3G+zMt7Bpdd3FdggNt6g1rRkIWk3+JfFHyc5b5Tt8G0y/Cku2T5HMcX7Kh4/iXEqthK6dDPgKSPa
GdSutpwwhHhO9jixVl9KLtu/TZRxedwaBE2QJnMycKtHlPuoI+cMJAQeynHvbQuKFpsqiy17aM5z
ydumVcup0LuH/oM5ZJ+EfBa9Bf0hzrSTWhQoXpBW+Jmyp7qBc8UhRF67u7EplmMF8cGtZh+KQawr
S/uItfS6TbPvWmQ94DzvrBpUq7bLiVBaOAx08Xw/x4T9ZXwQ52UAAwHLw8FN7l20DXC19h2q1yyu
nHUTUxstASKtpMbVNKKSnpP65Kj6Q69gGkYbTtEDcYSuI7ouSXqlmmO85+CSNPbHRcJKJQiYFemY
MtjKblrOIbqJsGI93IqjXrYgExqfiKPWiyXU4DTDJxxJJ4djl8jcixsQTN9ubniPUiSXupHtEy94
HbsQDvXmye7NO4twIg8/pWdnireoCI7AgAchkjWRuI+9nHbdILLEujcm87NkBgx4BfgqVxeYyaPA
OBfmZLqyEd4usYbOSn80JfMAnuVBXvMNKLND9raekRMoC4kXiZY+WdtGr6tNMhWzh79bqAFQ3qZ9
Q+sY0G8n7in3BKJLugbDeOlHZXO7S/ZYL6QKlPgLYkQ8Ks5JIr3ketGnt/qu1cQTYIx864o6vshB
IqS2rdlzVAWDjdWHH3QIk+XprAo6mbbn6Vq5tipDAmRkb+NOnCYR5+DfR61/mqRD18b41wEtQcf2
62yrF71akbOUbg3pixImgEISxjU67hY+oGD0gpbQNI6xxDr//tnvBUFysOYQAW7jwyEtat6P8WFX
12Ys0n4LmGNgI2FsirRW1qJqADQVhUFiDbKrJMQuWXG0CZLiWtTd9h9X8Ydb4GLjhjJJNw0saeR/
/2lQlgld6+PU7bcOAiWm+jX3ee4/BN1k3S2CBGF11lb6MrxkjuN+gG4AWwUmRbCe2+F16sVVrUhA
Gsr8tR6ACgmYuGuR9L/84zJ/ZzkZBM7DxYZ0pWpg/r9epl50KiggbZGjn0aK83VvZXjazOqzwaW4
8bLWsvI0tQ3YghyuJQum7maQESJsCh9fQnIas384j/5hUA8Nisti+nVj9/16TTlFgY5NDXGaTbiy
L3pt6H7KUISEjPxUG9VByZ//fhv++InstxaS4z+w+JyuEki8zW67aDH5BpVme0IFyDPEte7TFJCj
X89dFvt//9g/sAdhIsggRBIUEdrcAgx/WiR10YT65OTdNn0OplyloWDfUDvnlE1J7tvx5TaY67BV
TpYAUIVaG7+MqzY6p4iDFpozRa+s+/LSwdq7GNG/qTBtGYfYzUOrsHNahcWhomjrID8a/3hQ2h+o
IxAodQvVHe7Ev73nIzZCdaBW2Hip4Vsa9tlWm0ZcsvlGt4ZMqcBoK4e029i+H+ag/WHnhXvX/0Xi
/jtzxMTJFy2lRgilpHr+ulR6wWYcFGm7dWL70MlqG0DgAY2nNuvHHPRbLQaing22cbo3z1DBtGvn
SVnYAMxD7pgHWf+6kviIM9M3csx3AcRpBp0Phjuec4v7W0X/YhrdrHN/pYWYJqQ9k/eNfcC66a9+
eu66g1tSiMvMNidHVRJeAO0YPSiysiVvkHRtsDh5sbLlNzpxh1+sn2DqsgkIyL7xLxaSLxy10Ve3
SbMSYRgUK+UZIOw6Mr6NyX4Yh7c8p3jOGhqVxmA8LhWaTXyNNNZOzEz1togkNrhgsyJhbeEmVz2K
YCIQDRV9jXpnU1UG4Mc4MH8D6g8aNmwJfGWSAToYgPHKcmfUhDfTOzF3T6znODJerFQejDC2RrIB
xTx9ykfyoRhkek30KEmUqB6oeIoINMT1cbrZC9vdWspyQgci/vGe3SiUv95vyQ/GCwHUhTDQ9yxd
cqimDkCn2oYBvR0eHoSdU0vLEc4YJwlj0uVia9O2UiNMvqh8eoLNvK5APW3zA/IODW4A7x2NGyFg
NHgBSOatUtSojm6dclBX5wJpn9fbOeWqFrFtyMZHiJzoJCiPTZ4TNmLfz1YA1Fw2LiZU6l6OHQY9
eFVa9xkJzz9Pw9/fEHwUVMGoCY0WpgnvaCb90HE+NQMMQ0vOvhoqffXVqIlvXlgEcn2Bky18q2Yt
28VIjlPTkCLLrax93OTXv295v583ton8x8LdRke1/15THFlVaYVWWG9zm7sxcisFy07rQH///kG3
3/TumdswmwmwgUcq7Pd7KzSVoCbbpdou1dEBsa1LGCWl3DBd2ThOI68YPkcCvHOjqmANielc66H7
Ytu0oZhzMUyQ3Z4+Uj80XGfvzn4Qm37Zg7aPFa01mBzx5PcRkxRuYFX5dg6XUanUl0gmN2ndQ06g
n0RISokpyAEEU/CH26xBLey9pLli/EbwgxzGafoVl7npH/fhvViXcgjBOf6mzElUjEpu78ZPe03R
DY6AOl5tbZsewy3DC7wkAGM4fXKDzFs5JJXARA1YPLXJiyyL55Sjo6+j65w7/5D8/37W2jbCQAdu
kW78zpjPRN/alaZV2yZjOFHOJEyG9ckUDFsL+7HPwGvG+V8favx+Utk2tjmuSudBHIvzvs4ptc7B
b7bazqNjE1sHxaSKeUa3fn5aLkiuDrrNoEWdMdh3iShrdeNjQXBFZjcvQW9/xck2XVv9iN5rs7Db
TW68G3h5k8Ji6kDiA+Z5fVDuuubVyLF2umFE5rJ8XYaHW4NdhdBKqCTenMX8KiT7QlQkVg/5J7ed
PgNdCl9FD25Gwz/u+B9Yxnx5tHYM3SxOyfdU9sacoEVP7AGjyRgWa4de/d5Ru3oqbRzE7q57sJyA
Ta23qEFpNxkCqquB9Mq/v5M3Iuf7dxKuKesR3ptpvn/7sSR1xrIWJea4nLg3wodRAhhj1rsiZynA
hGzinQk3OM0+Jnk+bCrXWLdZ/ExgAAChJKfI6ZQz9R97V/GcruM6JRTo6vRzciJ04w7oxZumHcae
fGUH73DKX+lOPXkmqrRFLu2gp+8hDg9n3DcT2xswweCEGOMyQYOJwu9DBzGgnpX1jQ4fQwBHUZSu
dLM724O1Vyr7dEM0C0lcQfMnsvap64Tj3w7cjrAzL+6OjvmCjUOxI530azYMnzDYoT1W828qmYh+
WsNwbIahACIWH/KEzt1OXlMV03jytwYieJiJEkWnecawRwnKcZnWurdo4TWLDNNnRmUEo0tAcRR7
cb9Tu3JbGCNOAXJnk3QLnNY+RosGUSa9apzsStge9fGkjG5NuC5sQfxC2N9ACgt58vCfP0RF+gHT
/+Ifu5Dxu06GtacbqGVg+qJtfdcRVs4Sk1XMbqw7+3bS8c0BoNLtYVqZgCuNTmOaG81ZmAZGyop/
G2EmsSHW/dxif9h0Pmcco0CKFGBf3sSweR4Ez6+Hx7PmTlg2+pke2AXV14pYxQfJ91uSJr0ruurD
pDvAt2Rq06wX2npWm4+tSk/OpOxiuEx9kzFmgtkvL2mv+TceXuHyi5eEHNZObJpoMmmNciD8kjFG
oPUf//5q/GGbdjgOacKQgKgC+7NfK9kmNHTCxWjf8SGcGX6OcD9bJ9wmVYDCwgVbxGUzbNzcbxdb
O06wuAzN2BgYhK00Xo0ae42/X9LNZubXtxVNt23q6FLQCGnvBTku40sXdKvcqtnorKj/90EqGbWq
vjFGBvJmqDxOS3enRPXFyZgAByaenlaaMOojn5QKQhthmH3Slge7rk2vIeHc51SwvEYRdzfawKQw
s+1hhqmEa7RhyvAH4WYokJ7kZvAWLqW7pXyB7wmqpiZNx7Sb5Gu7OSep4sel6svuJw6Hc1eCqkFC
sFq4D5azw7IEAk42Pd5mGSP5Smuaqv1iEX8wlSE8uIz4OhO6H9xUODZkVQPOMJzLQUuaCaLDjKTL
t9CwWlnJS/5/mDuPpkayNQ3/lY67mF0S6U3MzF1IqQRhCiiquswmQ5hK733++nmOBHURlLk96plA
mzZAmqNjPvMaxSZpQGC6KcC5VFWNIjj6kuDxT7E5CahbT0zKPkJDVvugaSCrZBoBTpThqOYUKnWq
YhY2ALTTzJH40JlYdTZUlKzUz+Uef51h/k16pgny2csvUIhooSiGYITxUqejr6i7xkOIGT3OY0rP
NBc9esDWtqspoM1jO8DwPkWxXPbDYQHq2CqXScwmNSPfwrvH32q1gH1hgajrrrbIj5lW3zJEQXdR
jOFy2+CYsa5KaJlj2sqhVlQZUMe0xXQhmIgjc1MvvdlOfhPTvw4jkIsirGWblSn3vCxcdC25ZZYH
eKHbOkqzRHRic56LFaUY9ndRxE2BY/x6SbwUGbEtFgQpG8USnYiayGp/lWJ86U91QmFL9ktaNZhs
mg7FrWHW7yMExLcYisy2bzPkOZOOWJsCDkDWQXUrTbNY1mQcou5V+dZXNZmA8ajXttV83v7AKRF9
963jclSuaVb+bg9+la1vH95gG2Z/EfwesUc/iwSF7FEsgbU6rp3hxgrM0wRnsKFhRhLMZkNwpnXF
ldbplwi8rH89cC+3f24ttjf4RZpCrv4qAklKowEFlBCBkFiJ2H+SiP11ispLKj2/zXq2e9PzqQ87
GRVoNL0ErQ4df5EWPXvXsO4Lc66jUMDi/VVqIDFcSyMGIkUPwkzH0mTUaQdntHRLSnOyPMjnFCZh
6IzVKsphiWeJbXpBDfCyWEfG4KM2qxIjTaoAN5LcodZYcuJUyrE2WfRimnAVNqBrwATdNYnTu5XZ
0lpVKeWrSnMdqiFSXQHgBxPoRmHRNvTjFOTE3H9oLfV4MDGLTgLpTDnJtZiOaIsRLX3822hucy81
oEXCVlxEfW0K0MJ13SEFwQH+pSiHKzBfn7t5CE8y7fNEfdiDtY6ikN6pCyvQy5MeNcpFkrWfWrXp
XQtA3JKcsKaZDKgiMADLADtYNVP/Ec0grzSSajUZNNvH5i6wbie5+iLDiVih6EquPIBO7JLLyVEZ
OxhyNnrPlorcrEnChVp9vJRNoJ0URk/NCv+zeGwu1HjC775KrwM1Srw8vM5MdQINgJ1MjqxZaHe3
ozN/CrP4M7QQwDRsnY78WaZ+TAEpxQ2uNc4HJYc/41w0c/gJpbx1RhgPOqTPl6Ve42MWmu1SV6mS
GSpydy1WboZanrVaTF3NLBdaL6+j0mcrl/JjYB8lYZbzeRb9tcjOINQ3oQu7YnKnBp2d8KrtSZOQ
88+9GjfURrfq41ktsGvTOGImmSSeCCIHxIlauI7vC26P2nHsl+rCNsaCcWqyM2e8kUo/oNN+g+DA
ZRBGqmuGXoCf7qlNtQOsg3Dzq/BZlyp5WmmGtFYz3IU0ake0wRm+3yzEl2eCpdrkQSqUaQ4Emcrj
/sJwApiGUurYnjK3wXIuVERSRVGE0PSauUWW2sjYS+FgvkCDMUEKPFlCTDTNpWYHkten6T0shmt8
J/SVSe+Mt4ggBiSo+NfRw3ubY+ZMrbrIteLLuOvNRZEmi1kCGR6l4Z00xOkyNfJbtDTMBeEFLkhY
w+paRqEkC4Ea2DHonhTf9VZz9bzOvTnBDntEDgkLA1wkeGhbaazTngFa6E5drdAdNok1Bn0ZF1hD
heqHuDXx2eg/53rLj8kGXfl4iLRmnRKhO8bw3icrXskF57AZZBe/HuGXBRfIk2xw7K4QCTkkXmpX
+m2JGH+VYKaOY1FNMY/k/jfR9KsWx/YelmVTS5FB9rzUusIBGVCkGWDF3AznGa+6KHo6UhPt9UVq
WO+Rvnsw1NotHemrhhwItTnAUL9+z1dZJQ/BQYiSHVRJsa+/OE4CyTZjM6wtzwkyAtCpAPgUODWc
4nmgM2CeZCAzDana2Jrtuyp0m2PQ825Ry0S0ON7+JlxVX6b4IHtFcquSx8OmeiUEN1VZ2sdZYXmd
WUpemX3ktv6ibiXPmQFrkNDFMbcODBsL8smkCDzhpJu159gHv2+UgrgxR1zCd2RQQBY27ImWonJs
r2DLjd6vB8/84cPCCFQpgcAtfynxmEhzbam1ZHomPNNFKWWf+qlqTgZJwj8ZJI3lJzHoK5kwC7b1
mVIoMsbRqPxUeGUO4RRfAl9n6V4jAWa8m3wjWZQpHrHaYIIP63wkqs162fuxvpzz6UazzJWUWLMb
p0ApawVsEloFVVuvlb4CSybIvoMXY3S9HKz5BFqIhg1z8KVT2MlBIdTLFkGUbuyO4TVV151yNQiV
mYxcNQvD9AQWdoAZMwZeAGwWSjWWJ0zR08KY5it1zrEWoLDV0SA9zVJTR4FGQdgw7smXUaKuo1yh
ZUoW++tBtl8tRfJN+JempmkQ7IgS9/e6KWpNvSKSo16jxhigSpfTIBmLzoDfIZcBHHW1o5hQblIf
+vd2fKxCcStilQsEcGxQN9ieW079rQn57bHCHjMPyj994Z6VisGaI30mUhg/hkn/PkmdFr0dmJyh
7VpFLLnl2LD/Z9/0ksRonNVv2axt6tHJXQkLW07d8kTFSH6pAp7GSSZRM21FP15e1hMxrEUXe54F
myntzw25uLOzxjiecWdGhqHGt9JOYBBIhihgI4UNGwaHXbNFNEctRNuifd8V66pVkbMp1dn1TfMa
2Aj8Jlte6UX9YerS5gSB/HbRABZdyv1dC1DBtcXUGw3nQzUQOuE0/WWayz+NCOp+VNd05uPSnfUa
XQC0Yi2C8PNalybQ78UnfEZR7NEh/tuR9JuTy3i1ZPg26eqq1HJpVGovi0elg8nAHLWO1+XpO6oo
p3En1ZRM+vMoGG6yTAflmGuqi6UDimDM/ggZg6XaMjxtEsjLjLmPrjuyn1KU8oYcK3kmUBMOlRfQ
sEBrjea+nwy+2+IiQcFuVVhYCSnzWhgLzf34WZ6d+SwJbOVkVMtLdmDJjTRmQF4FBnpUZ7hdDx5T
8ts0ZBtqXDLNPFhYuYSRB3KUPsx+r1V5NDP6CIjzEjMmH6o7BiJ9pIGgnHiHX6+B10G/qLmgNkqX
ke3xVdA/jVEI3oFRw0vyWwK0MJUtOt/T2K4i2DsU0JWFIiMTVmjuJPm/o7kqr+rwWG0RrNiGaHep
ztb35XkkDo85U+WuZVsOuveOk+DsFF5qcTScJC3OBAkK9QvVDxow0biRlJblE9/6d2Gi1ied1W6q
uWiAtIyk+raYdEhGLaTspBpz5FXq7EttkcyPfUUCaA8+5Kj+E72a8yEwL9D/ajwlEl4Sp1JZX/Zl
Apx0uzHG7eckDq/GKdvQkZjdCiQOoJ7qvI45rFB2TpaiF0YG+G00B8Nr4Ysv1X5jRAk8MatcAVJl
DqlwnePR/HMsFaLi0lEpVhLWtthQcR4TV0Gch8ygpiM8oUY20ZvGf7rE1GURT1p9Xo5XSVvGV7Yg
d7eS7yLsAaQRrgG9IGif6YACc4DQgGm8S3QFtYEeoQVsQFZFhE6DFPUXqp5eKjHwFzSbrls7b05Q
Hl+Xk6W4Zg0GXDeBfCdRv0nbUDlRavkyHBL1TNQ0EVKIPWTUTDB46lkj3hwyOy8A8ZdSd9Kv2HAW
iDPdqex2rHdxcqsG5BTVUhaNrJ1iVu14dWbFVITGY2XQQFsR7uIuE64VEBbzYGQrQ8onF0x84MZC
GZ+o0FoFIR46uj15dS5/rfSI3l8n18tYNqalUSOKq0t5CSaN/9d34bwafSK31D8OHP+h6QlEK5M9
DnYAasgWYCgA9edmTa2s8n2A4HoD0VMKsDoYgcW2Q8LJiWXQbxbXyxoEU5slRWlZaBeIsGP/fGlM
M00yuLqeTVd0GVt64AXXzGTKeCmhtV64lkE69OsVbb/KpXWFTgUBjmbYxDvbuOxZahtH7WTS2TK8
XkWLbhraPxOH91ad8MyPRlcurQ5pGCAdWZTUXl5j2pbpnDbQJ9N8KlexwOpL+EZk44ycAxpoEC9A
XEuOdD3NVXgWIN+xKOrCgBmhCDr1cV1QTItDn8ZoORSwnSFMDzZSRBHfhzt3hYf4bO0F+RhxFEEl
DUHnQMHK7/BbXU8EWF4skxKbPvoA221TK8YrMEndIhmNcDEIDZEwti4cBabedsc+tuWYsl9Wb8Yp
xG1F1W+GXvtcauq3OsOoAQvrMLqnZNqB2jTOjbGzj30oE5QpreMhTHHYCDBFHqiUr/LKvoIex8Sm
uLPyzQT/PADhDg7jTp9Cti0RSJ+l/Ep2agWuUUcuS+H/eFCKkz7JMzfT2DPlKPWBhWRXlUHZLJLw
kf71N/tKiYlgWqFBpSOtS80VNdv9+UTPPKuluTA8PdGXzlQTqtDB9PKe4EmNgw9NMD/Mlbmepznz
EIgBaNkop3oy/OZB1Jdi8zjTavLWdprCIQgu50Vsb8PJqdQg0L0ONO0qmhwUIJy8XA1JYi/8GRXM
hOrFUhK4vNg2F2VnsxD1aNUBnelr5Sx2isarG2aHOIBchYizyPgerQEzuovGGP3lSHGSYjLffNz6
n+Se3UcudOxk/fLGNurULauML77UL5qs25h5EHvULNiS6gaJRgspftNAI96vkRriz+rBMwPGxciL
zSSmTKVzpKtmcx6pbKy1HXpIuq9jsYsiskmTS4Vm52fvnTbuyFYrL+RwY2EASLRltH9NG6nMUluN
9VomgbDDO5XKDIFXdqOjl9nlBM4q7JaVBBt5OWjd5w5g4llyTasGta5uzAge6g+NwAoWEu0JR/pg
1S0ZRl8uy4SYeu5C/FvR1SGMoiOJSTtNGK24kbIU+bB0pFDWn40jzUSrlm6MgcJqkpng4HWFlhkE
9xKdoBlOWZ/TZe7vM6ct0UBI5bM8SYql40O3B9EJ3SgjpGNhUsEG9L5sbBhx0UJdYSm0TpXARugd
GiY18KU1llg9Ch5sppIMNTYsylnP3aTnXKhU03eplxEhSTUWSOgj4olu6ypyDFHpWlMYLLv5Skun
yQuk6hppd8mTtfoESRakWmuiri6TpIUlB54C9tstaxutELpRFnpe4LM12HwxIN0UWXorOcumbPBC
PMdcvdY+99kNNon4pCgxcGSWOHGVxinTNCdTzV/1vnY/0/6FAkQfIUK6a2Hf9qu0pApWmQaQ2Hac
XdAhjucLzZ6g7E/NqF23dXBN/nLJdr6IZDM8MaC6OKZfu0rYXNcVdupKkJlLH0kSkPe3bYuMSQcx
uDG12ZUGSV6S6J2romIRWPNZiMnMagbbtexHNDZRwubLBsosRn673VQFKp513VbLXpqBuhZds6z6
5htmoXxVYaaDPFF16iERS2/QKdhjXgX4OwUiOuHIPKVXQRBgaxQ539AI+lM2ywv8vQo36NPZVZEb
JRCKPblSJy+e4HtVKU4aERUACiQnndmnrmNi9eEnlpATky+3xbDSIZ9hsImbyYGmYDBXUcgDbfe4
/zd9xLfoJCMDKEB//tlm/0r70N3c15ud8uEmQPfwZNPDlXsue6h8v8p3axk6YTZ9N+rYQh+G4OPR
WkY9Qo+ffVlDydAWMsvfFZlVGdNd8DWAK4TjrlDofBRk5icyGk+yjE0NTQVAEH/FY1EcRM+q6yQT
iKSAJUA1kHYKTcv9gyqOW3XU8OpcDXCeDADPVUG7SA89pVHdZNR/A6bVXqR+vD/gJUWxuSmYXv5z
/35BJpXIYzT+is0d60XcrQiO0/FTY78LtfehQutX7kBDdqDVDc/GMnegINueR7iFQBpftsMnR/OE
rBn6iUst+gDs+MKypttQ+5wGKjlrxvaIQFCDu0jAWaP+rjgl+tvPR2z7BgSKKDvzKjQg99/AL1Gn
p5bss75RcU+qtdGz9Se6J8WXozTcxDeDanm4T6xmExwRwblZE1eCjQAp7sqwsQz6dSaP2NFC6D75
KKoaLPQEwJpvkNt3v4kBqJC8fmRb1RDx1ky+5FdFxgy0BYJJgb9qOKeO1Vhf90EUnJPKfJWsEwep
LvxvQ2TfJABztYO6YIqr+wixo27z5MtY+HRaTSytihwfmhl+Ypz0+noO86/k0ehQm/WpVh77rZKe
VTZtF0UasK/T4VVYdDzm+ZT2tLzQ8gEjDDa6xN0qJhc6HdsBQ8FhYTb4xxLdZgboLOAM7VcQvou2
Tck2BoAinI64FJmfFfSfoRfkqnEhVxJCU7FXcqb5Tu9JtyodWqAqi4k4dWOgkTzq/UKoaBS2syge
ggY9DUFHk3RXcOayvl+ettV7JhyuymBL6mWYIDo03lbV4A5w9igKX0T9eAzSYDFrxtKhPVpwskMv
ozwbQPZRyvRdQrNJH7RTmq54A58geXUsB82pZFjnQWhiI1rdKE1/WY6YNCNvVRo6+tPIq/QFvAfX
17DAm7/KmnYmV/ZaPFQe6cdyaMDnBhpiTKvMgjoeti5SOAvHT88nP1mpg3A4oMmn4R0gGASoCacT
dBp8gL00rinaXehw7jEqayF37Z62sPyVz617OcA/hX/mn8RaSSlR2XBQZV6PIgcCVe9sO1tqODtI
NZUgxD1G3Y2xTGgcaOLtO8eYVx0un3ZzCzWE1IjqUYj8xmQs4+l2mBnPEhWcGZJ8tkSLz9X8W2wx
Ocl7yIDTKp4t11G4EZrANXpQOaYZBVIOaHeRjKBzAFWYUm/I9wyf2XOMFomKS6W6He1TO7isrACD
VbybcAoceD2UOBYEO6tSV93GuZYwS5IBXUvRDfJaJ1L9bipZkHGJNd1y5k16sPm6fovnJAJB/YUN
2z4P7iqTKVEOS13vkH2mza+GCxtPOfFW9EKWGZYt8EOWYKK/NnOOWOmg3+m59KeNa+V51Ppfs7JA
a2OSkPGkOmPRWcumPLwwlOp6cJT8WEkMRjpg+YD7oF/YFakH2NPysjlt1pNSYFjT9cbaCPHJI4xg
L+y/ZX0Zh+CG7GMjzNcGYvLrnM4mQ8tL2aNfomySD8tYQWpEQqf9I40nkCXhCnUkFF/V2aO7f2IN
+k0VV+HHsvHQp+3XpgR7cyolSCxIuLho71M0cwDnNKH/dcTXmqqmdJE01p0e9hRk/Kw+tqKMpmhp
pksHD0B4Dq5W2qQOqm+/c1KDDFQrmzUUEVh8kvlBjdmabWxQPAVrVDcm8QOJYcenkyEbp9SSqA/4
0pfRHO1ry0jOaYOaH/W8uTC0Jl9VIUvVGaAHF0b7pXfstS83wXlXfgqhZ59rnXaJhDn5ioYGBHAq
+BhKfyHpebCE5fn1r8c6F9FdXTTFt/a/9iKXfYfqf/70t/b+6K8Z5z2GZCIUWaFM2k7X3UM9vX9o
OqA4T7Zy4qdXRZS3H4r/3S/9+kKP+s877ei7ostb8QQBO/5e6CNKGHv2FdtH2j7vr66Qbnit7h5p
aVU9At/IEYXTxO7zjz/SIg8ef2w5RxrQbxthZRCNfDidud+zEfrZGPz69XaD+evf2XuBzX0W5W7U
tHV01z4fAkSP1X9vDF5c4tkYGGheE/lxXu9ekrDw2RjY/Fgm8IBx8NZenkiV2OPfmQA/fXnFQNbb
MKhWg5/bfvZengmA9Tj7GOWM7Wc34d7QBNiG/1QRDxwHFQN2vFoUGvt7A4BWOlwqWXXktzoAQLNF
P/nQ91ePYG6SK6CkvfvsDYOlHKEuy+DwK08/flsbATrQQuH+sMUgH5Eeki9trUTFe+4PgnmkA6iG
Hkk6KD5vbkPQcak4dCUozhE4YE4EkI9Pb/lsO7TMI0qtaLmJIuxbmwKqQsJ92BTQhTGtruq6unv7
/cNAvD2HBUfF43n59vZDck6R3h06EKqCpa4JOZG5sP3sDwS+V8ADcah6e4tAY+4e/PbWEawfWQA+
v+93zxaBbR9hmycsmB4HZ7fo3tKxSF/t4EHQjug/42QJD+4HU8DCdBn+LSARYbzM582tBeovyi5i
3RFjvwftryPknwZIBAZshUDFBGT5+RSwjoQ9tYPtxu7z5kJj5XEnODREZARMEgBBKt+96X6ERHwM
QF6hRkp7XHx2p/AbWguICBy8FEzyJCz88F/bveR+ZCCiRPZCYug3eyyIKjkokgOPR+YCiBhZqAzs
rQYH13aUEEgVHzfEt7gaKN9zbh84Aop1xG5o4vazvwzIlKAgifPyMVHgx28sPCJkE1/RgQOgmkdA
Z2mfyI/b/ouZoB/pJocGrr67z27KvaHtQKOOvPtyDjgVzCPWALviY11EfhEdyeyJJpWVpy3zzR2N
wGcfz+sDBoG3hIyuUzT90aZoMxNUzk4aJLuZ8Ob2BM4s89D4QFGOQFcyDQQh4Fl8QHREEC4IiW9u
AWBX88pw7ieFw5+HReYRICoKD9j+7D77by+iJvYbNoI3+t1TNxK74cHBEdEPkYFCG/tH48C5COpW
2FK/2brJbhwODgzIm9lYqRb/MGHCjJCJAu3ie33pDZ6OrGPRXj6ofqCSOEKisHF43018qiTPdgVH
VE/AH1BR3n3eXuII6hiUwEGDoCm70/F7NLh/OlrWEQgNdExAaWw/f2EQ/o044nuPZhlG6f22OxM9
ND9q4vzsF54aE69//tiUWN//9z8Umi97vyiaNbt7P2zbRuK//7m3gW4bJ89++NRI2d7n8c8fX/D1
rffu9fRWT//zJHqoN/UdEIjtrR8f87t9aAiG5qre3D804fPmya5/8K8H+u9/7D3us1nwy+vXXb65
Czfpj24BYIYt9uBbNM0me7qMGPxdSnfoZRdRuKmfX3bXTTr0siebetrkm+cXVoAcM8sPvnKU/XSk
ld3CPfQWp5ss6/74j01W/ucfZ5smzKK9EaLyKeLGQ+9ytqlzOqjJ/iCxJ3AOHXxtlkL64sLb3sCh
Fz7fJE24uR8eHsqnp9xuBKB8OTYOvfrF5j6cfrxMd7W8Q29weR/x+E8Pul1FuyTg0AtfdffdXfhQ
19PexU1N0C8Pv3geb26frrN9auS4/oYp+H4Tb5o23Ox11B9D40Mf+iYCt7u3YT0WpQ+98IdNFqV/
vNvcd89H5DGPOfTiH9sWhOUPzonHjPnQ6396aNo/Fg95sEn3nn5XpT306hcbNnM2rLbem+OPLbFD
r37cxVx9D3rwvfF68LWLvScW1zUFSffQ6/5l3/DvYcv/QSAg+vS7+PrQ17rAybLeDwf+BQI49OIf
6qjs9mfQ48X/hpPpL4GZD/wy3gGXFhbxT9Noe1J9rwAeOkwXm1yM0w8u/jcM08VDQDS5mfZWBd/C
Y75+6LO7D2kYvX5yoXx38KU32SbfotVxYXi63L9GXlA8D73FkhPrPgIKvx/Jb0dHVHUOv364aduo
eXWHf/WVD73F9pzZJOJFnp53O0aPd/gbYqlTjoKfXv9vyEc+PLC0gpcxPlXxxw7DoSN0vrlnfJ4P
Dgw3mtGUDcic+RcVoPHTj3cgwdeZ248yye/Yvdf55RMm70d/tp88i9+4Sx829T//BwAA//8=</cx:binary>
              </cx:geoCache>
            </cx:geography>
          </cx:layoutPr>
        </cx:series>
      </cx:plotAreaRegion>
    </cx:plotArea>
    <cx:legend pos="t" align="ctr" overlay="0">
      <cx:spPr>
        <a:ln>
          <a:solidFill>
            <a:schemeClr val="tx1"/>
          </a:solidFill>
        </a:ln>
      </cx:spPr>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6849C2-8F96-459C-8908-4A52AFCA2069}" type="doc">
      <dgm:prSet loTypeId="urn:microsoft.com/office/officeart/2011/layout/HexagonRadial" loCatId="officeonline" qsTypeId="urn:microsoft.com/office/officeart/2005/8/quickstyle/simple1" qsCatId="simple" csTypeId="urn:microsoft.com/office/officeart/2005/8/colors/colorful5" csCatId="colorful" phldr="1"/>
      <dgm:spPr/>
      <dgm:t>
        <a:bodyPr/>
        <a:lstStyle/>
        <a:p>
          <a:endParaRPr lang="en-IN"/>
        </a:p>
      </dgm:t>
    </dgm:pt>
    <dgm:pt modelId="{9B8C0DAE-078E-4BC6-9C6B-63B077A2EF57}">
      <dgm:prSet phldrT="[Text]" custT="1"/>
      <dgm:spPr/>
      <dgm:t>
        <a:bodyPr/>
        <a:lstStyle/>
        <a:p>
          <a:r>
            <a:rPr lang="en-IN" sz="2000" b="1" dirty="0">
              <a:solidFill>
                <a:schemeClr val="tx1"/>
              </a:solidFill>
            </a:rPr>
            <a:t>Health Benefits</a:t>
          </a:r>
        </a:p>
      </dgm:t>
    </dgm:pt>
    <dgm:pt modelId="{7218CDE9-BC1A-4C89-8BC8-1B955CEF3EF5}" type="parTrans" cxnId="{5F6E4991-314E-47F7-AFE9-F92A333F29AA}">
      <dgm:prSet/>
      <dgm:spPr/>
      <dgm:t>
        <a:bodyPr/>
        <a:lstStyle/>
        <a:p>
          <a:endParaRPr lang="en-IN"/>
        </a:p>
      </dgm:t>
    </dgm:pt>
    <dgm:pt modelId="{58F5708A-58B0-4185-817F-892E0D3D3FCA}" type="sibTrans" cxnId="{5F6E4991-314E-47F7-AFE9-F92A333F29AA}">
      <dgm:prSet/>
      <dgm:spPr/>
      <dgm:t>
        <a:bodyPr/>
        <a:lstStyle/>
        <a:p>
          <a:endParaRPr lang="en-IN"/>
        </a:p>
      </dgm:t>
    </dgm:pt>
    <dgm:pt modelId="{CB00F57C-C3BE-40AD-9928-30AB1C9A93AD}">
      <dgm:prSet phldrT="[Text]" custT="1"/>
      <dgm:spPr/>
      <dgm:t>
        <a:bodyPr/>
        <a:lstStyle/>
        <a:p>
          <a:r>
            <a:rPr lang="en-IN" sz="1400" b="1" dirty="0">
              <a:solidFill>
                <a:schemeClr val="tx1"/>
              </a:solidFill>
            </a:rPr>
            <a:t>Heart Health</a:t>
          </a:r>
        </a:p>
      </dgm:t>
    </dgm:pt>
    <dgm:pt modelId="{F1714207-4D40-4D1F-B556-302892A1E8BE}" type="parTrans" cxnId="{8E9D7939-A2C8-4F0C-8F11-05462377DE09}">
      <dgm:prSet/>
      <dgm:spPr/>
      <dgm:t>
        <a:bodyPr/>
        <a:lstStyle/>
        <a:p>
          <a:endParaRPr lang="en-IN"/>
        </a:p>
      </dgm:t>
    </dgm:pt>
    <dgm:pt modelId="{BC7CB0DD-0CB8-4D91-8363-03E7B60709F2}" type="sibTrans" cxnId="{8E9D7939-A2C8-4F0C-8F11-05462377DE09}">
      <dgm:prSet/>
      <dgm:spPr/>
      <dgm:t>
        <a:bodyPr/>
        <a:lstStyle/>
        <a:p>
          <a:endParaRPr lang="en-IN"/>
        </a:p>
      </dgm:t>
    </dgm:pt>
    <dgm:pt modelId="{CB73163E-EE69-4F69-9339-FEB86207261B}">
      <dgm:prSet phldrT="[Text]" custT="1"/>
      <dgm:spPr/>
      <dgm:t>
        <a:bodyPr/>
        <a:lstStyle/>
        <a:p>
          <a:r>
            <a:rPr lang="en-IN" sz="1400" b="1" dirty="0">
              <a:solidFill>
                <a:schemeClr val="tx1"/>
              </a:solidFill>
            </a:rPr>
            <a:t>Immune System</a:t>
          </a:r>
        </a:p>
      </dgm:t>
    </dgm:pt>
    <dgm:pt modelId="{1AA59E72-A584-4737-85EC-551C77500D83}" type="parTrans" cxnId="{69E6016D-41FE-49A3-9C6F-6DFFAA9CCA86}">
      <dgm:prSet/>
      <dgm:spPr/>
      <dgm:t>
        <a:bodyPr/>
        <a:lstStyle/>
        <a:p>
          <a:endParaRPr lang="en-IN"/>
        </a:p>
      </dgm:t>
    </dgm:pt>
    <dgm:pt modelId="{E974B33C-605F-44AA-942E-BCA8631004F8}" type="sibTrans" cxnId="{69E6016D-41FE-49A3-9C6F-6DFFAA9CCA86}">
      <dgm:prSet/>
      <dgm:spPr/>
      <dgm:t>
        <a:bodyPr/>
        <a:lstStyle/>
        <a:p>
          <a:endParaRPr lang="en-IN"/>
        </a:p>
      </dgm:t>
    </dgm:pt>
    <dgm:pt modelId="{548FD47D-25EC-4801-9D84-50EE311F8854}">
      <dgm:prSet phldrT="[Text]" custT="1"/>
      <dgm:spPr/>
      <dgm:t>
        <a:bodyPr/>
        <a:lstStyle/>
        <a:p>
          <a:r>
            <a:rPr lang="en-IN" sz="1400" b="1" dirty="0">
              <a:solidFill>
                <a:schemeClr val="tx1"/>
              </a:solidFill>
            </a:rPr>
            <a:t>Cholesterol</a:t>
          </a:r>
        </a:p>
      </dgm:t>
    </dgm:pt>
    <dgm:pt modelId="{DB615156-731C-430A-BC92-009FBD23E023}" type="parTrans" cxnId="{4869570B-0DDF-4975-BCCF-7965D2FA378F}">
      <dgm:prSet/>
      <dgm:spPr/>
      <dgm:t>
        <a:bodyPr/>
        <a:lstStyle/>
        <a:p>
          <a:endParaRPr lang="en-IN"/>
        </a:p>
      </dgm:t>
    </dgm:pt>
    <dgm:pt modelId="{1727FF37-96D3-410E-8071-78F0ACF54E14}" type="sibTrans" cxnId="{4869570B-0DDF-4975-BCCF-7965D2FA378F}">
      <dgm:prSet/>
      <dgm:spPr/>
      <dgm:t>
        <a:bodyPr/>
        <a:lstStyle/>
        <a:p>
          <a:endParaRPr lang="en-IN"/>
        </a:p>
      </dgm:t>
    </dgm:pt>
    <dgm:pt modelId="{66B1A4E1-2FFC-4827-94F8-158CDDCD5E1B}">
      <dgm:prSet phldrT="[Text]" custT="1"/>
      <dgm:spPr/>
      <dgm:t>
        <a:bodyPr/>
        <a:lstStyle/>
        <a:p>
          <a:r>
            <a:rPr lang="en-IN" sz="1400" b="1" dirty="0">
              <a:solidFill>
                <a:schemeClr val="tx1"/>
              </a:solidFill>
            </a:rPr>
            <a:t>Skin</a:t>
          </a:r>
        </a:p>
      </dgm:t>
    </dgm:pt>
    <dgm:pt modelId="{13AF890A-509B-41C6-9722-76496C856078}" type="parTrans" cxnId="{5FC58768-4682-471A-A27C-3B3162C69956}">
      <dgm:prSet/>
      <dgm:spPr/>
      <dgm:t>
        <a:bodyPr/>
        <a:lstStyle/>
        <a:p>
          <a:endParaRPr lang="en-IN"/>
        </a:p>
      </dgm:t>
    </dgm:pt>
    <dgm:pt modelId="{8EA23926-633E-4C52-BCC0-05BBC894DAF5}" type="sibTrans" cxnId="{5FC58768-4682-471A-A27C-3B3162C69956}">
      <dgm:prSet/>
      <dgm:spPr/>
      <dgm:t>
        <a:bodyPr/>
        <a:lstStyle/>
        <a:p>
          <a:endParaRPr lang="en-IN"/>
        </a:p>
      </dgm:t>
    </dgm:pt>
    <dgm:pt modelId="{965BC18D-4994-4DF7-9D27-E45944EB97CF}">
      <dgm:prSet phldrT="[Text]" custT="1"/>
      <dgm:spPr/>
      <dgm:t>
        <a:bodyPr/>
        <a:lstStyle/>
        <a:p>
          <a:r>
            <a:rPr lang="en-IN" sz="1400" b="1" dirty="0">
              <a:solidFill>
                <a:schemeClr val="tx1"/>
              </a:solidFill>
            </a:rPr>
            <a:t>Digestion</a:t>
          </a:r>
        </a:p>
      </dgm:t>
    </dgm:pt>
    <dgm:pt modelId="{F39924C9-9649-43FB-ABFA-E3F42CCFF9F7}" type="parTrans" cxnId="{661AAC0B-8799-425C-AEA6-56A713FEEDC1}">
      <dgm:prSet/>
      <dgm:spPr/>
      <dgm:t>
        <a:bodyPr/>
        <a:lstStyle/>
        <a:p>
          <a:endParaRPr lang="en-IN"/>
        </a:p>
      </dgm:t>
    </dgm:pt>
    <dgm:pt modelId="{4B9D6F57-54DA-4CC8-82D8-136B5FC43977}" type="sibTrans" cxnId="{661AAC0B-8799-425C-AEA6-56A713FEEDC1}">
      <dgm:prSet/>
      <dgm:spPr/>
      <dgm:t>
        <a:bodyPr/>
        <a:lstStyle/>
        <a:p>
          <a:endParaRPr lang="en-IN"/>
        </a:p>
      </dgm:t>
    </dgm:pt>
    <dgm:pt modelId="{2154C52B-D0EC-47BB-956A-3E5AC5BE0FDB}">
      <dgm:prSet phldrT="[Text]" custT="1"/>
      <dgm:spPr/>
      <dgm:t>
        <a:bodyPr/>
        <a:lstStyle/>
        <a:p>
          <a:r>
            <a:rPr lang="en-IN" sz="1400" b="1" dirty="0">
              <a:solidFill>
                <a:schemeClr val="tx1"/>
              </a:solidFill>
            </a:rPr>
            <a:t>Cancer</a:t>
          </a:r>
        </a:p>
      </dgm:t>
    </dgm:pt>
    <dgm:pt modelId="{51CCAAF2-2AC7-4EDB-94DA-227DB96013E4}" type="parTrans" cxnId="{626E9964-3721-43F3-8CC9-8432821E3D46}">
      <dgm:prSet/>
      <dgm:spPr/>
      <dgm:t>
        <a:bodyPr/>
        <a:lstStyle/>
        <a:p>
          <a:endParaRPr lang="en-IN"/>
        </a:p>
      </dgm:t>
    </dgm:pt>
    <dgm:pt modelId="{83C02DDE-0C11-4CC0-AA98-73998B42D2F0}" type="sibTrans" cxnId="{626E9964-3721-43F3-8CC9-8432821E3D46}">
      <dgm:prSet/>
      <dgm:spPr/>
      <dgm:t>
        <a:bodyPr/>
        <a:lstStyle/>
        <a:p>
          <a:endParaRPr lang="en-IN"/>
        </a:p>
      </dgm:t>
    </dgm:pt>
    <dgm:pt modelId="{4A690486-D81F-421A-B404-54C151D93D96}" type="pres">
      <dgm:prSet presAssocID="{326849C2-8F96-459C-8908-4A52AFCA2069}" presName="Name0" presStyleCnt="0">
        <dgm:presLayoutVars>
          <dgm:chMax val="1"/>
          <dgm:chPref val="1"/>
          <dgm:dir/>
          <dgm:animOne val="branch"/>
          <dgm:animLvl val="lvl"/>
        </dgm:presLayoutVars>
      </dgm:prSet>
      <dgm:spPr/>
    </dgm:pt>
    <dgm:pt modelId="{0D0DCC7B-EE33-42B3-B620-93D789EBD452}" type="pres">
      <dgm:prSet presAssocID="{9B8C0DAE-078E-4BC6-9C6B-63B077A2EF57}" presName="Parent" presStyleLbl="node0" presStyleIdx="0" presStyleCnt="1">
        <dgm:presLayoutVars>
          <dgm:chMax val="6"/>
          <dgm:chPref val="6"/>
        </dgm:presLayoutVars>
      </dgm:prSet>
      <dgm:spPr/>
    </dgm:pt>
    <dgm:pt modelId="{6019092E-094B-4859-84D4-22F34E309FFA}" type="pres">
      <dgm:prSet presAssocID="{CB00F57C-C3BE-40AD-9928-30AB1C9A93AD}" presName="Accent1" presStyleCnt="0"/>
      <dgm:spPr/>
    </dgm:pt>
    <dgm:pt modelId="{FA903045-F980-40EE-9ED8-BA768AF1743C}" type="pres">
      <dgm:prSet presAssocID="{CB00F57C-C3BE-40AD-9928-30AB1C9A93AD}" presName="Accent" presStyleLbl="bgShp" presStyleIdx="0" presStyleCnt="6"/>
      <dgm:spPr/>
    </dgm:pt>
    <dgm:pt modelId="{453AA7FE-942F-4178-9D96-F64BDAFDF7B7}" type="pres">
      <dgm:prSet presAssocID="{CB00F57C-C3BE-40AD-9928-30AB1C9A93AD}" presName="Child1" presStyleLbl="node1" presStyleIdx="0" presStyleCnt="6">
        <dgm:presLayoutVars>
          <dgm:chMax val="0"/>
          <dgm:chPref val="0"/>
          <dgm:bulletEnabled val="1"/>
        </dgm:presLayoutVars>
      </dgm:prSet>
      <dgm:spPr/>
    </dgm:pt>
    <dgm:pt modelId="{A72D8D67-5E53-4B3B-8247-99B783E15205}" type="pres">
      <dgm:prSet presAssocID="{CB73163E-EE69-4F69-9339-FEB86207261B}" presName="Accent2" presStyleCnt="0"/>
      <dgm:spPr/>
    </dgm:pt>
    <dgm:pt modelId="{D703FDDD-9E3E-452E-901D-5F1835F4B2C5}" type="pres">
      <dgm:prSet presAssocID="{CB73163E-EE69-4F69-9339-FEB86207261B}" presName="Accent" presStyleLbl="bgShp" presStyleIdx="1" presStyleCnt="6"/>
      <dgm:spPr/>
    </dgm:pt>
    <dgm:pt modelId="{7CAF711D-B658-410D-ADBA-67D65320072C}" type="pres">
      <dgm:prSet presAssocID="{CB73163E-EE69-4F69-9339-FEB86207261B}" presName="Child2" presStyleLbl="node1" presStyleIdx="1" presStyleCnt="6">
        <dgm:presLayoutVars>
          <dgm:chMax val="0"/>
          <dgm:chPref val="0"/>
          <dgm:bulletEnabled val="1"/>
        </dgm:presLayoutVars>
      </dgm:prSet>
      <dgm:spPr/>
    </dgm:pt>
    <dgm:pt modelId="{71F42911-A245-4B64-9735-BC2B0BF4DD96}" type="pres">
      <dgm:prSet presAssocID="{548FD47D-25EC-4801-9D84-50EE311F8854}" presName="Accent3" presStyleCnt="0"/>
      <dgm:spPr/>
    </dgm:pt>
    <dgm:pt modelId="{8980D346-5303-4B23-B0BC-B8C5C70CFC61}" type="pres">
      <dgm:prSet presAssocID="{548FD47D-25EC-4801-9D84-50EE311F8854}" presName="Accent" presStyleLbl="bgShp" presStyleIdx="2" presStyleCnt="6"/>
      <dgm:spPr/>
    </dgm:pt>
    <dgm:pt modelId="{65C25EBC-EA01-4CE7-88D5-DA93AE941D3C}" type="pres">
      <dgm:prSet presAssocID="{548FD47D-25EC-4801-9D84-50EE311F8854}" presName="Child3" presStyleLbl="node1" presStyleIdx="2" presStyleCnt="6" custScaleX="108959">
        <dgm:presLayoutVars>
          <dgm:chMax val="0"/>
          <dgm:chPref val="0"/>
          <dgm:bulletEnabled val="1"/>
        </dgm:presLayoutVars>
      </dgm:prSet>
      <dgm:spPr/>
    </dgm:pt>
    <dgm:pt modelId="{A614D035-A57B-4A0B-B8DE-445D20458B44}" type="pres">
      <dgm:prSet presAssocID="{66B1A4E1-2FFC-4827-94F8-158CDDCD5E1B}" presName="Accent4" presStyleCnt="0"/>
      <dgm:spPr/>
    </dgm:pt>
    <dgm:pt modelId="{7694625E-70EB-41ED-9ECC-3E3B623E9162}" type="pres">
      <dgm:prSet presAssocID="{66B1A4E1-2FFC-4827-94F8-158CDDCD5E1B}" presName="Accent" presStyleLbl="bgShp" presStyleIdx="3" presStyleCnt="6"/>
      <dgm:spPr/>
    </dgm:pt>
    <dgm:pt modelId="{58B267FF-A894-4EBC-8494-D4E68016AD3A}" type="pres">
      <dgm:prSet presAssocID="{66B1A4E1-2FFC-4827-94F8-158CDDCD5E1B}" presName="Child4" presStyleLbl="node1" presStyleIdx="3" presStyleCnt="6">
        <dgm:presLayoutVars>
          <dgm:chMax val="0"/>
          <dgm:chPref val="0"/>
          <dgm:bulletEnabled val="1"/>
        </dgm:presLayoutVars>
      </dgm:prSet>
      <dgm:spPr/>
    </dgm:pt>
    <dgm:pt modelId="{D749357E-0CD3-44B1-BF26-CBEA366E2BD7}" type="pres">
      <dgm:prSet presAssocID="{965BC18D-4994-4DF7-9D27-E45944EB97CF}" presName="Accent5" presStyleCnt="0"/>
      <dgm:spPr/>
    </dgm:pt>
    <dgm:pt modelId="{BDB455FD-8F4A-4F98-BE07-CF1BED143DDD}" type="pres">
      <dgm:prSet presAssocID="{965BC18D-4994-4DF7-9D27-E45944EB97CF}" presName="Accent" presStyleLbl="bgShp" presStyleIdx="4" presStyleCnt="6"/>
      <dgm:spPr/>
    </dgm:pt>
    <dgm:pt modelId="{36430A6C-EAE0-42BE-9C42-A2E61496678F}" type="pres">
      <dgm:prSet presAssocID="{965BC18D-4994-4DF7-9D27-E45944EB97CF}" presName="Child5" presStyleLbl="node1" presStyleIdx="4" presStyleCnt="6" custScaleX="106498">
        <dgm:presLayoutVars>
          <dgm:chMax val="0"/>
          <dgm:chPref val="0"/>
          <dgm:bulletEnabled val="1"/>
        </dgm:presLayoutVars>
      </dgm:prSet>
      <dgm:spPr/>
    </dgm:pt>
    <dgm:pt modelId="{8F939162-041D-45BE-81EC-1C0663581E02}" type="pres">
      <dgm:prSet presAssocID="{2154C52B-D0EC-47BB-956A-3E5AC5BE0FDB}" presName="Accent6" presStyleCnt="0"/>
      <dgm:spPr/>
    </dgm:pt>
    <dgm:pt modelId="{1933A968-A44C-4944-AC18-0BFF55874416}" type="pres">
      <dgm:prSet presAssocID="{2154C52B-D0EC-47BB-956A-3E5AC5BE0FDB}" presName="Accent" presStyleLbl="bgShp" presStyleIdx="5" presStyleCnt="6"/>
      <dgm:spPr/>
    </dgm:pt>
    <dgm:pt modelId="{A32746AC-B44D-40ED-BA38-6D334772F43E}" type="pres">
      <dgm:prSet presAssocID="{2154C52B-D0EC-47BB-956A-3E5AC5BE0FDB}" presName="Child6" presStyleLbl="node1" presStyleIdx="5" presStyleCnt="6">
        <dgm:presLayoutVars>
          <dgm:chMax val="0"/>
          <dgm:chPref val="0"/>
          <dgm:bulletEnabled val="1"/>
        </dgm:presLayoutVars>
      </dgm:prSet>
      <dgm:spPr/>
    </dgm:pt>
  </dgm:ptLst>
  <dgm:cxnLst>
    <dgm:cxn modelId="{4869570B-0DDF-4975-BCCF-7965D2FA378F}" srcId="{9B8C0DAE-078E-4BC6-9C6B-63B077A2EF57}" destId="{548FD47D-25EC-4801-9D84-50EE311F8854}" srcOrd="2" destOrd="0" parTransId="{DB615156-731C-430A-BC92-009FBD23E023}" sibTransId="{1727FF37-96D3-410E-8071-78F0ACF54E14}"/>
    <dgm:cxn modelId="{661AAC0B-8799-425C-AEA6-56A713FEEDC1}" srcId="{9B8C0DAE-078E-4BC6-9C6B-63B077A2EF57}" destId="{965BC18D-4994-4DF7-9D27-E45944EB97CF}" srcOrd="4" destOrd="0" parTransId="{F39924C9-9649-43FB-ABFA-E3F42CCFF9F7}" sibTransId="{4B9D6F57-54DA-4CC8-82D8-136B5FC43977}"/>
    <dgm:cxn modelId="{FCA95037-66FC-4BA6-B457-8F97F96254E5}" type="presOf" srcId="{9B8C0DAE-078E-4BC6-9C6B-63B077A2EF57}" destId="{0D0DCC7B-EE33-42B3-B620-93D789EBD452}" srcOrd="0" destOrd="0" presId="urn:microsoft.com/office/officeart/2011/layout/HexagonRadial"/>
    <dgm:cxn modelId="{8E9D7939-A2C8-4F0C-8F11-05462377DE09}" srcId="{9B8C0DAE-078E-4BC6-9C6B-63B077A2EF57}" destId="{CB00F57C-C3BE-40AD-9928-30AB1C9A93AD}" srcOrd="0" destOrd="0" parTransId="{F1714207-4D40-4D1F-B556-302892A1E8BE}" sibTransId="{BC7CB0DD-0CB8-4D91-8363-03E7B60709F2}"/>
    <dgm:cxn modelId="{626E9964-3721-43F3-8CC9-8432821E3D46}" srcId="{9B8C0DAE-078E-4BC6-9C6B-63B077A2EF57}" destId="{2154C52B-D0EC-47BB-956A-3E5AC5BE0FDB}" srcOrd="5" destOrd="0" parTransId="{51CCAAF2-2AC7-4EDB-94DA-227DB96013E4}" sibTransId="{83C02DDE-0C11-4CC0-AA98-73998B42D2F0}"/>
    <dgm:cxn modelId="{5FC58768-4682-471A-A27C-3B3162C69956}" srcId="{9B8C0DAE-078E-4BC6-9C6B-63B077A2EF57}" destId="{66B1A4E1-2FFC-4827-94F8-158CDDCD5E1B}" srcOrd="3" destOrd="0" parTransId="{13AF890A-509B-41C6-9722-76496C856078}" sibTransId="{8EA23926-633E-4C52-BCC0-05BBC894DAF5}"/>
    <dgm:cxn modelId="{E4E0A44B-3156-4EF9-A815-5C53B27C0F09}" type="presOf" srcId="{548FD47D-25EC-4801-9D84-50EE311F8854}" destId="{65C25EBC-EA01-4CE7-88D5-DA93AE941D3C}" srcOrd="0" destOrd="0" presId="urn:microsoft.com/office/officeart/2011/layout/HexagonRadial"/>
    <dgm:cxn modelId="{2090CA4C-BD6E-4F52-96CA-B95EB734366F}" type="presOf" srcId="{CB73163E-EE69-4F69-9339-FEB86207261B}" destId="{7CAF711D-B658-410D-ADBA-67D65320072C}" srcOrd="0" destOrd="0" presId="urn:microsoft.com/office/officeart/2011/layout/HexagonRadial"/>
    <dgm:cxn modelId="{69E6016D-41FE-49A3-9C6F-6DFFAA9CCA86}" srcId="{9B8C0DAE-078E-4BC6-9C6B-63B077A2EF57}" destId="{CB73163E-EE69-4F69-9339-FEB86207261B}" srcOrd="1" destOrd="0" parTransId="{1AA59E72-A584-4737-85EC-551C77500D83}" sibTransId="{E974B33C-605F-44AA-942E-BCA8631004F8}"/>
    <dgm:cxn modelId="{5F6E4991-314E-47F7-AFE9-F92A333F29AA}" srcId="{326849C2-8F96-459C-8908-4A52AFCA2069}" destId="{9B8C0DAE-078E-4BC6-9C6B-63B077A2EF57}" srcOrd="0" destOrd="0" parTransId="{7218CDE9-BC1A-4C89-8BC8-1B955CEF3EF5}" sibTransId="{58F5708A-58B0-4185-817F-892E0D3D3FCA}"/>
    <dgm:cxn modelId="{AAEA4692-1FB1-41E6-98F8-1C84816943B6}" type="presOf" srcId="{2154C52B-D0EC-47BB-956A-3E5AC5BE0FDB}" destId="{A32746AC-B44D-40ED-BA38-6D334772F43E}" srcOrd="0" destOrd="0" presId="urn:microsoft.com/office/officeart/2011/layout/HexagonRadial"/>
    <dgm:cxn modelId="{9ACFCEB4-1CBE-4824-9284-F0439BB58C6A}" type="presOf" srcId="{CB00F57C-C3BE-40AD-9928-30AB1C9A93AD}" destId="{453AA7FE-942F-4178-9D96-F64BDAFDF7B7}" srcOrd="0" destOrd="0" presId="urn:microsoft.com/office/officeart/2011/layout/HexagonRadial"/>
    <dgm:cxn modelId="{9DACD0D6-5366-4458-AEAC-BB36F38457EF}" type="presOf" srcId="{66B1A4E1-2FFC-4827-94F8-158CDDCD5E1B}" destId="{58B267FF-A894-4EBC-8494-D4E68016AD3A}" srcOrd="0" destOrd="0" presId="urn:microsoft.com/office/officeart/2011/layout/HexagonRadial"/>
    <dgm:cxn modelId="{37360BE8-1911-4D05-9E8C-A9E503C57774}" type="presOf" srcId="{965BC18D-4994-4DF7-9D27-E45944EB97CF}" destId="{36430A6C-EAE0-42BE-9C42-A2E61496678F}" srcOrd="0" destOrd="0" presId="urn:microsoft.com/office/officeart/2011/layout/HexagonRadial"/>
    <dgm:cxn modelId="{A4B57AEC-75FB-4678-8C4E-271019C8F2B5}" type="presOf" srcId="{326849C2-8F96-459C-8908-4A52AFCA2069}" destId="{4A690486-D81F-421A-B404-54C151D93D96}" srcOrd="0" destOrd="0" presId="urn:microsoft.com/office/officeart/2011/layout/HexagonRadial"/>
    <dgm:cxn modelId="{E1804488-ED17-447F-B802-0C22B0C2035B}" type="presParOf" srcId="{4A690486-D81F-421A-B404-54C151D93D96}" destId="{0D0DCC7B-EE33-42B3-B620-93D789EBD452}" srcOrd="0" destOrd="0" presId="urn:microsoft.com/office/officeart/2011/layout/HexagonRadial"/>
    <dgm:cxn modelId="{6492D454-FA2B-47DF-9819-C2FC4EF0A626}" type="presParOf" srcId="{4A690486-D81F-421A-B404-54C151D93D96}" destId="{6019092E-094B-4859-84D4-22F34E309FFA}" srcOrd="1" destOrd="0" presId="urn:microsoft.com/office/officeart/2011/layout/HexagonRadial"/>
    <dgm:cxn modelId="{17067F21-4315-41BB-A03C-B231B74DFFB7}" type="presParOf" srcId="{6019092E-094B-4859-84D4-22F34E309FFA}" destId="{FA903045-F980-40EE-9ED8-BA768AF1743C}" srcOrd="0" destOrd="0" presId="urn:microsoft.com/office/officeart/2011/layout/HexagonRadial"/>
    <dgm:cxn modelId="{27E58D1D-CD7C-466F-8CB4-C112971BD7E7}" type="presParOf" srcId="{4A690486-D81F-421A-B404-54C151D93D96}" destId="{453AA7FE-942F-4178-9D96-F64BDAFDF7B7}" srcOrd="2" destOrd="0" presId="urn:microsoft.com/office/officeart/2011/layout/HexagonRadial"/>
    <dgm:cxn modelId="{B5BE78A4-9C9C-497C-81E9-07847228172D}" type="presParOf" srcId="{4A690486-D81F-421A-B404-54C151D93D96}" destId="{A72D8D67-5E53-4B3B-8247-99B783E15205}" srcOrd="3" destOrd="0" presId="urn:microsoft.com/office/officeart/2011/layout/HexagonRadial"/>
    <dgm:cxn modelId="{92AC4C4D-EA23-451F-B70A-0660DD03228B}" type="presParOf" srcId="{A72D8D67-5E53-4B3B-8247-99B783E15205}" destId="{D703FDDD-9E3E-452E-901D-5F1835F4B2C5}" srcOrd="0" destOrd="0" presId="urn:microsoft.com/office/officeart/2011/layout/HexagonRadial"/>
    <dgm:cxn modelId="{C5BFCC4E-9583-4848-A5EA-87AB9D36C813}" type="presParOf" srcId="{4A690486-D81F-421A-B404-54C151D93D96}" destId="{7CAF711D-B658-410D-ADBA-67D65320072C}" srcOrd="4" destOrd="0" presId="urn:microsoft.com/office/officeart/2011/layout/HexagonRadial"/>
    <dgm:cxn modelId="{E70F8B82-EE1D-42E2-82AD-0C01CF412A26}" type="presParOf" srcId="{4A690486-D81F-421A-B404-54C151D93D96}" destId="{71F42911-A245-4B64-9735-BC2B0BF4DD96}" srcOrd="5" destOrd="0" presId="urn:microsoft.com/office/officeart/2011/layout/HexagonRadial"/>
    <dgm:cxn modelId="{E64BEE77-ECA6-47BE-9A87-FA10CCF992E5}" type="presParOf" srcId="{71F42911-A245-4B64-9735-BC2B0BF4DD96}" destId="{8980D346-5303-4B23-B0BC-B8C5C70CFC61}" srcOrd="0" destOrd="0" presId="urn:microsoft.com/office/officeart/2011/layout/HexagonRadial"/>
    <dgm:cxn modelId="{C78575D4-FEEE-48E3-9828-3FAC1BC763F9}" type="presParOf" srcId="{4A690486-D81F-421A-B404-54C151D93D96}" destId="{65C25EBC-EA01-4CE7-88D5-DA93AE941D3C}" srcOrd="6" destOrd="0" presId="urn:microsoft.com/office/officeart/2011/layout/HexagonRadial"/>
    <dgm:cxn modelId="{9868CE35-D038-4466-9A04-05D3F9C0759A}" type="presParOf" srcId="{4A690486-D81F-421A-B404-54C151D93D96}" destId="{A614D035-A57B-4A0B-B8DE-445D20458B44}" srcOrd="7" destOrd="0" presId="urn:microsoft.com/office/officeart/2011/layout/HexagonRadial"/>
    <dgm:cxn modelId="{3A56C9E1-43AE-4110-9CAE-43ADBDD79547}" type="presParOf" srcId="{A614D035-A57B-4A0B-B8DE-445D20458B44}" destId="{7694625E-70EB-41ED-9ECC-3E3B623E9162}" srcOrd="0" destOrd="0" presId="urn:microsoft.com/office/officeart/2011/layout/HexagonRadial"/>
    <dgm:cxn modelId="{004370D1-1D56-47A5-B541-CD11108162BD}" type="presParOf" srcId="{4A690486-D81F-421A-B404-54C151D93D96}" destId="{58B267FF-A894-4EBC-8494-D4E68016AD3A}" srcOrd="8" destOrd="0" presId="urn:microsoft.com/office/officeart/2011/layout/HexagonRadial"/>
    <dgm:cxn modelId="{EA798E2D-1D43-4A17-B3F4-17F7ECD4CFCE}" type="presParOf" srcId="{4A690486-D81F-421A-B404-54C151D93D96}" destId="{D749357E-0CD3-44B1-BF26-CBEA366E2BD7}" srcOrd="9" destOrd="0" presId="urn:microsoft.com/office/officeart/2011/layout/HexagonRadial"/>
    <dgm:cxn modelId="{35F7537D-687D-4771-A3F4-3342839F5BF4}" type="presParOf" srcId="{D749357E-0CD3-44B1-BF26-CBEA366E2BD7}" destId="{BDB455FD-8F4A-4F98-BE07-CF1BED143DDD}" srcOrd="0" destOrd="0" presId="urn:microsoft.com/office/officeart/2011/layout/HexagonRadial"/>
    <dgm:cxn modelId="{78383E1A-0EB5-455A-BA2A-25CFBE7B1DFF}" type="presParOf" srcId="{4A690486-D81F-421A-B404-54C151D93D96}" destId="{36430A6C-EAE0-42BE-9C42-A2E61496678F}" srcOrd="10" destOrd="0" presId="urn:microsoft.com/office/officeart/2011/layout/HexagonRadial"/>
    <dgm:cxn modelId="{4CC81F71-F688-42F4-8FB1-81ED595E0EC0}" type="presParOf" srcId="{4A690486-D81F-421A-B404-54C151D93D96}" destId="{8F939162-041D-45BE-81EC-1C0663581E02}" srcOrd="11" destOrd="0" presId="urn:microsoft.com/office/officeart/2011/layout/HexagonRadial"/>
    <dgm:cxn modelId="{7932D4AC-A429-4120-9DD5-A6F8E70D82FB}" type="presParOf" srcId="{8F939162-041D-45BE-81EC-1C0663581E02}" destId="{1933A968-A44C-4944-AC18-0BFF55874416}" srcOrd="0" destOrd="0" presId="urn:microsoft.com/office/officeart/2011/layout/HexagonRadial"/>
    <dgm:cxn modelId="{750F7F7A-8635-4616-BA19-9801423511F5}" type="presParOf" srcId="{4A690486-D81F-421A-B404-54C151D93D96}" destId="{A32746AC-B44D-40ED-BA38-6D334772F43E}"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263F5D-A6A4-4F48-8E1B-54D7008591DD}" type="doc">
      <dgm:prSet loTypeId="urn:microsoft.com/office/officeart/2011/layout/HexagonRadial" loCatId="officeonline" qsTypeId="urn:microsoft.com/office/officeart/2005/8/quickstyle/simple1" qsCatId="simple" csTypeId="urn:microsoft.com/office/officeart/2005/8/colors/colorful1" csCatId="colorful" phldr="1"/>
      <dgm:spPr/>
      <dgm:t>
        <a:bodyPr/>
        <a:lstStyle/>
        <a:p>
          <a:endParaRPr lang="en-IN"/>
        </a:p>
      </dgm:t>
    </dgm:pt>
    <dgm:pt modelId="{90DF5650-7912-4CA7-A654-900FF3E50D2B}">
      <dgm:prSet phldrT="[Text]" custT="1"/>
      <dgm:spPr/>
      <dgm:t>
        <a:bodyPr/>
        <a:lstStyle/>
        <a:p>
          <a:r>
            <a:rPr lang="en-IN" sz="3600" b="1"/>
            <a:t>Future Work</a:t>
          </a:r>
          <a:endParaRPr lang="en-IN" sz="3600" b="1" dirty="0"/>
        </a:p>
      </dgm:t>
    </dgm:pt>
    <dgm:pt modelId="{06970BA0-134F-4156-8ECD-B263EF775B7B}" type="parTrans" cxnId="{9368E38B-65C6-47CB-BB69-F7F62C9BADC1}">
      <dgm:prSet/>
      <dgm:spPr/>
      <dgm:t>
        <a:bodyPr/>
        <a:lstStyle/>
        <a:p>
          <a:endParaRPr lang="en-IN"/>
        </a:p>
      </dgm:t>
    </dgm:pt>
    <dgm:pt modelId="{1A065B82-BEDB-4F91-BBC1-783876EBE589}" type="sibTrans" cxnId="{9368E38B-65C6-47CB-BB69-F7F62C9BADC1}">
      <dgm:prSet/>
      <dgm:spPr/>
      <dgm:t>
        <a:bodyPr/>
        <a:lstStyle/>
        <a:p>
          <a:endParaRPr lang="en-IN"/>
        </a:p>
      </dgm:t>
    </dgm:pt>
    <dgm:pt modelId="{9C4C21BA-C2EF-4757-B1A5-8C3FA00F707B}">
      <dgm:prSet phldrT="[Text]"/>
      <dgm:spPr/>
      <dgm:t>
        <a:bodyPr/>
        <a:lstStyle/>
        <a:p>
          <a:r>
            <a:rPr lang="en-US" b="1" i="0" dirty="0">
              <a:effectLst/>
            </a:rPr>
            <a:t>Data Expansion</a:t>
          </a:r>
          <a:endParaRPr lang="en-IN" dirty="0"/>
        </a:p>
      </dgm:t>
    </dgm:pt>
    <dgm:pt modelId="{8B00330F-64E2-4F71-89F9-2DA72577923A}" type="parTrans" cxnId="{A79EF147-AB3F-4413-95C1-55897EA515C2}">
      <dgm:prSet/>
      <dgm:spPr/>
      <dgm:t>
        <a:bodyPr/>
        <a:lstStyle/>
        <a:p>
          <a:endParaRPr lang="en-IN"/>
        </a:p>
      </dgm:t>
    </dgm:pt>
    <dgm:pt modelId="{ADEE9914-93C6-45B0-8FF6-8322AF969AF2}" type="sibTrans" cxnId="{A79EF147-AB3F-4413-95C1-55897EA515C2}">
      <dgm:prSet/>
      <dgm:spPr/>
      <dgm:t>
        <a:bodyPr/>
        <a:lstStyle/>
        <a:p>
          <a:endParaRPr lang="en-IN"/>
        </a:p>
      </dgm:t>
    </dgm:pt>
    <dgm:pt modelId="{75A490F9-D488-434B-9C34-1BF07050A272}">
      <dgm:prSet phldrT="[Text]"/>
      <dgm:spPr/>
      <dgm:t>
        <a:bodyPr/>
        <a:lstStyle/>
        <a:p>
          <a:r>
            <a:rPr lang="en-US" b="1" i="0">
              <a:effectLst/>
            </a:rPr>
            <a:t>Model Enhancement</a:t>
          </a:r>
          <a:endParaRPr lang="en-IN" dirty="0"/>
        </a:p>
      </dgm:t>
    </dgm:pt>
    <dgm:pt modelId="{AAEA8F19-A11E-4735-ABB0-4C8A77B57D62}" type="parTrans" cxnId="{8EBFF104-CADA-4AA6-979C-7D6589DEA0AA}">
      <dgm:prSet/>
      <dgm:spPr/>
      <dgm:t>
        <a:bodyPr/>
        <a:lstStyle/>
        <a:p>
          <a:endParaRPr lang="en-IN"/>
        </a:p>
      </dgm:t>
    </dgm:pt>
    <dgm:pt modelId="{FD910349-3C3E-4ADB-B837-B12D5A1DFB86}" type="sibTrans" cxnId="{8EBFF104-CADA-4AA6-979C-7D6589DEA0AA}">
      <dgm:prSet/>
      <dgm:spPr/>
      <dgm:t>
        <a:bodyPr/>
        <a:lstStyle/>
        <a:p>
          <a:endParaRPr lang="en-IN"/>
        </a:p>
      </dgm:t>
    </dgm:pt>
    <dgm:pt modelId="{15432853-63C2-42AC-8F51-9B84EC7C5FED}">
      <dgm:prSet phldrT="[Text]"/>
      <dgm:spPr/>
      <dgm:t>
        <a:bodyPr/>
        <a:lstStyle/>
        <a:p>
          <a:r>
            <a:rPr lang="en-US" b="1" i="0">
              <a:effectLst/>
            </a:rPr>
            <a:t>Farmer Accessibility</a:t>
          </a:r>
          <a:endParaRPr lang="en-IN" dirty="0"/>
        </a:p>
      </dgm:t>
    </dgm:pt>
    <dgm:pt modelId="{E72B4580-A04D-44B5-87F6-4109E2E335EE}" type="parTrans" cxnId="{C8366E69-B64B-4485-95A3-DE07817739DC}">
      <dgm:prSet/>
      <dgm:spPr/>
      <dgm:t>
        <a:bodyPr/>
        <a:lstStyle/>
        <a:p>
          <a:endParaRPr lang="en-IN"/>
        </a:p>
      </dgm:t>
    </dgm:pt>
    <dgm:pt modelId="{4E73C2CB-072A-4880-8A7B-888F90C1D514}" type="sibTrans" cxnId="{C8366E69-B64B-4485-95A3-DE07817739DC}">
      <dgm:prSet/>
      <dgm:spPr/>
      <dgm:t>
        <a:bodyPr/>
        <a:lstStyle/>
        <a:p>
          <a:endParaRPr lang="en-IN"/>
        </a:p>
      </dgm:t>
    </dgm:pt>
    <dgm:pt modelId="{AF074DDB-A5F7-464E-93F2-49C160C78BBA}">
      <dgm:prSet phldrT="[Text]"/>
      <dgm:spPr/>
      <dgm:t>
        <a:bodyPr/>
        <a:lstStyle/>
        <a:p>
          <a:r>
            <a:rPr lang="en-US" b="1" i="0">
              <a:effectLst/>
            </a:rPr>
            <a:t>Future Goals</a:t>
          </a:r>
          <a:endParaRPr lang="en-IN" dirty="0"/>
        </a:p>
      </dgm:t>
    </dgm:pt>
    <dgm:pt modelId="{F505334D-8A7A-42C7-BE3C-7A908611143F}" type="parTrans" cxnId="{1CBE7A33-84F6-458B-8CE2-0085272BDCE3}">
      <dgm:prSet/>
      <dgm:spPr/>
      <dgm:t>
        <a:bodyPr/>
        <a:lstStyle/>
        <a:p>
          <a:endParaRPr lang="en-IN"/>
        </a:p>
      </dgm:t>
    </dgm:pt>
    <dgm:pt modelId="{3EC1AA7F-F9B4-4AE3-B31D-50B7198617BB}" type="sibTrans" cxnId="{1CBE7A33-84F6-458B-8CE2-0085272BDCE3}">
      <dgm:prSet/>
      <dgm:spPr/>
      <dgm:t>
        <a:bodyPr/>
        <a:lstStyle/>
        <a:p>
          <a:endParaRPr lang="en-IN"/>
        </a:p>
      </dgm:t>
    </dgm:pt>
    <dgm:pt modelId="{F605312C-BFEE-4B42-A81E-557B93F2F65B}">
      <dgm:prSet phldrT="[Text]"/>
      <dgm:spPr/>
      <dgm:t>
        <a:bodyPr/>
        <a:lstStyle/>
        <a:p>
          <a:r>
            <a:rPr lang="en-US" b="1" i="0">
              <a:effectLst/>
            </a:rPr>
            <a:t>User Feedback Integration</a:t>
          </a:r>
          <a:endParaRPr lang="en-IN" dirty="0"/>
        </a:p>
      </dgm:t>
    </dgm:pt>
    <dgm:pt modelId="{DBC757E1-2651-4338-A21C-6F1310CCC195}" type="parTrans" cxnId="{266AB6F4-BB9C-4FB8-9633-7C7D83A96E5E}">
      <dgm:prSet/>
      <dgm:spPr/>
      <dgm:t>
        <a:bodyPr/>
        <a:lstStyle/>
        <a:p>
          <a:endParaRPr lang="en-IN"/>
        </a:p>
      </dgm:t>
    </dgm:pt>
    <dgm:pt modelId="{93D6F568-4469-47D4-9970-D596FEE3E67E}" type="sibTrans" cxnId="{266AB6F4-BB9C-4FB8-9633-7C7D83A96E5E}">
      <dgm:prSet/>
      <dgm:spPr/>
      <dgm:t>
        <a:bodyPr/>
        <a:lstStyle/>
        <a:p>
          <a:endParaRPr lang="en-IN"/>
        </a:p>
      </dgm:t>
    </dgm:pt>
    <dgm:pt modelId="{B247D8D6-A4E3-452B-9849-81FBD77F617C}">
      <dgm:prSet phldrT="[Text]"/>
      <dgm:spPr/>
      <dgm:t>
        <a:bodyPr/>
        <a:lstStyle/>
        <a:p>
          <a:r>
            <a:rPr lang="en-US" b="1" i="0" dirty="0">
              <a:effectLst/>
            </a:rPr>
            <a:t>Continuous Improvement</a:t>
          </a:r>
          <a:endParaRPr lang="en-IN" dirty="0"/>
        </a:p>
      </dgm:t>
    </dgm:pt>
    <dgm:pt modelId="{DBFCDB85-2BC4-4314-BB7D-01653DE15E4D}" type="parTrans" cxnId="{A7F6AE47-F385-4580-B4D7-66ED78775DB3}">
      <dgm:prSet/>
      <dgm:spPr/>
      <dgm:t>
        <a:bodyPr/>
        <a:lstStyle/>
        <a:p>
          <a:endParaRPr lang="en-IN"/>
        </a:p>
      </dgm:t>
    </dgm:pt>
    <dgm:pt modelId="{5AA20A8A-4452-42F5-8FDB-2D38D8CD8986}" type="sibTrans" cxnId="{A7F6AE47-F385-4580-B4D7-66ED78775DB3}">
      <dgm:prSet/>
      <dgm:spPr/>
      <dgm:t>
        <a:bodyPr/>
        <a:lstStyle/>
        <a:p>
          <a:endParaRPr lang="en-IN"/>
        </a:p>
      </dgm:t>
    </dgm:pt>
    <dgm:pt modelId="{540364D5-404E-4791-BF89-36C9F557D586}">
      <dgm:prSet/>
      <dgm:spPr/>
      <dgm:t>
        <a:bodyPr/>
        <a:lstStyle/>
        <a:p>
          <a:endParaRPr lang="en-IN"/>
        </a:p>
      </dgm:t>
    </dgm:pt>
    <dgm:pt modelId="{D5E31220-7D33-4877-9A8E-A66F22D3A1E6}" type="parTrans" cxnId="{FF7C23B4-BFB4-46BE-852A-5006B8D17F68}">
      <dgm:prSet/>
      <dgm:spPr/>
      <dgm:t>
        <a:bodyPr/>
        <a:lstStyle/>
        <a:p>
          <a:endParaRPr lang="en-IN"/>
        </a:p>
      </dgm:t>
    </dgm:pt>
    <dgm:pt modelId="{6BBD30E4-65CA-4A34-B82A-39E5281131B9}" type="sibTrans" cxnId="{FF7C23B4-BFB4-46BE-852A-5006B8D17F68}">
      <dgm:prSet/>
      <dgm:spPr/>
      <dgm:t>
        <a:bodyPr/>
        <a:lstStyle/>
        <a:p>
          <a:endParaRPr lang="en-IN"/>
        </a:p>
      </dgm:t>
    </dgm:pt>
    <dgm:pt modelId="{9B87F069-C820-459B-B5A3-3279A5D811A5}" type="pres">
      <dgm:prSet presAssocID="{32263F5D-A6A4-4F48-8E1B-54D7008591DD}" presName="Name0" presStyleCnt="0">
        <dgm:presLayoutVars>
          <dgm:chMax val="1"/>
          <dgm:chPref val="1"/>
          <dgm:dir/>
          <dgm:animOne val="branch"/>
          <dgm:animLvl val="lvl"/>
        </dgm:presLayoutVars>
      </dgm:prSet>
      <dgm:spPr/>
    </dgm:pt>
    <dgm:pt modelId="{4CCA726B-53AC-4107-882A-BA410367CE47}" type="pres">
      <dgm:prSet presAssocID="{90DF5650-7912-4CA7-A654-900FF3E50D2B}" presName="Parent" presStyleLbl="node0" presStyleIdx="0" presStyleCnt="1">
        <dgm:presLayoutVars>
          <dgm:chMax val="6"/>
          <dgm:chPref val="6"/>
        </dgm:presLayoutVars>
      </dgm:prSet>
      <dgm:spPr/>
    </dgm:pt>
    <dgm:pt modelId="{4E14CF53-1EEE-4211-B166-99FFC04355AF}" type="pres">
      <dgm:prSet presAssocID="{9C4C21BA-C2EF-4757-B1A5-8C3FA00F707B}" presName="Accent1" presStyleCnt="0"/>
      <dgm:spPr/>
    </dgm:pt>
    <dgm:pt modelId="{6755363D-EC41-4D98-8C00-B9EA1B58C1A1}" type="pres">
      <dgm:prSet presAssocID="{9C4C21BA-C2EF-4757-B1A5-8C3FA00F707B}" presName="Accent" presStyleLbl="bgShp" presStyleIdx="0" presStyleCnt="6"/>
      <dgm:spPr/>
    </dgm:pt>
    <dgm:pt modelId="{462B5589-8DC2-4CC1-8932-4841B0D5FCDE}" type="pres">
      <dgm:prSet presAssocID="{9C4C21BA-C2EF-4757-B1A5-8C3FA00F707B}" presName="Child1" presStyleLbl="node1" presStyleIdx="0" presStyleCnt="6">
        <dgm:presLayoutVars>
          <dgm:chMax val="0"/>
          <dgm:chPref val="0"/>
          <dgm:bulletEnabled val="1"/>
        </dgm:presLayoutVars>
      </dgm:prSet>
      <dgm:spPr/>
    </dgm:pt>
    <dgm:pt modelId="{A96D36FF-0BEF-4640-9E99-5F89A0103843}" type="pres">
      <dgm:prSet presAssocID="{75A490F9-D488-434B-9C34-1BF07050A272}" presName="Accent2" presStyleCnt="0"/>
      <dgm:spPr/>
    </dgm:pt>
    <dgm:pt modelId="{C4AE52A9-CD71-48EC-A5EC-4B6F6D45FED2}" type="pres">
      <dgm:prSet presAssocID="{75A490F9-D488-434B-9C34-1BF07050A272}" presName="Accent" presStyleLbl="bgShp" presStyleIdx="1" presStyleCnt="6"/>
      <dgm:spPr/>
    </dgm:pt>
    <dgm:pt modelId="{765EA2BC-1DCA-486A-B7EC-C477FB118C11}" type="pres">
      <dgm:prSet presAssocID="{75A490F9-D488-434B-9C34-1BF07050A272}" presName="Child2" presStyleLbl="node1" presStyleIdx="1" presStyleCnt="6">
        <dgm:presLayoutVars>
          <dgm:chMax val="0"/>
          <dgm:chPref val="0"/>
          <dgm:bulletEnabled val="1"/>
        </dgm:presLayoutVars>
      </dgm:prSet>
      <dgm:spPr/>
    </dgm:pt>
    <dgm:pt modelId="{87B3F59A-6888-4F38-98A4-F9772BC48107}" type="pres">
      <dgm:prSet presAssocID="{15432853-63C2-42AC-8F51-9B84EC7C5FED}" presName="Accent3" presStyleCnt="0"/>
      <dgm:spPr/>
    </dgm:pt>
    <dgm:pt modelId="{1E2B0509-D800-4F63-9B7F-507D98EA6261}" type="pres">
      <dgm:prSet presAssocID="{15432853-63C2-42AC-8F51-9B84EC7C5FED}" presName="Accent" presStyleLbl="bgShp" presStyleIdx="2" presStyleCnt="6"/>
      <dgm:spPr/>
    </dgm:pt>
    <dgm:pt modelId="{FB54A857-4436-49AD-B9FE-8D27862BA2DE}" type="pres">
      <dgm:prSet presAssocID="{15432853-63C2-42AC-8F51-9B84EC7C5FED}" presName="Child3" presStyleLbl="node1" presStyleIdx="2" presStyleCnt="6">
        <dgm:presLayoutVars>
          <dgm:chMax val="0"/>
          <dgm:chPref val="0"/>
          <dgm:bulletEnabled val="1"/>
        </dgm:presLayoutVars>
      </dgm:prSet>
      <dgm:spPr/>
    </dgm:pt>
    <dgm:pt modelId="{8E8FAC2B-5122-4DCD-9B40-DF7D42ADB837}" type="pres">
      <dgm:prSet presAssocID="{AF074DDB-A5F7-464E-93F2-49C160C78BBA}" presName="Accent4" presStyleCnt="0"/>
      <dgm:spPr/>
    </dgm:pt>
    <dgm:pt modelId="{48299B49-A180-4574-96B6-DA626C815BE1}" type="pres">
      <dgm:prSet presAssocID="{AF074DDB-A5F7-464E-93F2-49C160C78BBA}" presName="Accent" presStyleLbl="bgShp" presStyleIdx="3" presStyleCnt="6"/>
      <dgm:spPr/>
    </dgm:pt>
    <dgm:pt modelId="{945E9090-ACD6-48FD-B858-A2CE9969D34B}" type="pres">
      <dgm:prSet presAssocID="{AF074DDB-A5F7-464E-93F2-49C160C78BBA}" presName="Child4" presStyleLbl="node1" presStyleIdx="3" presStyleCnt="6">
        <dgm:presLayoutVars>
          <dgm:chMax val="0"/>
          <dgm:chPref val="0"/>
          <dgm:bulletEnabled val="1"/>
        </dgm:presLayoutVars>
      </dgm:prSet>
      <dgm:spPr/>
    </dgm:pt>
    <dgm:pt modelId="{D09BAC24-6DE0-4B4B-B6B8-4BA65DA3EE13}" type="pres">
      <dgm:prSet presAssocID="{F605312C-BFEE-4B42-A81E-557B93F2F65B}" presName="Accent5" presStyleCnt="0"/>
      <dgm:spPr/>
    </dgm:pt>
    <dgm:pt modelId="{44392218-08F6-4388-B576-728ACD97370C}" type="pres">
      <dgm:prSet presAssocID="{F605312C-BFEE-4B42-A81E-557B93F2F65B}" presName="Accent" presStyleLbl="bgShp" presStyleIdx="4" presStyleCnt="6"/>
      <dgm:spPr/>
    </dgm:pt>
    <dgm:pt modelId="{897A9AF6-545C-4E5E-89F7-F0F4E61FDA59}" type="pres">
      <dgm:prSet presAssocID="{F605312C-BFEE-4B42-A81E-557B93F2F65B}" presName="Child5" presStyleLbl="node1" presStyleIdx="4" presStyleCnt="6">
        <dgm:presLayoutVars>
          <dgm:chMax val="0"/>
          <dgm:chPref val="0"/>
          <dgm:bulletEnabled val="1"/>
        </dgm:presLayoutVars>
      </dgm:prSet>
      <dgm:spPr/>
    </dgm:pt>
    <dgm:pt modelId="{212FF1EC-79A8-4B2F-8312-8AE687D5C538}" type="pres">
      <dgm:prSet presAssocID="{B247D8D6-A4E3-452B-9849-81FBD77F617C}" presName="Accent6" presStyleCnt="0"/>
      <dgm:spPr/>
    </dgm:pt>
    <dgm:pt modelId="{C11FB00C-ED23-4C97-89E7-1C412361B8E7}" type="pres">
      <dgm:prSet presAssocID="{B247D8D6-A4E3-452B-9849-81FBD77F617C}" presName="Accent" presStyleLbl="bgShp" presStyleIdx="5" presStyleCnt="6"/>
      <dgm:spPr/>
    </dgm:pt>
    <dgm:pt modelId="{7B58DDB0-165F-43F9-9716-DE37879242E7}" type="pres">
      <dgm:prSet presAssocID="{B247D8D6-A4E3-452B-9849-81FBD77F617C}" presName="Child6" presStyleLbl="node1" presStyleIdx="5" presStyleCnt="6">
        <dgm:presLayoutVars>
          <dgm:chMax val="0"/>
          <dgm:chPref val="0"/>
          <dgm:bulletEnabled val="1"/>
        </dgm:presLayoutVars>
      </dgm:prSet>
      <dgm:spPr/>
    </dgm:pt>
  </dgm:ptLst>
  <dgm:cxnLst>
    <dgm:cxn modelId="{8EBFF104-CADA-4AA6-979C-7D6589DEA0AA}" srcId="{90DF5650-7912-4CA7-A654-900FF3E50D2B}" destId="{75A490F9-D488-434B-9C34-1BF07050A272}" srcOrd="1" destOrd="0" parTransId="{AAEA8F19-A11E-4735-ABB0-4C8A77B57D62}" sibTransId="{FD910349-3C3E-4ADB-B837-B12D5A1DFB86}"/>
    <dgm:cxn modelId="{1CBE7A33-84F6-458B-8CE2-0085272BDCE3}" srcId="{90DF5650-7912-4CA7-A654-900FF3E50D2B}" destId="{AF074DDB-A5F7-464E-93F2-49C160C78BBA}" srcOrd="3" destOrd="0" parTransId="{F505334D-8A7A-42C7-BE3C-7A908611143F}" sibTransId="{3EC1AA7F-F9B4-4AE3-B31D-50B7198617BB}"/>
    <dgm:cxn modelId="{FDD8CC5B-00C9-461B-ABB5-C2CFA45C0A7D}" type="presOf" srcId="{9C4C21BA-C2EF-4757-B1A5-8C3FA00F707B}" destId="{462B5589-8DC2-4CC1-8932-4841B0D5FCDE}" srcOrd="0" destOrd="0" presId="urn:microsoft.com/office/officeart/2011/layout/HexagonRadial"/>
    <dgm:cxn modelId="{86D3B342-7226-4512-A50F-F5FD365A0A1C}" type="presOf" srcId="{B247D8D6-A4E3-452B-9849-81FBD77F617C}" destId="{7B58DDB0-165F-43F9-9716-DE37879242E7}" srcOrd="0" destOrd="0" presId="urn:microsoft.com/office/officeart/2011/layout/HexagonRadial"/>
    <dgm:cxn modelId="{A7F6AE47-F385-4580-B4D7-66ED78775DB3}" srcId="{90DF5650-7912-4CA7-A654-900FF3E50D2B}" destId="{B247D8D6-A4E3-452B-9849-81FBD77F617C}" srcOrd="5" destOrd="0" parTransId="{DBFCDB85-2BC4-4314-BB7D-01653DE15E4D}" sibTransId="{5AA20A8A-4452-42F5-8FDB-2D38D8CD8986}"/>
    <dgm:cxn modelId="{A79EF147-AB3F-4413-95C1-55897EA515C2}" srcId="{90DF5650-7912-4CA7-A654-900FF3E50D2B}" destId="{9C4C21BA-C2EF-4757-B1A5-8C3FA00F707B}" srcOrd="0" destOrd="0" parTransId="{8B00330F-64E2-4F71-89F9-2DA72577923A}" sibTransId="{ADEE9914-93C6-45B0-8FF6-8322AF969AF2}"/>
    <dgm:cxn modelId="{C8366E69-B64B-4485-95A3-DE07817739DC}" srcId="{90DF5650-7912-4CA7-A654-900FF3E50D2B}" destId="{15432853-63C2-42AC-8F51-9B84EC7C5FED}" srcOrd="2" destOrd="0" parTransId="{E72B4580-A04D-44B5-87F6-4109E2E335EE}" sibTransId="{4E73C2CB-072A-4880-8A7B-888F90C1D514}"/>
    <dgm:cxn modelId="{D126C259-DE19-4578-8573-CBD9DFCF6015}" type="presOf" srcId="{75A490F9-D488-434B-9C34-1BF07050A272}" destId="{765EA2BC-1DCA-486A-B7EC-C477FB118C11}" srcOrd="0" destOrd="0" presId="urn:microsoft.com/office/officeart/2011/layout/HexagonRadial"/>
    <dgm:cxn modelId="{9368E38B-65C6-47CB-BB69-F7F62C9BADC1}" srcId="{32263F5D-A6A4-4F48-8E1B-54D7008591DD}" destId="{90DF5650-7912-4CA7-A654-900FF3E50D2B}" srcOrd="0" destOrd="0" parTransId="{06970BA0-134F-4156-8ECD-B263EF775B7B}" sibTransId="{1A065B82-BEDB-4F91-BBC1-783876EBE589}"/>
    <dgm:cxn modelId="{15F0D59B-704D-4792-81E6-F34BA54BE618}" type="presOf" srcId="{15432853-63C2-42AC-8F51-9B84EC7C5FED}" destId="{FB54A857-4436-49AD-B9FE-8D27862BA2DE}" srcOrd="0" destOrd="0" presId="urn:microsoft.com/office/officeart/2011/layout/HexagonRadial"/>
    <dgm:cxn modelId="{BC4FDEA9-EAD0-4EAB-B6A6-1375AC1672D2}" type="presOf" srcId="{AF074DDB-A5F7-464E-93F2-49C160C78BBA}" destId="{945E9090-ACD6-48FD-B858-A2CE9969D34B}" srcOrd="0" destOrd="0" presId="urn:microsoft.com/office/officeart/2011/layout/HexagonRadial"/>
    <dgm:cxn modelId="{FF7C23B4-BFB4-46BE-852A-5006B8D17F68}" srcId="{32263F5D-A6A4-4F48-8E1B-54D7008591DD}" destId="{540364D5-404E-4791-BF89-36C9F557D586}" srcOrd="1" destOrd="0" parTransId="{D5E31220-7D33-4877-9A8E-A66F22D3A1E6}" sibTransId="{6BBD30E4-65CA-4A34-B82A-39E5281131B9}"/>
    <dgm:cxn modelId="{3131AEBC-85B2-40B6-B928-63FE50D40A19}" type="presOf" srcId="{F605312C-BFEE-4B42-A81E-557B93F2F65B}" destId="{897A9AF6-545C-4E5E-89F7-F0F4E61FDA59}" srcOrd="0" destOrd="0" presId="urn:microsoft.com/office/officeart/2011/layout/HexagonRadial"/>
    <dgm:cxn modelId="{B5DBC3C9-52B4-486A-9835-B33AF343E632}" type="presOf" srcId="{32263F5D-A6A4-4F48-8E1B-54D7008591DD}" destId="{9B87F069-C820-459B-B5A3-3279A5D811A5}" srcOrd="0" destOrd="0" presId="urn:microsoft.com/office/officeart/2011/layout/HexagonRadial"/>
    <dgm:cxn modelId="{9D9512EB-0010-480C-AD10-064BF18958CC}" type="presOf" srcId="{90DF5650-7912-4CA7-A654-900FF3E50D2B}" destId="{4CCA726B-53AC-4107-882A-BA410367CE47}" srcOrd="0" destOrd="0" presId="urn:microsoft.com/office/officeart/2011/layout/HexagonRadial"/>
    <dgm:cxn modelId="{266AB6F4-BB9C-4FB8-9633-7C7D83A96E5E}" srcId="{90DF5650-7912-4CA7-A654-900FF3E50D2B}" destId="{F605312C-BFEE-4B42-A81E-557B93F2F65B}" srcOrd="4" destOrd="0" parTransId="{DBC757E1-2651-4338-A21C-6F1310CCC195}" sibTransId="{93D6F568-4469-47D4-9970-D596FEE3E67E}"/>
    <dgm:cxn modelId="{34D35EE2-F9D8-4B6E-B48B-D17FE00CF6AF}" type="presParOf" srcId="{9B87F069-C820-459B-B5A3-3279A5D811A5}" destId="{4CCA726B-53AC-4107-882A-BA410367CE47}" srcOrd="0" destOrd="0" presId="urn:microsoft.com/office/officeart/2011/layout/HexagonRadial"/>
    <dgm:cxn modelId="{A3468AB9-8418-4075-877F-B352182245F8}" type="presParOf" srcId="{9B87F069-C820-459B-B5A3-3279A5D811A5}" destId="{4E14CF53-1EEE-4211-B166-99FFC04355AF}" srcOrd="1" destOrd="0" presId="urn:microsoft.com/office/officeart/2011/layout/HexagonRadial"/>
    <dgm:cxn modelId="{EF8AEEF7-71C4-4376-B94F-47BF0E8FE8CE}" type="presParOf" srcId="{4E14CF53-1EEE-4211-B166-99FFC04355AF}" destId="{6755363D-EC41-4D98-8C00-B9EA1B58C1A1}" srcOrd="0" destOrd="0" presId="urn:microsoft.com/office/officeart/2011/layout/HexagonRadial"/>
    <dgm:cxn modelId="{E9644F08-5187-4980-AAD4-6833248C0D09}" type="presParOf" srcId="{9B87F069-C820-459B-B5A3-3279A5D811A5}" destId="{462B5589-8DC2-4CC1-8932-4841B0D5FCDE}" srcOrd="2" destOrd="0" presId="urn:microsoft.com/office/officeart/2011/layout/HexagonRadial"/>
    <dgm:cxn modelId="{2529F87B-D0B8-4287-B0BE-BDB1FBA90698}" type="presParOf" srcId="{9B87F069-C820-459B-B5A3-3279A5D811A5}" destId="{A96D36FF-0BEF-4640-9E99-5F89A0103843}" srcOrd="3" destOrd="0" presId="urn:microsoft.com/office/officeart/2011/layout/HexagonRadial"/>
    <dgm:cxn modelId="{618A0955-FEFD-40A0-985B-EEDCEB8AB72A}" type="presParOf" srcId="{A96D36FF-0BEF-4640-9E99-5F89A0103843}" destId="{C4AE52A9-CD71-48EC-A5EC-4B6F6D45FED2}" srcOrd="0" destOrd="0" presId="urn:microsoft.com/office/officeart/2011/layout/HexagonRadial"/>
    <dgm:cxn modelId="{6953FBA3-D4FE-4488-AD6F-6AF95A3E898B}" type="presParOf" srcId="{9B87F069-C820-459B-B5A3-3279A5D811A5}" destId="{765EA2BC-1DCA-486A-B7EC-C477FB118C11}" srcOrd="4" destOrd="0" presId="urn:microsoft.com/office/officeart/2011/layout/HexagonRadial"/>
    <dgm:cxn modelId="{4FD07C4F-2E8B-4DAE-90FA-363766485802}" type="presParOf" srcId="{9B87F069-C820-459B-B5A3-3279A5D811A5}" destId="{87B3F59A-6888-4F38-98A4-F9772BC48107}" srcOrd="5" destOrd="0" presId="urn:microsoft.com/office/officeart/2011/layout/HexagonRadial"/>
    <dgm:cxn modelId="{F11DB383-9758-467E-AB1B-B72A02C32A14}" type="presParOf" srcId="{87B3F59A-6888-4F38-98A4-F9772BC48107}" destId="{1E2B0509-D800-4F63-9B7F-507D98EA6261}" srcOrd="0" destOrd="0" presId="urn:microsoft.com/office/officeart/2011/layout/HexagonRadial"/>
    <dgm:cxn modelId="{80FAE6C0-DE35-4F85-AD36-77CB8B5D6064}" type="presParOf" srcId="{9B87F069-C820-459B-B5A3-3279A5D811A5}" destId="{FB54A857-4436-49AD-B9FE-8D27862BA2DE}" srcOrd="6" destOrd="0" presId="urn:microsoft.com/office/officeart/2011/layout/HexagonRadial"/>
    <dgm:cxn modelId="{FEEEFB1F-462E-4E3A-A45F-26859802ECF0}" type="presParOf" srcId="{9B87F069-C820-459B-B5A3-3279A5D811A5}" destId="{8E8FAC2B-5122-4DCD-9B40-DF7D42ADB837}" srcOrd="7" destOrd="0" presId="urn:microsoft.com/office/officeart/2011/layout/HexagonRadial"/>
    <dgm:cxn modelId="{5E97D932-6C2F-4304-8C97-6ADCD8CCA359}" type="presParOf" srcId="{8E8FAC2B-5122-4DCD-9B40-DF7D42ADB837}" destId="{48299B49-A180-4574-96B6-DA626C815BE1}" srcOrd="0" destOrd="0" presId="urn:microsoft.com/office/officeart/2011/layout/HexagonRadial"/>
    <dgm:cxn modelId="{9637542D-CDD4-46A2-8C2F-DA3AE80B93DC}" type="presParOf" srcId="{9B87F069-C820-459B-B5A3-3279A5D811A5}" destId="{945E9090-ACD6-48FD-B858-A2CE9969D34B}" srcOrd="8" destOrd="0" presId="urn:microsoft.com/office/officeart/2011/layout/HexagonRadial"/>
    <dgm:cxn modelId="{F2302150-F79E-4BB5-AD08-CC16F23680C0}" type="presParOf" srcId="{9B87F069-C820-459B-B5A3-3279A5D811A5}" destId="{D09BAC24-6DE0-4B4B-B6B8-4BA65DA3EE13}" srcOrd="9" destOrd="0" presId="urn:microsoft.com/office/officeart/2011/layout/HexagonRadial"/>
    <dgm:cxn modelId="{358F7EDE-4F2F-409B-8A3D-A4ED79C68B01}" type="presParOf" srcId="{D09BAC24-6DE0-4B4B-B6B8-4BA65DA3EE13}" destId="{44392218-08F6-4388-B576-728ACD97370C}" srcOrd="0" destOrd="0" presId="urn:microsoft.com/office/officeart/2011/layout/HexagonRadial"/>
    <dgm:cxn modelId="{7A940BBD-D9C1-456B-8225-8A8A873353CE}" type="presParOf" srcId="{9B87F069-C820-459B-B5A3-3279A5D811A5}" destId="{897A9AF6-545C-4E5E-89F7-F0F4E61FDA59}" srcOrd="10" destOrd="0" presId="urn:microsoft.com/office/officeart/2011/layout/HexagonRadial"/>
    <dgm:cxn modelId="{88E6CCB2-759B-4105-B316-6D093F7DFB27}" type="presParOf" srcId="{9B87F069-C820-459B-B5A3-3279A5D811A5}" destId="{212FF1EC-79A8-4B2F-8312-8AE687D5C538}" srcOrd="11" destOrd="0" presId="urn:microsoft.com/office/officeart/2011/layout/HexagonRadial"/>
    <dgm:cxn modelId="{44B9A373-E5D4-49C2-A64D-DAB52F344BE0}" type="presParOf" srcId="{212FF1EC-79A8-4B2F-8312-8AE687D5C538}" destId="{C11FB00C-ED23-4C97-89E7-1C412361B8E7}" srcOrd="0" destOrd="0" presId="urn:microsoft.com/office/officeart/2011/layout/HexagonRadial"/>
    <dgm:cxn modelId="{B2A6E4A9-523D-4A65-9EB5-4843EFBBB551}" type="presParOf" srcId="{9B87F069-C820-459B-B5A3-3279A5D811A5}" destId="{7B58DDB0-165F-43F9-9716-DE37879242E7}"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DCC7B-EE33-42B3-B620-93D789EBD452}">
      <dsp:nvSpPr>
        <dsp:cNvPr id="0" name=""/>
        <dsp:cNvSpPr/>
      </dsp:nvSpPr>
      <dsp:spPr>
        <a:xfrm>
          <a:off x="2014950" y="1471886"/>
          <a:ext cx="1870831" cy="1618344"/>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tx1"/>
              </a:solidFill>
            </a:rPr>
            <a:t>Health Benefits</a:t>
          </a:r>
        </a:p>
      </dsp:txBody>
      <dsp:txXfrm>
        <a:off x="2324973" y="1740068"/>
        <a:ext cx="1250785" cy="1081980"/>
      </dsp:txXfrm>
    </dsp:sp>
    <dsp:sp modelId="{D703FDDD-9E3E-452E-901D-5F1835F4B2C5}">
      <dsp:nvSpPr>
        <dsp:cNvPr id="0" name=""/>
        <dsp:cNvSpPr/>
      </dsp:nvSpPr>
      <dsp:spPr>
        <a:xfrm>
          <a:off x="3186450" y="697617"/>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3AA7FE-942F-4178-9D96-F64BDAFDF7B7}">
      <dsp:nvSpPr>
        <dsp:cNvPr id="0" name=""/>
        <dsp:cNvSpPr/>
      </dsp:nvSpPr>
      <dsp:spPr>
        <a:xfrm>
          <a:off x="2187281" y="0"/>
          <a:ext cx="1533132" cy="1326339"/>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Heart Health</a:t>
          </a:r>
        </a:p>
      </dsp:txBody>
      <dsp:txXfrm>
        <a:off x="2441354" y="219803"/>
        <a:ext cx="1024986" cy="886733"/>
      </dsp:txXfrm>
    </dsp:sp>
    <dsp:sp modelId="{8980D346-5303-4B23-B0BC-B8C5C70CFC61}">
      <dsp:nvSpPr>
        <dsp:cNvPr id="0" name=""/>
        <dsp:cNvSpPr/>
      </dsp:nvSpPr>
      <dsp:spPr>
        <a:xfrm>
          <a:off x="4010242" y="1834610"/>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F711D-B658-410D-ADBA-67D65320072C}">
      <dsp:nvSpPr>
        <dsp:cNvPr id="0" name=""/>
        <dsp:cNvSpPr/>
      </dsp:nvSpPr>
      <dsp:spPr>
        <a:xfrm>
          <a:off x="3593342" y="815788"/>
          <a:ext cx="1533132" cy="1326339"/>
        </a:xfrm>
        <a:prstGeom prst="hexagon">
          <a:avLst>
            <a:gd name="adj" fmla="val 28570"/>
            <a:gd name="vf" fmla="val 11547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Immune System</a:t>
          </a:r>
        </a:p>
      </dsp:txBody>
      <dsp:txXfrm>
        <a:off x="3847415" y="1035591"/>
        <a:ext cx="1024986" cy="886733"/>
      </dsp:txXfrm>
    </dsp:sp>
    <dsp:sp modelId="{7694625E-70EB-41ED-9ECC-3E3B623E9162}">
      <dsp:nvSpPr>
        <dsp:cNvPr id="0" name=""/>
        <dsp:cNvSpPr/>
      </dsp:nvSpPr>
      <dsp:spPr>
        <a:xfrm>
          <a:off x="3437983" y="3118062"/>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25EBC-EA01-4CE7-88D5-DA93AE941D3C}">
      <dsp:nvSpPr>
        <dsp:cNvPr id="0" name=""/>
        <dsp:cNvSpPr/>
      </dsp:nvSpPr>
      <dsp:spPr>
        <a:xfrm>
          <a:off x="3524665" y="2419532"/>
          <a:ext cx="1670486" cy="1326339"/>
        </a:xfrm>
        <a:prstGeom prst="hexagon">
          <a:avLst>
            <a:gd name="adj" fmla="val 28570"/>
            <a:gd name="vf" fmla="val 11547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Cholesterol</a:t>
          </a:r>
        </a:p>
      </dsp:txBody>
      <dsp:txXfrm>
        <a:off x="3790184" y="2630350"/>
        <a:ext cx="1139448" cy="904703"/>
      </dsp:txXfrm>
    </dsp:sp>
    <dsp:sp modelId="{BDB455FD-8F4A-4F98-BE07-CF1BED143DDD}">
      <dsp:nvSpPr>
        <dsp:cNvPr id="0" name=""/>
        <dsp:cNvSpPr/>
      </dsp:nvSpPr>
      <dsp:spPr>
        <a:xfrm>
          <a:off x="2018432" y="3251289"/>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267FF-A894-4EBC-8494-D4E68016AD3A}">
      <dsp:nvSpPr>
        <dsp:cNvPr id="0" name=""/>
        <dsp:cNvSpPr/>
      </dsp:nvSpPr>
      <dsp:spPr>
        <a:xfrm>
          <a:off x="2187281" y="3236233"/>
          <a:ext cx="1533132" cy="1326339"/>
        </a:xfrm>
        <a:prstGeom prst="hexagon">
          <a:avLst>
            <a:gd name="adj" fmla="val 28570"/>
            <a:gd name="vf" fmla="val 11547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Skin</a:t>
          </a:r>
        </a:p>
      </dsp:txBody>
      <dsp:txXfrm>
        <a:off x="2441354" y="3456036"/>
        <a:ext cx="1024986" cy="886733"/>
      </dsp:txXfrm>
    </dsp:sp>
    <dsp:sp modelId="{1933A968-A44C-4944-AC18-0BFF55874416}">
      <dsp:nvSpPr>
        <dsp:cNvPr id="0" name=""/>
        <dsp:cNvSpPr/>
      </dsp:nvSpPr>
      <dsp:spPr>
        <a:xfrm>
          <a:off x="1181149" y="2114752"/>
          <a:ext cx="705859" cy="608190"/>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430A6C-EAE0-42BE-9C42-A2E61496678F}">
      <dsp:nvSpPr>
        <dsp:cNvPr id="0" name=""/>
        <dsp:cNvSpPr/>
      </dsp:nvSpPr>
      <dsp:spPr>
        <a:xfrm>
          <a:off x="724881" y="2420444"/>
          <a:ext cx="1632755" cy="1326339"/>
        </a:xfrm>
        <a:prstGeom prst="hexagon">
          <a:avLst>
            <a:gd name="adj" fmla="val 28570"/>
            <a:gd name="vf" fmla="val 11547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Digestion</a:t>
          </a:r>
        </a:p>
      </dsp:txBody>
      <dsp:txXfrm>
        <a:off x="987256" y="2633579"/>
        <a:ext cx="1108005" cy="900069"/>
      </dsp:txXfrm>
    </dsp:sp>
    <dsp:sp modelId="{A32746AC-B44D-40ED-BA38-6D334772F43E}">
      <dsp:nvSpPr>
        <dsp:cNvPr id="0" name=""/>
        <dsp:cNvSpPr/>
      </dsp:nvSpPr>
      <dsp:spPr>
        <a:xfrm>
          <a:off x="774692" y="813963"/>
          <a:ext cx="1533132" cy="1326339"/>
        </a:xfrm>
        <a:prstGeom prst="hexagon">
          <a:avLst>
            <a:gd name="adj" fmla="val 28570"/>
            <a:gd name="vf" fmla="val 1154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Cancer</a:t>
          </a:r>
        </a:p>
      </dsp:txBody>
      <dsp:txXfrm>
        <a:off x="1028765" y="1033766"/>
        <a:ext cx="1024986" cy="886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A726B-53AC-4107-882A-BA410367CE47}">
      <dsp:nvSpPr>
        <dsp:cNvPr id="0" name=""/>
        <dsp:cNvSpPr/>
      </dsp:nvSpPr>
      <dsp:spPr>
        <a:xfrm>
          <a:off x="4385047" y="1683154"/>
          <a:ext cx="2139362" cy="1850635"/>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IN" sz="3600" b="1" kern="1200"/>
            <a:t>Future Work</a:t>
          </a:r>
          <a:endParaRPr lang="en-IN" sz="3600" b="1" kern="1200" dirty="0"/>
        </a:p>
      </dsp:txBody>
      <dsp:txXfrm>
        <a:off x="4739569" y="1989830"/>
        <a:ext cx="1430318" cy="1237283"/>
      </dsp:txXfrm>
    </dsp:sp>
    <dsp:sp modelId="{C4AE52A9-CD71-48EC-A5EC-4B6F6D45FED2}">
      <dsp:nvSpPr>
        <dsp:cNvPr id="0" name=""/>
        <dsp:cNvSpPr/>
      </dsp:nvSpPr>
      <dsp:spPr>
        <a:xfrm>
          <a:off x="5724699" y="797750"/>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B5589-8DC2-4CC1-8932-4841B0D5FCDE}">
      <dsp:nvSpPr>
        <dsp:cNvPr id="0" name=""/>
        <dsp:cNvSpPr/>
      </dsp:nvSpPr>
      <dsp:spPr>
        <a:xfrm>
          <a:off x="4582113" y="0"/>
          <a:ext cx="1753192" cy="1516717"/>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effectLst/>
            </a:rPr>
            <a:t>Data Expansion</a:t>
          </a:r>
          <a:endParaRPr lang="en-IN" sz="1500" kern="1200" dirty="0"/>
        </a:p>
      </dsp:txBody>
      <dsp:txXfrm>
        <a:off x="4872654" y="251352"/>
        <a:ext cx="1172110" cy="1014013"/>
      </dsp:txXfrm>
    </dsp:sp>
    <dsp:sp modelId="{1E2B0509-D800-4F63-9B7F-507D98EA6261}">
      <dsp:nvSpPr>
        <dsp:cNvPr id="0" name=""/>
        <dsp:cNvSpPr/>
      </dsp:nvSpPr>
      <dsp:spPr>
        <a:xfrm>
          <a:off x="6666735" y="2097943"/>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EA2BC-1DCA-486A-B7EC-C477FB118C11}">
      <dsp:nvSpPr>
        <dsp:cNvPr id="0" name=""/>
        <dsp:cNvSpPr/>
      </dsp:nvSpPr>
      <dsp:spPr>
        <a:xfrm>
          <a:off x="6189994" y="932882"/>
          <a:ext cx="1753192" cy="1516717"/>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Model Enhancement</a:t>
          </a:r>
          <a:endParaRPr lang="en-IN" sz="1500" kern="1200" dirty="0"/>
        </a:p>
      </dsp:txBody>
      <dsp:txXfrm>
        <a:off x="6480535" y="1184234"/>
        <a:ext cx="1172110" cy="1014013"/>
      </dsp:txXfrm>
    </dsp:sp>
    <dsp:sp modelId="{48299B49-A180-4574-96B6-DA626C815BE1}">
      <dsp:nvSpPr>
        <dsp:cNvPr id="0" name=""/>
        <dsp:cNvSpPr/>
      </dsp:nvSpPr>
      <dsp:spPr>
        <a:xfrm>
          <a:off x="6012336" y="3565616"/>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54A857-4436-49AD-B9FE-8D27862BA2DE}">
      <dsp:nvSpPr>
        <dsp:cNvPr id="0" name=""/>
        <dsp:cNvSpPr/>
      </dsp:nvSpPr>
      <dsp:spPr>
        <a:xfrm>
          <a:off x="6189994" y="2766822"/>
          <a:ext cx="1753192" cy="1516717"/>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Farmer Accessibility</a:t>
          </a:r>
          <a:endParaRPr lang="en-IN" sz="1500" kern="1200" dirty="0"/>
        </a:p>
      </dsp:txBody>
      <dsp:txXfrm>
        <a:off x="6480535" y="3018174"/>
        <a:ext cx="1172110" cy="1014013"/>
      </dsp:txXfrm>
    </dsp:sp>
    <dsp:sp modelId="{44392218-08F6-4388-B576-728ACD97370C}">
      <dsp:nvSpPr>
        <dsp:cNvPr id="0" name=""/>
        <dsp:cNvSpPr/>
      </dsp:nvSpPr>
      <dsp:spPr>
        <a:xfrm>
          <a:off x="4389028" y="3717966"/>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5E9090-ACD6-48FD-B858-A2CE9969D34B}">
      <dsp:nvSpPr>
        <dsp:cNvPr id="0" name=""/>
        <dsp:cNvSpPr/>
      </dsp:nvSpPr>
      <dsp:spPr>
        <a:xfrm>
          <a:off x="4582113" y="3700748"/>
          <a:ext cx="1753192" cy="1516717"/>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Future Goals</a:t>
          </a:r>
          <a:endParaRPr lang="en-IN" sz="1500" kern="1200" dirty="0"/>
        </a:p>
      </dsp:txBody>
      <dsp:txXfrm>
        <a:off x="4872654" y="3952100"/>
        <a:ext cx="1172110" cy="1014013"/>
      </dsp:txXfrm>
    </dsp:sp>
    <dsp:sp modelId="{C11FB00C-ED23-4C97-89E7-1C412361B8E7}">
      <dsp:nvSpPr>
        <dsp:cNvPr id="0" name=""/>
        <dsp:cNvSpPr/>
      </dsp:nvSpPr>
      <dsp:spPr>
        <a:xfrm>
          <a:off x="3431565" y="2418295"/>
          <a:ext cx="807175" cy="69548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A9AF6-545C-4E5E-89F7-F0F4E61FDA59}">
      <dsp:nvSpPr>
        <dsp:cNvPr id="0" name=""/>
        <dsp:cNvSpPr/>
      </dsp:nvSpPr>
      <dsp:spPr>
        <a:xfrm>
          <a:off x="2966767" y="2767865"/>
          <a:ext cx="1753192" cy="1516717"/>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a:effectLst/>
            </a:rPr>
            <a:t>User Feedback Integration</a:t>
          </a:r>
          <a:endParaRPr lang="en-IN" sz="1500" kern="1200" dirty="0"/>
        </a:p>
      </dsp:txBody>
      <dsp:txXfrm>
        <a:off x="3257308" y="3019217"/>
        <a:ext cx="1172110" cy="1014013"/>
      </dsp:txXfrm>
    </dsp:sp>
    <dsp:sp modelId="{7B58DDB0-165F-43F9-9716-DE37879242E7}">
      <dsp:nvSpPr>
        <dsp:cNvPr id="0" name=""/>
        <dsp:cNvSpPr/>
      </dsp:nvSpPr>
      <dsp:spPr>
        <a:xfrm>
          <a:off x="2966767" y="930795"/>
          <a:ext cx="1753192" cy="1516717"/>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effectLst/>
            </a:rPr>
            <a:t>Continuous Improvement</a:t>
          </a:r>
          <a:endParaRPr lang="en-IN" sz="1500" kern="1200" dirty="0"/>
        </a:p>
      </dsp:txBody>
      <dsp:txXfrm>
        <a:off x="3257308" y="1182147"/>
        <a:ext cx="1172110" cy="101401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F22393-BBB7-3CF9-58E5-202125F39F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E874F26-FBB9-8C36-7A87-257A141983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9FA07D-372F-4DDA-BF2C-D3BFA1BDC16A}" type="datetimeFigureOut">
              <a:rPr lang="en-IN" smtClean="0"/>
              <a:t>24-06-2024</a:t>
            </a:fld>
            <a:endParaRPr lang="en-IN"/>
          </a:p>
        </p:txBody>
      </p:sp>
      <p:sp>
        <p:nvSpPr>
          <p:cNvPr id="4" name="Footer Placeholder 3">
            <a:extLst>
              <a:ext uri="{FF2B5EF4-FFF2-40B4-BE49-F238E27FC236}">
                <a16:creationId xmlns:a16="http://schemas.microsoft.com/office/drawing/2014/main" id="{2AC9405F-1395-D41D-3C02-7230BCD22E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72FD4F2-74A5-3937-3B44-C73ADC439B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7C200D-E5CB-4F8F-BE3B-B678B170BC2A}" type="slidenum">
              <a:rPr lang="en-IN" smtClean="0"/>
              <a:t>‹#›</a:t>
            </a:fld>
            <a:endParaRPr lang="en-IN"/>
          </a:p>
        </p:txBody>
      </p:sp>
    </p:spTree>
    <p:extLst>
      <p:ext uri="{BB962C8B-B14F-4D97-AF65-F5344CB8AC3E}">
        <p14:creationId xmlns:p14="http://schemas.microsoft.com/office/powerpoint/2010/main" val="162285040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4:18:45.034"/>
    </inkml:context>
    <inkml:brush xml:id="br0">
      <inkml:brushProperty name="width" value="0.35" units="cm"/>
      <inkml:brushProperty name="height" value="0.35" units="cm"/>
      <inkml:brushProperty name="color" value="#FFFFFF"/>
    </inkml:brush>
  </inkml:definitions>
  <inkml:trace contextRef="#ctx0" brushRef="#br0">0 0 24575,'9'0'0,"12"0"0,15 0 0,7 0 0,9 0 0,4 0 0,7 0 0,-4 0 0,2 0 0,0 0 0,2 0 0,-5 0 0,1 0 0,0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4:18:55.41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19687-B78C-4832-A17A-E6BDCC431097}" type="datetimeFigureOut">
              <a:rPr lang="en-IN" smtClean="0"/>
              <a:t>24-06-2024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11C2B5-49FE-43B0-B2C5-EEC35C60BA91}" type="slidenum">
              <a:rPr lang="en-IN" smtClean="0"/>
              <a:t>‹#›</a:t>
            </a:fld>
            <a:endParaRPr lang="en-IN"/>
          </a:p>
        </p:txBody>
      </p:sp>
    </p:spTree>
    <p:extLst>
      <p:ext uri="{BB962C8B-B14F-4D97-AF65-F5344CB8AC3E}">
        <p14:creationId xmlns:p14="http://schemas.microsoft.com/office/powerpoint/2010/main" val="29439835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FA30D4-4EC7-4E55-AC33-66EC6AE7B104}" type="slidenum">
              <a:rPr lang="en-IN" smtClean="0"/>
              <a:t>6</a:t>
            </a:fld>
            <a:endParaRPr lang="en-IN"/>
          </a:p>
        </p:txBody>
      </p:sp>
    </p:spTree>
    <p:extLst>
      <p:ext uri="{BB962C8B-B14F-4D97-AF65-F5344CB8AC3E}">
        <p14:creationId xmlns:p14="http://schemas.microsoft.com/office/powerpoint/2010/main" val="1801116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FA30D4-4EC7-4E55-AC33-66EC6AE7B104}" type="slidenum">
              <a:rPr lang="en-IN" smtClean="0"/>
              <a:t>22</a:t>
            </a:fld>
            <a:endParaRPr lang="en-IN"/>
          </a:p>
        </p:txBody>
      </p:sp>
    </p:spTree>
    <p:extLst>
      <p:ext uri="{BB962C8B-B14F-4D97-AF65-F5344CB8AC3E}">
        <p14:creationId xmlns:p14="http://schemas.microsoft.com/office/powerpoint/2010/main" val="139767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06E5-4085-944C-6897-D1962FC0B3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565D6E-951C-0A3D-8C7C-032C12A7CF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ED8758-04E8-CCE9-E23E-2818FBA5F7A6}"/>
              </a:ext>
            </a:extLst>
          </p:cNvPr>
          <p:cNvSpPr>
            <a:spLocks noGrp="1"/>
          </p:cNvSpPr>
          <p:nvPr>
            <p:ph type="dt" sz="half" idx="10"/>
          </p:nvPr>
        </p:nvSpPr>
        <p:spPr/>
        <p:txBody>
          <a:bodyPr/>
          <a:lstStyle/>
          <a:p>
            <a:fld id="{F7F41975-E615-4F88-87EA-E38C49FB0A36}" type="datetime1">
              <a:rPr lang="en-IN" smtClean="0"/>
              <a:t>24-06-2024</a:t>
            </a:fld>
            <a:endParaRPr lang="en-IN"/>
          </a:p>
        </p:txBody>
      </p:sp>
      <p:sp>
        <p:nvSpPr>
          <p:cNvPr id="5" name="Footer Placeholder 4">
            <a:extLst>
              <a:ext uri="{FF2B5EF4-FFF2-40B4-BE49-F238E27FC236}">
                <a16:creationId xmlns:a16="http://schemas.microsoft.com/office/drawing/2014/main" id="{4FC3374A-DE8D-7751-3BB8-9AADFB0F6E57}"/>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86DB21E6-A11F-FBF5-89A6-B27A0B876A8A}"/>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7672891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A863-4B9D-C0B6-AFA7-2D02781C1E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E58028-D1FD-C54E-A043-1C1374F79B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B8B27E-6693-BF81-0117-3CCA86D8DF2C}"/>
              </a:ext>
            </a:extLst>
          </p:cNvPr>
          <p:cNvSpPr>
            <a:spLocks noGrp="1"/>
          </p:cNvSpPr>
          <p:nvPr>
            <p:ph type="dt" sz="half" idx="10"/>
          </p:nvPr>
        </p:nvSpPr>
        <p:spPr/>
        <p:txBody>
          <a:bodyPr/>
          <a:lstStyle/>
          <a:p>
            <a:fld id="{7808143F-A193-4536-BE85-10A67A85AFE9}" type="datetime1">
              <a:rPr lang="en-IN" smtClean="0"/>
              <a:t>24-06-2024</a:t>
            </a:fld>
            <a:endParaRPr lang="en-IN"/>
          </a:p>
        </p:txBody>
      </p:sp>
      <p:sp>
        <p:nvSpPr>
          <p:cNvPr id="5" name="Footer Placeholder 4">
            <a:extLst>
              <a:ext uri="{FF2B5EF4-FFF2-40B4-BE49-F238E27FC236}">
                <a16:creationId xmlns:a16="http://schemas.microsoft.com/office/drawing/2014/main" id="{AC44080E-52FC-12CC-5727-EF7338AF5C71}"/>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1E3E045D-F3B6-8A91-7025-44BF49107C60}"/>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8176468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87B110-176E-0970-996E-F34844B6CC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A385F5-D25D-FF35-81DF-71C3D31286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0FEA44-8810-C59A-D2DE-6BC50E33463E}"/>
              </a:ext>
            </a:extLst>
          </p:cNvPr>
          <p:cNvSpPr>
            <a:spLocks noGrp="1"/>
          </p:cNvSpPr>
          <p:nvPr>
            <p:ph type="dt" sz="half" idx="10"/>
          </p:nvPr>
        </p:nvSpPr>
        <p:spPr/>
        <p:txBody>
          <a:bodyPr/>
          <a:lstStyle/>
          <a:p>
            <a:fld id="{7F595B12-BF99-4048-848F-9CDEFCB8DB27}" type="datetime1">
              <a:rPr lang="en-IN" smtClean="0"/>
              <a:t>24-06-2024</a:t>
            </a:fld>
            <a:endParaRPr lang="en-IN"/>
          </a:p>
        </p:txBody>
      </p:sp>
      <p:sp>
        <p:nvSpPr>
          <p:cNvPr id="5" name="Footer Placeholder 4">
            <a:extLst>
              <a:ext uri="{FF2B5EF4-FFF2-40B4-BE49-F238E27FC236}">
                <a16:creationId xmlns:a16="http://schemas.microsoft.com/office/drawing/2014/main" id="{8BF89B40-F27B-4E96-D7FF-EBF0D4AE2F7D}"/>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5C7C284A-3233-A62A-BB51-4360AA13E906}"/>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9415472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43E8-992A-DE04-8E33-3CD5798868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5C67CC-C3ED-EFC2-5453-94DBD9F4AD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612E16-CD39-19AF-439F-EFC08F7B9E2F}"/>
              </a:ext>
            </a:extLst>
          </p:cNvPr>
          <p:cNvSpPr>
            <a:spLocks noGrp="1"/>
          </p:cNvSpPr>
          <p:nvPr>
            <p:ph type="dt" sz="half" idx="10"/>
          </p:nvPr>
        </p:nvSpPr>
        <p:spPr/>
        <p:txBody>
          <a:bodyPr/>
          <a:lstStyle/>
          <a:p>
            <a:fld id="{201159E6-C335-49DB-B007-57C17151BC21}" type="datetime1">
              <a:rPr lang="en-IN" smtClean="0"/>
              <a:t>24-06-2024</a:t>
            </a:fld>
            <a:endParaRPr lang="en-IN"/>
          </a:p>
        </p:txBody>
      </p:sp>
      <p:sp>
        <p:nvSpPr>
          <p:cNvPr id="5" name="Footer Placeholder 4">
            <a:extLst>
              <a:ext uri="{FF2B5EF4-FFF2-40B4-BE49-F238E27FC236}">
                <a16:creationId xmlns:a16="http://schemas.microsoft.com/office/drawing/2014/main" id="{942868E0-7911-BF6E-6B25-5BA103C087C3}"/>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E4052547-13C5-6274-D8F6-887908AD163A}"/>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2715054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F673-2790-CD14-FA62-6C75A4800C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C49BBF5-EF92-3E8C-CCE6-ED753BB42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5755E6-1315-E5B0-0CA4-585498272757}"/>
              </a:ext>
            </a:extLst>
          </p:cNvPr>
          <p:cNvSpPr>
            <a:spLocks noGrp="1"/>
          </p:cNvSpPr>
          <p:nvPr>
            <p:ph type="dt" sz="half" idx="10"/>
          </p:nvPr>
        </p:nvSpPr>
        <p:spPr/>
        <p:txBody>
          <a:bodyPr/>
          <a:lstStyle/>
          <a:p>
            <a:fld id="{4F4C5392-8E73-4F09-A26D-BF7DE9AEFD69}" type="datetime1">
              <a:rPr lang="en-IN" smtClean="0"/>
              <a:t>24-06-2024</a:t>
            </a:fld>
            <a:endParaRPr lang="en-IN"/>
          </a:p>
        </p:txBody>
      </p:sp>
      <p:sp>
        <p:nvSpPr>
          <p:cNvPr id="5" name="Footer Placeholder 4">
            <a:extLst>
              <a:ext uri="{FF2B5EF4-FFF2-40B4-BE49-F238E27FC236}">
                <a16:creationId xmlns:a16="http://schemas.microsoft.com/office/drawing/2014/main" id="{DA618E4B-279F-0D49-A444-3DE59943CAE7}"/>
              </a:ext>
            </a:extLst>
          </p:cNvPr>
          <p:cNvSpPr>
            <a:spLocks noGrp="1"/>
          </p:cNvSpPr>
          <p:nvPr>
            <p:ph type="ftr" sz="quarter" idx="11"/>
          </p:nvPr>
        </p:nvSpPr>
        <p:spPr/>
        <p:txBody>
          <a:bodyPr/>
          <a:lstStyle/>
          <a:p>
            <a:r>
              <a:rPr lang="en-IN"/>
              <a:t>1</a:t>
            </a:r>
          </a:p>
        </p:txBody>
      </p:sp>
      <p:sp>
        <p:nvSpPr>
          <p:cNvPr id="6" name="Slide Number Placeholder 5">
            <a:extLst>
              <a:ext uri="{FF2B5EF4-FFF2-40B4-BE49-F238E27FC236}">
                <a16:creationId xmlns:a16="http://schemas.microsoft.com/office/drawing/2014/main" id="{A3E4BB87-B9F5-D00F-BBA9-31736CCE9137}"/>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3206249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CA89-ED1D-ED78-FE6F-787DA970A0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6F9896-1973-5D11-1D65-16B6888EFB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03C890-F492-2411-1809-6F9BAECD7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DADB00-0FCB-F6CA-C44C-0A3DF20302F0}"/>
              </a:ext>
            </a:extLst>
          </p:cNvPr>
          <p:cNvSpPr>
            <a:spLocks noGrp="1"/>
          </p:cNvSpPr>
          <p:nvPr>
            <p:ph type="dt" sz="half" idx="10"/>
          </p:nvPr>
        </p:nvSpPr>
        <p:spPr/>
        <p:txBody>
          <a:bodyPr/>
          <a:lstStyle/>
          <a:p>
            <a:fld id="{DC84FD90-BEC4-4D46-B51D-C0781246D44C}" type="datetime1">
              <a:rPr lang="en-IN" smtClean="0"/>
              <a:t>24-06-2024</a:t>
            </a:fld>
            <a:endParaRPr lang="en-IN"/>
          </a:p>
        </p:txBody>
      </p:sp>
      <p:sp>
        <p:nvSpPr>
          <p:cNvPr id="6" name="Footer Placeholder 5">
            <a:extLst>
              <a:ext uri="{FF2B5EF4-FFF2-40B4-BE49-F238E27FC236}">
                <a16:creationId xmlns:a16="http://schemas.microsoft.com/office/drawing/2014/main" id="{0D9A3155-61EA-B452-EDAC-E0AC32FBA396}"/>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4D0D2B69-DC91-5D80-A8B3-45318878420E}"/>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7787366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BBD40-7AFD-F3A7-EF74-BA29C39D9C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CD6F4E-C6ED-E9FE-9D15-32A3F43173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4C07BD-42F7-FE24-841B-F9A9B93072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1EAC79-D4D1-68E8-9D07-6E989D114D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5CC7BD-FAA2-A156-1A9E-BBEB4BE2E0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4AE63F7-6C65-BED4-2704-A4D409F4D701}"/>
              </a:ext>
            </a:extLst>
          </p:cNvPr>
          <p:cNvSpPr>
            <a:spLocks noGrp="1"/>
          </p:cNvSpPr>
          <p:nvPr>
            <p:ph type="dt" sz="half" idx="10"/>
          </p:nvPr>
        </p:nvSpPr>
        <p:spPr/>
        <p:txBody>
          <a:bodyPr/>
          <a:lstStyle/>
          <a:p>
            <a:fld id="{A7F72F7A-D767-4F9E-BDEC-24521CBABF00}" type="datetime1">
              <a:rPr lang="en-IN" smtClean="0"/>
              <a:t>24-06-2024</a:t>
            </a:fld>
            <a:endParaRPr lang="en-IN"/>
          </a:p>
        </p:txBody>
      </p:sp>
      <p:sp>
        <p:nvSpPr>
          <p:cNvPr id="8" name="Footer Placeholder 7">
            <a:extLst>
              <a:ext uri="{FF2B5EF4-FFF2-40B4-BE49-F238E27FC236}">
                <a16:creationId xmlns:a16="http://schemas.microsoft.com/office/drawing/2014/main" id="{66043B85-1AA7-4A5A-EF86-8A1D37CBEEA3}"/>
              </a:ext>
            </a:extLst>
          </p:cNvPr>
          <p:cNvSpPr>
            <a:spLocks noGrp="1"/>
          </p:cNvSpPr>
          <p:nvPr>
            <p:ph type="ftr" sz="quarter" idx="11"/>
          </p:nvPr>
        </p:nvSpPr>
        <p:spPr/>
        <p:txBody>
          <a:bodyPr/>
          <a:lstStyle/>
          <a:p>
            <a:r>
              <a:rPr lang="en-IN"/>
              <a:t>1</a:t>
            </a:r>
          </a:p>
        </p:txBody>
      </p:sp>
      <p:sp>
        <p:nvSpPr>
          <p:cNvPr id="9" name="Slide Number Placeholder 8">
            <a:extLst>
              <a:ext uri="{FF2B5EF4-FFF2-40B4-BE49-F238E27FC236}">
                <a16:creationId xmlns:a16="http://schemas.microsoft.com/office/drawing/2014/main" id="{157B4761-8B14-17E9-0B56-4EDC7FECBAF5}"/>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829692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549A-98C8-8FDF-FED1-B8E874279A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4EA64F-D951-ABE9-4928-20E275CA2CAB}"/>
              </a:ext>
            </a:extLst>
          </p:cNvPr>
          <p:cNvSpPr>
            <a:spLocks noGrp="1"/>
          </p:cNvSpPr>
          <p:nvPr>
            <p:ph type="dt" sz="half" idx="10"/>
          </p:nvPr>
        </p:nvSpPr>
        <p:spPr/>
        <p:txBody>
          <a:bodyPr/>
          <a:lstStyle/>
          <a:p>
            <a:fld id="{352CAC63-EBFC-4A91-B009-D66AD6A8626A}" type="datetime1">
              <a:rPr lang="en-IN" smtClean="0"/>
              <a:t>24-06-2024</a:t>
            </a:fld>
            <a:endParaRPr lang="en-IN"/>
          </a:p>
        </p:txBody>
      </p:sp>
      <p:sp>
        <p:nvSpPr>
          <p:cNvPr id="4" name="Footer Placeholder 3">
            <a:extLst>
              <a:ext uri="{FF2B5EF4-FFF2-40B4-BE49-F238E27FC236}">
                <a16:creationId xmlns:a16="http://schemas.microsoft.com/office/drawing/2014/main" id="{53EB735F-6ABC-BD09-B216-AB1A88D32839}"/>
              </a:ext>
            </a:extLst>
          </p:cNvPr>
          <p:cNvSpPr>
            <a:spLocks noGrp="1"/>
          </p:cNvSpPr>
          <p:nvPr>
            <p:ph type="ftr" sz="quarter" idx="11"/>
          </p:nvPr>
        </p:nvSpPr>
        <p:spPr/>
        <p:txBody>
          <a:bodyPr/>
          <a:lstStyle/>
          <a:p>
            <a:r>
              <a:rPr lang="en-IN"/>
              <a:t>1</a:t>
            </a:r>
          </a:p>
        </p:txBody>
      </p:sp>
      <p:sp>
        <p:nvSpPr>
          <p:cNvPr id="5" name="Slide Number Placeholder 4">
            <a:extLst>
              <a:ext uri="{FF2B5EF4-FFF2-40B4-BE49-F238E27FC236}">
                <a16:creationId xmlns:a16="http://schemas.microsoft.com/office/drawing/2014/main" id="{3D920847-9031-A9BD-6303-1D1E882A5F8F}"/>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1840257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F7A773-2ACE-263A-7ECD-10584B974849}"/>
              </a:ext>
            </a:extLst>
          </p:cNvPr>
          <p:cNvSpPr>
            <a:spLocks noGrp="1"/>
          </p:cNvSpPr>
          <p:nvPr>
            <p:ph type="dt" sz="half" idx="10"/>
          </p:nvPr>
        </p:nvSpPr>
        <p:spPr/>
        <p:txBody>
          <a:bodyPr/>
          <a:lstStyle/>
          <a:p>
            <a:fld id="{82F1902B-0868-4E5D-AEBB-2B251B420092}" type="datetime1">
              <a:rPr lang="en-IN" smtClean="0"/>
              <a:t>24-06-2024</a:t>
            </a:fld>
            <a:endParaRPr lang="en-IN"/>
          </a:p>
        </p:txBody>
      </p:sp>
      <p:sp>
        <p:nvSpPr>
          <p:cNvPr id="3" name="Footer Placeholder 2">
            <a:extLst>
              <a:ext uri="{FF2B5EF4-FFF2-40B4-BE49-F238E27FC236}">
                <a16:creationId xmlns:a16="http://schemas.microsoft.com/office/drawing/2014/main" id="{80EF2B71-254A-33A1-965D-2A34D8CAE652}"/>
              </a:ext>
            </a:extLst>
          </p:cNvPr>
          <p:cNvSpPr>
            <a:spLocks noGrp="1"/>
          </p:cNvSpPr>
          <p:nvPr>
            <p:ph type="ftr" sz="quarter" idx="11"/>
          </p:nvPr>
        </p:nvSpPr>
        <p:spPr/>
        <p:txBody>
          <a:bodyPr/>
          <a:lstStyle/>
          <a:p>
            <a:r>
              <a:rPr lang="en-IN"/>
              <a:t>1</a:t>
            </a:r>
          </a:p>
        </p:txBody>
      </p:sp>
      <p:sp>
        <p:nvSpPr>
          <p:cNvPr id="4" name="Slide Number Placeholder 3">
            <a:extLst>
              <a:ext uri="{FF2B5EF4-FFF2-40B4-BE49-F238E27FC236}">
                <a16:creationId xmlns:a16="http://schemas.microsoft.com/office/drawing/2014/main" id="{42AA4CB1-39FE-7C78-9D4F-2A7622398655}"/>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6261776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6EEF1-358C-F6EA-6FD9-7E1FBFC2E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B35213-FA1C-14C6-6D56-7998CD6770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151E1A-CEF1-95C7-AC85-16E86DDCB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F3B1D-C3DC-490D-0747-014BB967FAE9}"/>
              </a:ext>
            </a:extLst>
          </p:cNvPr>
          <p:cNvSpPr>
            <a:spLocks noGrp="1"/>
          </p:cNvSpPr>
          <p:nvPr>
            <p:ph type="dt" sz="half" idx="10"/>
          </p:nvPr>
        </p:nvSpPr>
        <p:spPr/>
        <p:txBody>
          <a:bodyPr/>
          <a:lstStyle/>
          <a:p>
            <a:fld id="{7C04D5FE-207C-415D-B96D-A73319C7C29A}" type="datetime1">
              <a:rPr lang="en-IN" smtClean="0"/>
              <a:t>24-06-2024</a:t>
            </a:fld>
            <a:endParaRPr lang="en-IN"/>
          </a:p>
        </p:txBody>
      </p:sp>
      <p:sp>
        <p:nvSpPr>
          <p:cNvPr id="6" name="Footer Placeholder 5">
            <a:extLst>
              <a:ext uri="{FF2B5EF4-FFF2-40B4-BE49-F238E27FC236}">
                <a16:creationId xmlns:a16="http://schemas.microsoft.com/office/drawing/2014/main" id="{36B965B3-67F5-EC5D-189D-836FF7B2A5A6}"/>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576F569B-7D92-09A0-9C40-5195A86A67AF}"/>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31057616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963-9F99-A990-3852-291379F78F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824033-7E34-7AA0-3FD3-7B96E60457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3F59E5-8EF0-70F2-022F-60420119F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470B9A-991A-97E8-CFA2-2E206AFCA4EC}"/>
              </a:ext>
            </a:extLst>
          </p:cNvPr>
          <p:cNvSpPr>
            <a:spLocks noGrp="1"/>
          </p:cNvSpPr>
          <p:nvPr>
            <p:ph type="dt" sz="half" idx="10"/>
          </p:nvPr>
        </p:nvSpPr>
        <p:spPr/>
        <p:txBody>
          <a:bodyPr/>
          <a:lstStyle/>
          <a:p>
            <a:fld id="{C89FEA72-525A-4650-AFD7-9970BEDA33DA}" type="datetime1">
              <a:rPr lang="en-IN" smtClean="0"/>
              <a:t>24-06-2024</a:t>
            </a:fld>
            <a:endParaRPr lang="en-IN"/>
          </a:p>
        </p:txBody>
      </p:sp>
      <p:sp>
        <p:nvSpPr>
          <p:cNvPr id="6" name="Footer Placeholder 5">
            <a:extLst>
              <a:ext uri="{FF2B5EF4-FFF2-40B4-BE49-F238E27FC236}">
                <a16:creationId xmlns:a16="http://schemas.microsoft.com/office/drawing/2014/main" id="{4F0C3F4E-DB7A-BFD0-15CA-F370B6154810}"/>
              </a:ext>
            </a:extLst>
          </p:cNvPr>
          <p:cNvSpPr>
            <a:spLocks noGrp="1"/>
          </p:cNvSpPr>
          <p:nvPr>
            <p:ph type="ftr" sz="quarter" idx="11"/>
          </p:nvPr>
        </p:nvSpPr>
        <p:spPr/>
        <p:txBody>
          <a:bodyPr/>
          <a:lstStyle/>
          <a:p>
            <a:r>
              <a:rPr lang="en-IN"/>
              <a:t>1</a:t>
            </a:r>
          </a:p>
        </p:txBody>
      </p:sp>
      <p:sp>
        <p:nvSpPr>
          <p:cNvPr id="7" name="Slide Number Placeholder 6">
            <a:extLst>
              <a:ext uri="{FF2B5EF4-FFF2-40B4-BE49-F238E27FC236}">
                <a16:creationId xmlns:a16="http://schemas.microsoft.com/office/drawing/2014/main" id="{9AC35F85-11C7-2317-3001-94B0A4379E19}"/>
              </a:ext>
            </a:extLst>
          </p:cNvPr>
          <p:cNvSpPr>
            <a:spLocks noGrp="1"/>
          </p:cNvSpPr>
          <p:nvPr>
            <p:ph type="sldNum" sz="quarter" idx="12"/>
          </p:nvPr>
        </p:nvSpPr>
        <p:spPr/>
        <p:txBody>
          <a:bodyPr/>
          <a:lstStyle/>
          <a:p>
            <a:fld id="{B100007C-C5D3-4C08-9F12-FF25CD712FD1}" type="slidenum">
              <a:rPr lang="en-IN" smtClean="0"/>
              <a:t>‹#›</a:t>
            </a:fld>
            <a:endParaRPr lang="en-IN"/>
          </a:p>
        </p:txBody>
      </p:sp>
    </p:spTree>
    <p:extLst>
      <p:ext uri="{BB962C8B-B14F-4D97-AF65-F5344CB8AC3E}">
        <p14:creationId xmlns:p14="http://schemas.microsoft.com/office/powerpoint/2010/main" val="19144737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AF43A-312A-CB58-36E6-3612310D8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B2DC28-8102-E4E5-3C6E-155F39EE08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209597-B1E8-89C2-A8A8-EDA1BB8551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100D3-0F47-4427-A9C1-2CD166F1220F}" type="datetime1">
              <a:rPr lang="en-IN" smtClean="0"/>
              <a:t>24-06-2024</a:t>
            </a:fld>
            <a:endParaRPr lang="en-IN"/>
          </a:p>
        </p:txBody>
      </p:sp>
      <p:sp>
        <p:nvSpPr>
          <p:cNvPr id="5" name="Footer Placeholder 4">
            <a:extLst>
              <a:ext uri="{FF2B5EF4-FFF2-40B4-BE49-F238E27FC236}">
                <a16:creationId xmlns:a16="http://schemas.microsoft.com/office/drawing/2014/main" id="{B32F565E-1524-B496-9774-BD9E4A6644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a:t>
            </a:r>
          </a:p>
        </p:txBody>
      </p:sp>
      <p:sp>
        <p:nvSpPr>
          <p:cNvPr id="6" name="Slide Number Placeholder 5">
            <a:extLst>
              <a:ext uri="{FF2B5EF4-FFF2-40B4-BE49-F238E27FC236}">
                <a16:creationId xmlns:a16="http://schemas.microsoft.com/office/drawing/2014/main" id="{BBA2F9E7-2532-4C0E-1DC4-BB78FC592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0007C-C5D3-4C08-9F12-FF25CD712FD1}" type="slidenum">
              <a:rPr lang="en-IN" smtClean="0"/>
              <a:t>‹#›</a:t>
            </a:fld>
            <a:endParaRPr lang="en-IN"/>
          </a:p>
        </p:txBody>
      </p:sp>
    </p:spTree>
    <p:extLst>
      <p:ext uri="{BB962C8B-B14F-4D97-AF65-F5344CB8AC3E}">
        <p14:creationId xmlns:p14="http://schemas.microsoft.com/office/powerpoint/2010/main" val="2585397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customXml" Target="../ink/ink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ist_of_countries_by_papaya_production#:~:text=The%20estimated%20total%20world%20production,over%2043%25%20of%20global%20production."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griexchange.apeda.gov.in/India%20Production/India_Productions.aspx?cat=fruit&amp;hscode=1051"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14/relationships/chartEx" Target="../charts/chartEx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IT Puducherry">
            <a:extLst>
              <a:ext uri="{FF2B5EF4-FFF2-40B4-BE49-F238E27FC236}">
                <a16:creationId xmlns:a16="http://schemas.microsoft.com/office/drawing/2014/main" id="{1B594EDC-95E5-6754-E417-5E5566478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68" y="177579"/>
            <a:ext cx="1309344" cy="13093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6E6DFE0-85DE-9D9D-8C84-89BD112C86E8}"/>
              </a:ext>
            </a:extLst>
          </p:cNvPr>
          <p:cNvSpPr txBox="1"/>
          <p:nvPr/>
        </p:nvSpPr>
        <p:spPr>
          <a:xfrm>
            <a:off x="2055043" y="509086"/>
            <a:ext cx="9958927" cy="646331"/>
          </a:xfrm>
          <a:prstGeom prst="rect">
            <a:avLst/>
          </a:prstGeom>
          <a:noFill/>
        </p:spPr>
        <p:txBody>
          <a:bodyPr wrap="square">
            <a:spAutoFit/>
          </a:bodyPr>
          <a:lstStyle/>
          <a:p>
            <a:r>
              <a:rPr lang="en-US" sz="3600" dirty="0"/>
              <a:t>Department of Computer Science and Engineering</a:t>
            </a:r>
            <a:endParaRPr lang="en-IN" sz="3600" dirty="0"/>
          </a:p>
        </p:txBody>
      </p:sp>
      <p:sp>
        <p:nvSpPr>
          <p:cNvPr id="5" name="TextBox 4">
            <a:extLst>
              <a:ext uri="{FF2B5EF4-FFF2-40B4-BE49-F238E27FC236}">
                <a16:creationId xmlns:a16="http://schemas.microsoft.com/office/drawing/2014/main" id="{DA9E45EB-7F90-95F0-F49E-0F6DDAF9C4D2}"/>
              </a:ext>
            </a:extLst>
          </p:cNvPr>
          <p:cNvSpPr txBox="1"/>
          <p:nvPr/>
        </p:nvSpPr>
        <p:spPr>
          <a:xfrm>
            <a:off x="0" y="1710121"/>
            <a:ext cx="12192000" cy="584775"/>
          </a:xfrm>
          <a:prstGeom prst="rect">
            <a:avLst/>
          </a:prstGeom>
          <a:noFill/>
        </p:spPr>
        <p:txBody>
          <a:bodyPr wrap="square">
            <a:spAutoFit/>
          </a:bodyPr>
          <a:lstStyle/>
          <a:p>
            <a:pPr algn="ctr"/>
            <a:r>
              <a:rPr lang="en-IN" sz="3200"/>
              <a:t>Final Project </a:t>
            </a:r>
            <a:r>
              <a:rPr lang="en-IN" sz="3200" dirty="0"/>
              <a:t>Review</a:t>
            </a:r>
          </a:p>
        </p:txBody>
      </p:sp>
      <p:sp>
        <p:nvSpPr>
          <p:cNvPr id="7" name="TextBox 6">
            <a:extLst>
              <a:ext uri="{FF2B5EF4-FFF2-40B4-BE49-F238E27FC236}">
                <a16:creationId xmlns:a16="http://schemas.microsoft.com/office/drawing/2014/main" id="{4F7222B3-088F-35AC-22C1-E4CD34729747}"/>
              </a:ext>
            </a:extLst>
          </p:cNvPr>
          <p:cNvSpPr txBox="1"/>
          <p:nvPr/>
        </p:nvSpPr>
        <p:spPr>
          <a:xfrm>
            <a:off x="507968" y="5196563"/>
            <a:ext cx="3291034" cy="1323439"/>
          </a:xfrm>
          <a:prstGeom prst="rect">
            <a:avLst/>
          </a:prstGeom>
          <a:noFill/>
        </p:spPr>
        <p:txBody>
          <a:bodyPr wrap="square">
            <a:spAutoFit/>
          </a:bodyPr>
          <a:lstStyle/>
          <a:p>
            <a:pPr algn="ctr"/>
            <a:r>
              <a:rPr lang="en-IN" sz="2000" b="1" dirty="0"/>
              <a:t>Presented by</a:t>
            </a:r>
          </a:p>
          <a:p>
            <a:r>
              <a:rPr lang="en-IN" sz="2000" dirty="0"/>
              <a:t>CS20B1002 - Abhishek Tirkey</a:t>
            </a:r>
          </a:p>
          <a:p>
            <a:r>
              <a:rPr lang="en-IN" sz="2000" dirty="0"/>
              <a:t>CS20B1060 - Ujjwal Kumar</a:t>
            </a:r>
          </a:p>
          <a:p>
            <a:r>
              <a:rPr lang="en-IN" sz="2000" dirty="0"/>
              <a:t>CS20B1065 - K Vivek Kumar</a:t>
            </a:r>
          </a:p>
        </p:txBody>
      </p:sp>
      <p:sp>
        <p:nvSpPr>
          <p:cNvPr id="9" name="TextBox 8">
            <a:extLst>
              <a:ext uri="{FF2B5EF4-FFF2-40B4-BE49-F238E27FC236}">
                <a16:creationId xmlns:a16="http://schemas.microsoft.com/office/drawing/2014/main" id="{A0027433-F579-9C6B-BE10-2A5FF8203058}"/>
              </a:ext>
            </a:extLst>
          </p:cNvPr>
          <p:cNvSpPr txBox="1"/>
          <p:nvPr/>
        </p:nvSpPr>
        <p:spPr>
          <a:xfrm>
            <a:off x="9002598" y="5196563"/>
            <a:ext cx="2681434" cy="1323439"/>
          </a:xfrm>
          <a:prstGeom prst="rect">
            <a:avLst/>
          </a:prstGeom>
          <a:noFill/>
        </p:spPr>
        <p:txBody>
          <a:bodyPr wrap="square">
            <a:spAutoFit/>
          </a:bodyPr>
          <a:lstStyle/>
          <a:p>
            <a:pPr algn="ctr"/>
            <a:r>
              <a:rPr lang="en-IN" sz="2000" b="1" dirty="0"/>
              <a:t>Guided by</a:t>
            </a:r>
          </a:p>
          <a:p>
            <a:pPr algn="ctr"/>
            <a:r>
              <a:rPr lang="en-IN" sz="2000" dirty="0"/>
              <a:t>Dr. P Kumaran</a:t>
            </a:r>
          </a:p>
          <a:p>
            <a:pPr algn="ctr"/>
            <a:r>
              <a:rPr lang="en-IN" sz="2000" dirty="0"/>
              <a:t>Assistant Professor, CSE</a:t>
            </a:r>
          </a:p>
          <a:p>
            <a:pPr algn="ctr"/>
            <a:r>
              <a:rPr lang="en-IN" sz="2000" dirty="0"/>
              <a:t> </a:t>
            </a:r>
          </a:p>
        </p:txBody>
      </p:sp>
      <p:sp>
        <p:nvSpPr>
          <p:cNvPr id="10" name="TextBox 9">
            <a:extLst>
              <a:ext uri="{FF2B5EF4-FFF2-40B4-BE49-F238E27FC236}">
                <a16:creationId xmlns:a16="http://schemas.microsoft.com/office/drawing/2014/main" id="{C5F25AD4-0B13-F53A-CE97-5E3268A6D206}"/>
              </a:ext>
            </a:extLst>
          </p:cNvPr>
          <p:cNvSpPr txBox="1"/>
          <p:nvPr/>
        </p:nvSpPr>
        <p:spPr>
          <a:xfrm>
            <a:off x="103694" y="2849600"/>
            <a:ext cx="12192000" cy="1323439"/>
          </a:xfrm>
          <a:prstGeom prst="rect">
            <a:avLst/>
          </a:prstGeom>
          <a:noFill/>
        </p:spPr>
        <p:txBody>
          <a:bodyPr wrap="square" rtlCol="0">
            <a:spAutoFit/>
          </a:bodyPr>
          <a:lstStyle/>
          <a:p>
            <a:pPr algn="ctr"/>
            <a:r>
              <a:rPr lang="en-IN" sz="4000" dirty="0"/>
              <a:t>Papaya Fruit Disease Classification </a:t>
            </a:r>
            <a:r>
              <a:rPr lang="en-US" sz="4000" b="0" i="0" u="none" strike="noStrike" cap="none" dirty="0">
                <a:solidFill>
                  <a:schemeClr val="dk1"/>
                </a:solidFill>
                <a:ea typeface="Arial"/>
                <a:cs typeface="Arial"/>
                <a:sym typeface="Arial"/>
              </a:rPr>
              <a:t>using </a:t>
            </a:r>
          </a:p>
          <a:p>
            <a:pPr algn="ctr"/>
            <a:r>
              <a:rPr lang="en-US" sz="4000" dirty="0">
                <a:solidFill>
                  <a:schemeClr val="dk1"/>
                </a:solidFill>
                <a:cs typeface="Arial"/>
                <a:sym typeface="Arial"/>
              </a:rPr>
              <a:t>Deep Learning Techniques </a:t>
            </a:r>
            <a:endParaRPr lang="en-IN" sz="4000" dirty="0"/>
          </a:p>
        </p:txBody>
      </p:sp>
      <p:sp>
        <p:nvSpPr>
          <p:cNvPr id="8" name="Slide Number Placeholder 6">
            <a:extLst>
              <a:ext uri="{FF2B5EF4-FFF2-40B4-BE49-F238E27FC236}">
                <a16:creationId xmlns:a16="http://schemas.microsoft.com/office/drawing/2014/main" id="{51CA58FD-64A1-EC82-67E0-0EBDCF3374EB}"/>
              </a:ext>
            </a:extLst>
          </p:cNvPr>
          <p:cNvSpPr txBox="1">
            <a:spLocks/>
          </p:cNvSpPr>
          <p:nvPr/>
        </p:nvSpPr>
        <p:spPr>
          <a:xfrm>
            <a:off x="8855698" y="633743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dirty="0">
              <a:solidFill>
                <a:schemeClr val="tx1"/>
              </a:solidFill>
            </a:endParaRPr>
          </a:p>
        </p:txBody>
      </p:sp>
    </p:spTree>
    <p:extLst>
      <p:ext uri="{BB962C8B-B14F-4D97-AF65-F5344CB8AC3E}">
        <p14:creationId xmlns:p14="http://schemas.microsoft.com/office/powerpoint/2010/main" val="14561885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09FC3B-0F85-C1ED-D9DB-71EDDB77C5FD}"/>
              </a:ext>
            </a:extLst>
          </p:cNvPr>
          <p:cNvGraphicFramePr>
            <a:graphicFrameLocks noGrp="1"/>
          </p:cNvGraphicFramePr>
          <p:nvPr>
            <p:extLst>
              <p:ext uri="{D42A27DB-BD31-4B8C-83A1-F6EECF244321}">
                <p14:modId xmlns:p14="http://schemas.microsoft.com/office/powerpoint/2010/main" val="4028892468"/>
              </p:ext>
            </p:extLst>
          </p:nvPr>
        </p:nvGraphicFramePr>
        <p:xfrm>
          <a:off x="859409" y="1309556"/>
          <a:ext cx="10473180" cy="5329082"/>
        </p:xfrm>
        <a:graphic>
          <a:graphicData uri="http://schemas.openxmlformats.org/drawingml/2006/table">
            <a:tbl>
              <a:tblPr/>
              <a:tblGrid>
                <a:gridCol w="1745530">
                  <a:extLst>
                    <a:ext uri="{9D8B030D-6E8A-4147-A177-3AD203B41FA5}">
                      <a16:colId xmlns:a16="http://schemas.microsoft.com/office/drawing/2014/main" val="1357967580"/>
                    </a:ext>
                  </a:extLst>
                </a:gridCol>
                <a:gridCol w="1745530">
                  <a:extLst>
                    <a:ext uri="{9D8B030D-6E8A-4147-A177-3AD203B41FA5}">
                      <a16:colId xmlns:a16="http://schemas.microsoft.com/office/drawing/2014/main" val="3246369946"/>
                    </a:ext>
                  </a:extLst>
                </a:gridCol>
                <a:gridCol w="1745530">
                  <a:extLst>
                    <a:ext uri="{9D8B030D-6E8A-4147-A177-3AD203B41FA5}">
                      <a16:colId xmlns:a16="http://schemas.microsoft.com/office/drawing/2014/main" val="2573613364"/>
                    </a:ext>
                  </a:extLst>
                </a:gridCol>
                <a:gridCol w="1745530">
                  <a:extLst>
                    <a:ext uri="{9D8B030D-6E8A-4147-A177-3AD203B41FA5}">
                      <a16:colId xmlns:a16="http://schemas.microsoft.com/office/drawing/2014/main" val="653000837"/>
                    </a:ext>
                  </a:extLst>
                </a:gridCol>
                <a:gridCol w="1703524">
                  <a:extLst>
                    <a:ext uri="{9D8B030D-6E8A-4147-A177-3AD203B41FA5}">
                      <a16:colId xmlns:a16="http://schemas.microsoft.com/office/drawing/2014/main" val="817474000"/>
                    </a:ext>
                  </a:extLst>
                </a:gridCol>
                <a:gridCol w="1787536">
                  <a:extLst>
                    <a:ext uri="{9D8B030D-6E8A-4147-A177-3AD203B41FA5}">
                      <a16:colId xmlns:a16="http://schemas.microsoft.com/office/drawing/2014/main" val="3177398060"/>
                    </a:ext>
                  </a:extLst>
                </a:gridCol>
              </a:tblGrid>
              <a:tr h="525119">
                <a:tc>
                  <a:txBody>
                    <a:bodyPr/>
                    <a:lstStyle/>
                    <a:p>
                      <a:pPr algn="ctr" rtl="0" fontAlgn="b"/>
                      <a:r>
                        <a:rPr lang="en-IN" sz="1800" b="1" dirty="0">
                          <a:effectLst/>
                        </a:rPr>
                        <a:t>Sl. No.</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Year of Publication</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Name of the Publisher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Title of the Paper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Techniques Used</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sz="1800" b="1" dirty="0">
                          <a:effectLst/>
                        </a:rPr>
                        <a:t>Limitations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21576580"/>
                  </a:ext>
                </a:extLst>
              </a:tr>
              <a:tr h="1568655">
                <a:tc>
                  <a:txBody>
                    <a:bodyPr/>
                    <a:lstStyle/>
                    <a:p>
                      <a:pPr algn="ctr" rtl="0" fontAlgn="b"/>
                      <a:r>
                        <a:rPr lang="en-IN" sz="1800" dirty="0">
                          <a:effectLst/>
                        </a:rPr>
                        <a:t>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MDPI</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Early Detection of Papaya Diseases Using Unsupervised Learning Algorithms [3]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Unsupervised Learning Algorithms (Clustering Algorithms)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Cannot detect diseases at an initial stage.</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4498261"/>
                  </a:ext>
                </a:extLst>
              </a:tr>
              <a:tr h="1512034">
                <a:tc>
                  <a:txBody>
                    <a:bodyPr/>
                    <a:lstStyle/>
                    <a:p>
                      <a:pPr algn="ctr" rtl="0" fontAlgn="b"/>
                      <a:r>
                        <a:rPr lang="en-IN" sz="1800" dirty="0">
                          <a:effectLst/>
                        </a:rPr>
                        <a:t>4</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ACM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A Survey on Machine Learning Based Papaya Fruit Disease Detection [4]</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Support Vector Machine (SVM)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2921998"/>
                  </a:ext>
                </a:extLst>
              </a:tr>
              <a:tr h="1512034">
                <a:tc>
                  <a:txBody>
                    <a:bodyPr/>
                    <a:lstStyle/>
                    <a:p>
                      <a:pPr algn="ctr" rtl="0" fontAlgn="b"/>
                      <a:r>
                        <a:rPr lang="en-IN" sz="1800" dirty="0">
                          <a:effectLst/>
                          <a:latin typeface="+mn-lt"/>
                          <a:cs typeface="Times New Roman" panose="02020603050405020304" pitchFamily="18" charset="0"/>
                        </a:rPr>
                        <a:t>5</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2020</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Precision Agriculture</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a:effectLst/>
                          <a:latin typeface="+mn-lt"/>
                          <a:cs typeface="Times New Roman" panose="02020603050405020304" pitchFamily="18" charset="0"/>
                        </a:rPr>
                        <a:t>Hyperspectral Imaging-Based Plant Disease Detection: A Review [5]</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b="0" dirty="0">
                          <a:effectLst/>
                          <a:latin typeface="+mn-lt"/>
                          <a:cs typeface="Times New Roman" panose="02020603050405020304" pitchFamily="18" charset="0"/>
                        </a:rPr>
                        <a:t>Hyperspectral imaging, machine learning</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dirty="0">
                          <a:effectLst/>
                          <a:latin typeface="+mn-lt"/>
                          <a:cs typeface="Times New Roman" panose="02020603050405020304" pitchFamily="18" charset="0"/>
                        </a:rPr>
                        <a:t>High cost of hyperspectral imaging equipment</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749891"/>
                  </a:ext>
                </a:extLst>
              </a:tr>
            </a:tbl>
          </a:graphicData>
        </a:graphic>
      </p:graphicFrame>
      <p:sp>
        <p:nvSpPr>
          <p:cNvPr id="3" name="TextBox 2">
            <a:extLst>
              <a:ext uri="{FF2B5EF4-FFF2-40B4-BE49-F238E27FC236}">
                <a16:creationId xmlns:a16="http://schemas.microsoft.com/office/drawing/2014/main" id="{AD29EFD4-BD9E-1E10-65F9-A3A591373599}"/>
              </a:ext>
            </a:extLst>
          </p:cNvPr>
          <p:cNvSpPr txBox="1"/>
          <p:nvPr/>
        </p:nvSpPr>
        <p:spPr>
          <a:xfrm>
            <a:off x="859409" y="476864"/>
            <a:ext cx="11332591" cy="769441"/>
          </a:xfrm>
          <a:prstGeom prst="rect">
            <a:avLst/>
          </a:prstGeom>
          <a:noFill/>
        </p:spPr>
        <p:txBody>
          <a:bodyPr wrap="square">
            <a:spAutoFit/>
          </a:bodyPr>
          <a:lstStyle/>
          <a:p>
            <a:r>
              <a:rPr lang="en-IN" sz="4400" b="1" dirty="0"/>
              <a:t>Literature Review</a:t>
            </a:r>
          </a:p>
        </p:txBody>
      </p:sp>
      <p:sp>
        <p:nvSpPr>
          <p:cNvPr id="7" name="Slide Number Placeholder 6">
            <a:extLst>
              <a:ext uri="{FF2B5EF4-FFF2-40B4-BE49-F238E27FC236}">
                <a16:creationId xmlns:a16="http://schemas.microsoft.com/office/drawing/2014/main" id="{6BE90D5A-4378-0892-8816-121D1DA98F90}"/>
              </a:ext>
            </a:extLst>
          </p:cNvPr>
          <p:cNvSpPr txBox="1">
            <a:spLocks/>
          </p:cNvSpPr>
          <p:nvPr/>
        </p:nvSpPr>
        <p:spPr>
          <a:xfrm>
            <a:off x="9072514" y="63811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10</a:t>
            </a:fld>
            <a:endParaRPr lang="en-IN" sz="1600" dirty="0">
              <a:solidFill>
                <a:schemeClr val="tx1"/>
              </a:solidFill>
            </a:endParaRPr>
          </a:p>
        </p:txBody>
      </p:sp>
    </p:spTree>
    <p:extLst>
      <p:ext uri="{BB962C8B-B14F-4D97-AF65-F5344CB8AC3E}">
        <p14:creationId xmlns:p14="http://schemas.microsoft.com/office/powerpoint/2010/main" val="34485076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425078-AB53-182B-E4D4-74224554CACF}"/>
              </a:ext>
            </a:extLst>
          </p:cNvPr>
          <p:cNvSpPr txBox="1"/>
          <p:nvPr/>
        </p:nvSpPr>
        <p:spPr>
          <a:xfrm>
            <a:off x="936396" y="495717"/>
            <a:ext cx="11255604" cy="769441"/>
          </a:xfrm>
          <a:prstGeom prst="rect">
            <a:avLst/>
          </a:prstGeom>
          <a:noFill/>
        </p:spPr>
        <p:txBody>
          <a:bodyPr wrap="square">
            <a:spAutoFit/>
          </a:bodyPr>
          <a:lstStyle/>
          <a:p>
            <a:r>
              <a:rPr lang="en-IN" sz="4400" b="1" dirty="0"/>
              <a:t>Gaps in Literature</a:t>
            </a:r>
          </a:p>
        </p:txBody>
      </p:sp>
      <p:sp>
        <p:nvSpPr>
          <p:cNvPr id="4" name="TextBox 3">
            <a:extLst>
              <a:ext uri="{FF2B5EF4-FFF2-40B4-BE49-F238E27FC236}">
                <a16:creationId xmlns:a16="http://schemas.microsoft.com/office/drawing/2014/main" id="{AD418D6F-2774-5EBD-6755-3C8B491A5357}"/>
              </a:ext>
            </a:extLst>
          </p:cNvPr>
          <p:cNvSpPr txBox="1"/>
          <p:nvPr/>
        </p:nvSpPr>
        <p:spPr>
          <a:xfrm>
            <a:off x="468198" y="1341052"/>
            <a:ext cx="11255604" cy="4420890"/>
          </a:xfrm>
          <a:prstGeom prst="rect">
            <a:avLst/>
          </a:prstGeom>
          <a:noFill/>
        </p:spPr>
        <p:txBody>
          <a:bodyPr wrap="square">
            <a:spAutoFit/>
          </a:bodyPr>
          <a:lstStyle/>
          <a:p>
            <a:pPr marL="800100" lvl="1" indent="-342900">
              <a:lnSpc>
                <a:spcPct val="200000"/>
              </a:lnSpc>
              <a:buFont typeface="Wingdings" panose="05000000000000000000" pitchFamily="2" charset="2"/>
              <a:buChar char="§"/>
            </a:pPr>
            <a:r>
              <a:rPr lang="en-IN" sz="2400" i="0" dirty="0">
                <a:effectLst/>
              </a:rPr>
              <a:t>Limited Focus on Papaya fruit</a:t>
            </a:r>
            <a:endParaRPr lang="en-US" sz="2400" dirty="0"/>
          </a:p>
          <a:p>
            <a:pPr marL="800100" lvl="1" indent="-342900">
              <a:lnSpc>
                <a:spcPct val="200000"/>
              </a:lnSpc>
              <a:buFont typeface="Wingdings" panose="05000000000000000000" pitchFamily="2" charset="2"/>
              <a:buChar char="§"/>
            </a:pPr>
            <a:r>
              <a:rPr lang="en-US" sz="2400" i="0" dirty="0">
                <a:effectLst/>
              </a:rPr>
              <a:t>Lack of publicly available datasets</a:t>
            </a:r>
          </a:p>
          <a:p>
            <a:pPr marL="800100" lvl="1" indent="-342900">
              <a:lnSpc>
                <a:spcPct val="200000"/>
              </a:lnSpc>
              <a:buFont typeface="Wingdings" panose="05000000000000000000" pitchFamily="2" charset="2"/>
              <a:buChar char="§"/>
            </a:pPr>
            <a:r>
              <a:rPr lang="en-US" sz="2400" dirty="0"/>
              <a:t>Not used b</a:t>
            </a:r>
            <a:r>
              <a:rPr lang="en-US" sz="2400" i="0" dirty="0">
                <a:effectLst/>
              </a:rPr>
              <a:t>alanced dataset </a:t>
            </a:r>
          </a:p>
          <a:p>
            <a:pPr marL="800100" lvl="1" indent="-342900">
              <a:lnSpc>
                <a:spcPct val="200000"/>
              </a:lnSpc>
              <a:buFont typeface="Wingdings" panose="05000000000000000000" pitchFamily="2" charset="2"/>
              <a:buChar char="§"/>
            </a:pPr>
            <a:r>
              <a:rPr lang="en-US" sz="2400" dirty="0"/>
              <a:t>Detection of disease in its initial phase</a:t>
            </a:r>
            <a:endParaRPr lang="en-US" sz="2400" i="0" dirty="0">
              <a:effectLst/>
            </a:endParaRPr>
          </a:p>
          <a:p>
            <a:pPr marL="800100" lvl="1" indent="-342900">
              <a:lnSpc>
                <a:spcPct val="200000"/>
              </a:lnSpc>
              <a:buFont typeface="Wingdings" panose="05000000000000000000" pitchFamily="2" charset="2"/>
              <a:buChar char="§"/>
            </a:pPr>
            <a:r>
              <a:rPr lang="en-US" sz="2400" i="0" dirty="0">
                <a:effectLst/>
              </a:rPr>
              <a:t>Development of </a:t>
            </a:r>
            <a:r>
              <a:rPr lang="en-US" sz="2400" dirty="0"/>
              <a:t>Deep Learning</a:t>
            </a:r>
            <a:r>
              <a:rPr lang="en-US" sz="2400" i="0" dirty="0">
                <a:effectLst/>
              </a:rPr>
              <a:t> based systems that can be used to detect a wider range of diseases.</a:t>
            </a:r>
          </a:p>
        </p:txBody>
      </p:sp>
      <p:sp>
        <p:nvSpPr>
          <p:cNvPr id="8" name="Slide Number Placeholder 6">
            <a:extLst>
              <a:ext uri="{FF2B5EF4-FFF2-40B4-BE49-F238E27FC236}">
                <a16:creationId xmlns:a16="http://schemas.microsoft.com/office/drawing/2014/main" id="{B1B97D18-985F-F071-9525-563C53650621}"/>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11</a:t>
            </a:fld>
            <a:endParaRPr lang="en-IN" sz="1600" dirty="0">
              <a:solidFill>
                <a:schemeClr val="tx1"/>
              </a:solidFill>
            </a:endParaRPr>
          </a:p>
        </p:txBody>
      </p:sp>
    </p:spTree>
    <p:extLst>
      <p:ext uri="{BB962C8B-B14F-4D97-AF65-F5344CB8AC3E}">
        <p14:creationId xmlns:p14="http://schemas.microsoft.com/office/powerpoint/2010/main" val="24186414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04537-495E-E00A-2D18-184754B3C9BE}"/>
              </a:ext>
            </a:extLst>
          </p:cNvPr>
          <p:cNvSpPr txBox="1"/>
          <p:nvPr/>
        </p:nvSpPr>
        <p:spPr>
          <a:xfrm>
            <a:off x="735290" y="542851"/>
            <a:ext cx="11456710" cy="769441"/>
          </a:xfrm>
          <a:prstGeom prst="rect">
            <a:avLst/>
          </a:prstGeom>
          <a:noFill/>
        </p:spPr>
        <p:txBody>
          <a:bodyPr wrap="square">
            <a:spAutoFit/>
          </a:bodyPr>
          <a:lstStyle/>
          <a:p>
            <a:r>
              <a:rPr lang="en-IN" sz="4400" b="1" dirty="0"/>
              <a:t>Motivation</a:t>
            </a:r>
          </a:p>
        </p:txBody>
      </p:sp>
      <p:sp>
        <p:nvSpPr>
          <p:cNvPr id="4" name="TextBox 3">
            <a:extLst>
              <a:ext uri="{FF2B5EF4-FFF2-40B4-BE49-F238E27FC236}">
                <a16:creationId xmlns:a16="http://schemas.microsoft.com/office/drawing/2014/main" id="{C398BC8B-759A-0D06-6E86-F45DF1B4BDAC}"/>
              </a:ext>
            </a:extLst>
          </p:cNvPr>
          <p:cNvSpPr txBox="1"/>
          <p:nvPr/>
        </p:nvSpPr>
        <p:spPr>
          <a:xfrm>
            <a:off x="735290" y="1832733"/>
            <a:ext cx="10972800" cy="4154984"/>
          </a:xfrm>
          <a:prstGeom prst="rect">
            <a:avLst/>
          </a:prstGeom>
          <a:noFill/>
        </p:spPr>
        <p:txBody>
          <a:bodyPr wrap="square" numCol="2">
            <a:spAutoFit/>
          </a:bodyPr>
          <a:lstStyle/>
          <a:p>
            <a:pPr marL="457200" indent="-457200" algn="l">
              <a:buFont typeface="Wingdings" panose="05000000000000000000" pitchFamily="2" charset="2"/>
              <a:buChar char="q"/>
            </a:pPr>
            <a:r>
              <a:rPr lang="en-US" sz="2400" i="0" dirty="0">
                <a:effectLst/>
              </a:rPr>
              <a:t>Crop Yield Optimization</a:t>
            </a:r>
          </a:p>
          <a:p>
            <a:pPr algn="l"/>
            <a:endParaRPr lang="en-US" sz="2400" i="0" dirty="0">
              <a:effectLst/>
            </a:endParaRPr>
          </a:p>
          <a:p>
            <a:pPr marL="457200" indent="-457200" algn="l">
              <a:buFont typeface="Wingdings" panose="05000000000000000000" pitchFamily="2" charset="2"/>
              <a:buChar char="q"/>
            </a:pPr>
            <a:r>
              <a:rPr lang="en-US" sz="2400" i="0" dirty="0">
                <a:effectLst/>
              </a:rPr>
              <a:t>Economic Impact</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Resource Efficiency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Food Security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Scientific Advancement</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Sustainability</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Farmers' Welfare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Educational Value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Global Significance</a:t>
            </a:r>
          </a:p>
          <a:p>
            <a:pPr marL="457200" indent="-457200" algn="l">
              <a:buFont typeface="Wingdings" panose="05000000000000000000" pitchFamily="2" charset="2"/>
              <a:buChar char="q"/>
            </a:pPr>
            <a:endParaRPr lang="en-US" sz="2400" i="0" dirty="0">
              <a:effectLst/>
            </a:endParaRPr>
          </a:p>
          <a:p>
            <a:pPr marL="457200" indent="-457200" algn="l">
              <a:buFont typeface="Wingdings" panose="05000000000000000000" pitchFamily="2" charset="2"/>
              <a:buChar char="q"/>
            </a:pPr>
            <a:r>
              <a:rPr lang="en-US" sz="2400" i="0" dirty="0">
                <a:effectLst/>
              </a:rPr>
              <a:t>Future Potential</a:t>
            </a:r>
          </a:p>
        </p:txBody>
      </p:sp>
      <p:sp>
        <p:nvSpPr>
          <p:cNvPr id="9" name="Slide Number Placeholder 6">
            <a:extLst>
              <a:ext uri="{FF2B5EF4-FFF2-40B4-BE49-F238E27FC236}">
                <a16:creationId xmlns:a16="http://schemas.microsoft.com/office/drawing/2014/main" id="{47B1AC40-5419-9FDF-C279-1DAFF43FF0CF}"/>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12</a:t>
            </a:fld>
            <a:endParaRPr lang="en-IN" sz="1600" dirty="0">
              <a:solidFill>
                <a:schemeClr val="tx1"/>
              </a:solidFill>
            </a:endParaRPr>
          </a:p>
        </p:txBody>
      </p:sp>
    </p:spTree>
    <p:extLst>
      <p:ext uri="{BB962C8B-B14F-4D97-AF65-F5344CB8AC3E}">
        <p14:creationId xmlns:p14="http://schemas.microsoft.com/office/powerpoint/2010/main" val="25132900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41186E-7954-C160-7B5E-A28FC8B2E3FF}"/>
              </a:ext>
            </a:extLst>
          </p:cNvPr>
          <p:cNvSpPr txBox="1"/>
          <p:nvPr/>
        </p:nvSpPr>
        <p:spPr>
          <a:xfrm>
            <a:off x="707010" y="476863"/>
            <a:ext cx="11484990" cy="769441"/>
          </a:xfrm>
          <a:prstGeom prst="rect">
            <a:avLst/>
          </a:prstGeom>
          <a:noFill/>
        </p:spPr>
        <p:txBody>
          <a:bodyPr wrap="square">
            <a:spAutoFit/>
          </a:bodyPr>
          <a:lstStyle/>
          <a:p>
            <a:r>
              <a:rPr lang="en-IN" sz="4400" b="1" dirty="0"/>
              <a:t>Objectives</a:t>
            </a:r>
          </a:p>
        </p:txBody>
      </p:sp>
      <p:sp>
        <p:nvSpPr>
          <p:cNvPr id="4" name="TextBox 3">
            <a:extLst>
              <a:ext uri="{FF2B5EF4-FFF2-40B4-BE49-F238E27FC236}">
                <a16:creationId xmlns:a16="http://schemas.microsoft.com/office/drawing/2014/main" id="{421FE678-CCEF-3E62-1EFF-39B6AC537567}"/>
              </a:ext>
            </a:extLst>
          </p:cNvPr>
          <p:cNvSpPr txBox="1"/>
          <p:nvPr/>
        </p:nvSpPr>
        <p:spPr>
          <a:xfrm>
            <a:off x="707010" y="1558572"/>
            <a:ext cx="10444899" cy="4893647"/>
          </a:xfrm>
          <a:prstGeom prst="rect">
            <a:avLst/>
          </a:prstGeom>
          <a:noFill/>
        </p:spPr>
        <p:txBody>
          <a:bodyPr wrap="square">
            <a:spAutoFit/>
          </a:bodyPr>
          <a:lstStyle/>
          <a:p>
            <a:pPr marL="342900" indent="-342900" algn="l">
              <a:lnSpc>
                <a:spcPct val="200000"/>
              </a:lnSpc>
              <a:buFont typeface="Wingdings" panose="05000000000000000000" pitchFamily="2" charset="2"/>
              <a:buChar char="§"/>
            </a:pPr>
            <a:r>
              <a:rPr lang="en-US" sz="2400" i="0" dirty="0">
                <a:effectLst/>
              </a:rPr>
              <a:t>Increased accuracy and efficiency of disease classification.</a:t>
            </a:r>
          </a:p>
          <a:p>
            <a:pPr marL="342900" indent="-342900" algn="l">
              <a:lnSpc>
                <a:spcPct val="200000"/>
              </a:lnSpc>
              <a:buFont typeface="Wingdings" panose="05000000000000000000" pitchFamily="2" charset="2"/>
              <a:buChar char="§"/>
            </a:pPr>
            <a:r>
              <a:rPr lang="en-US" sz="2400" i="0" dirty="0">
                <a:effectLst/>
              </a:rPr>
              <a:t>Reduced crop losses due to diseases.</a:t>
            </a:r>
          </a:p>
          <a:p>
            <a:pPr marL="342900" indent="-342900" algn="l">
              <a:lnSpc>
                <a:spcPct val="200000"/>
              </a:lnSpc>
              <a:buFont typeface="Wingdings" panose="05000000000000000000" pitchFamily="2" charset="2"/>
              <a:buChar char="§"/>
            </a:pPr>
            <a:r>
              <a:rPr lang="en-US" sz="2400" i="0" dirty="0">
                <a:effectLst/>
              </a:rPr>
              <a:t>Improved yields and quality of papaya fruits.</a:t>
            </a:r>
          </a:p>
          <a:p>
            <a:pPr marL="342900" indent="-342900" algn="l">
              <a:lnSpc>
                <a:spcPct val="200000"/>
              </a:lnSpc>
              <a:buFont typeface="Wingdings" panose="05000000000000000000" pitchFamily="2" charset="2"/>
              <a:buChar char="§"/>
            </a:pPr>
            <a:r>
              <a:rPr lang="en-US" sz="2400" i="0" dirty="0">
                <a:effectLst/>
              </a:rPr>
              <a:t>Reduced use of</a:t>
            </a:r>
            <a:r>
              <a:rPr lang="en-US" sz="2400" dirty="0"/>
              <a:t> unnecessary</a:t>
            </a:r>
            <a:r>
              <a:rPr lang="en-US" sz="2400" i="0" dirty="0">
                <a:effectLst/>
              </a:rPr>
              <a:t> pesticides and other chemicals.</a:t>
            </a:r>
          </a:p>
          <a:p>
            <a:pPr marL="342900" indent="-342900" algn="l">
              <a:lnSpc>
                <a:spcPct val="200000"/>
              </a:lnSpc>
              <a:buFont typeface="Wingdings" panose="05000000000000000000" pitchFamily="2" charset="2"/>
              <a:buChar char="§"/>
            </a:pPr>
            <a:endParaRPr lang="en-US" sz="2400" i="0" dirty="0">
              <a:effectLst/>
            </a:endParaRPr>
          </a:p>
          <a:p>
            <a:pPr algn="just"/>
            <a:r>
              <a:rPr lang="en-US" sz="2400" b="0" i="0" dirty="0">
                <a:effectLst/>
                <a:latin typeface="Google Sans"/>
              </a:rPr>
              <a:t>Overall, the objective of papaya fruit disease classification using </a:t>
            </a:r>
            <a:r>
              <a:rPr lang="en-US" sz="2400" dirty="0">
                <a:latin typeface="Google Sans"/>
              </a:rPr>
              <a:t>Deep Learning</a:t>
            </a:r>
            <a:r>
              <a:rPr lang="en-US" sz="2400" b="0" i="0" dirty="0">
                <a:effectLst/>
                <a:latin typeface="Google Sans"/>
              </a:rPr>
              <a:t> is to develop tools that can help farmers to improve the sustainability and profitability of papaya production.</a:t>
            </a:r>
            <a:endParaRPr lang="en-US" sz="2400" dirty="0"/>
          </a:p>
        </p:txBody>
      </p:sp>
      <p:sp>
        <p:nvSpPr>
          <p:cNvPr id="10" name="Slide Number Placeholder 6">
            <a:extLst>
              <a:ext uri="{FF2B5EF4-FFF2-40B4-BE49-F238E27FC236}">
                <a16:creationId xmlns:a16="http://schemas.microsoft.com/office/drawing/2014/main" id="{07BB2663-7E5E-4E25-7A47-AC1608149AA7}"/>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13</a:t>
            </a:fld>
            <a:endParaRPr lang="en-IN" sz="1600" dirty="0">
              <a:solidFill>
                <a:schemeClr val="tx1"/>
              </a:solidFill>
            </a:endParaRPr>
          </a:p>
        </p:txBody>
      </p:sp>
    </p:spTree>
    <p:extLst>
      <p:ext uri="{BB962C8B-B14F-4D97-AF65-F5344CB8AC3E}">
        <p14:creationId xmlns:p14="http://schemas.microsoft.com/office/powerpoint/2010/main" val="10854415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24988D-6ED8-2F47-FF85-D04BCB59E86C}"/>
              </a:ext>
            </a:extLst>
          </p:cNvPr>
          <p:cNvSpPr txBox="1"/>
          <p:nvPr/>
        </p:nvSpPr>
        <p:spPr>
          <a:xfrm>
            <a:off x="716438" y="439157"/>
            <a:ext cx="11475562" cy="769441"/>
          </a:xfrm>
          <a:prstGeom prst="rect">
            <a:avLst/>
          </a:prstGeom>
          <a:noFill/>
        </p:spPr>
        <p:txBody>
          <a:bodyPr wrap="square">
            <a:spAutoFit/>
          </a:bodyPr>
          <a:lstStyle/>
          <a:p>
            <a:r>
              <a:rPr lang="en-IN" sz="4400" b="1" dirty="0"/>
              <a:t>Implementation</a:t>
            </a:r>
          </a:p>
        </p:txBody>
      </p:sp>
      <p:sp>
        <p:nvSpPr>
          <p:cNvPr id="6" name="Slide Number Placeholder 6">
            <a:extLst>
              <a:ext uri="{FF2B5EF4-FFF2-40B4-BE49-F238E27FC236}">
                <a16:creationId xmlns:a16="http://schemas.microsoft.com/office/drawing/2014/main" id="{5000F6E2-864F-35ED-3681-D5FB3F72FC70}"/>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14</a:t>
            </a:fld>
            <a:endParaRPr lang="en-IN" sz="1600" dirty="0">
              <a:solidFill>
                <a:schemeClr val="tx1"/>
              </a:solidFill>
            </a:endParaRPr>
          </a:p>
        </p:txBody>
      </p:sp>
      <p:sp>
        <p:nvSpPr>
          <p:cNvPr id="2" name="TextBox 1">
            <a:extLst>
              <a:ext uri="{FF2B5EF4-FFF2-40B4-BE49-F238E27FC236}">
                <a16:creationId xmlns:a16="http://schemas.microsoft.com/office/drawing/2014/main" id="{371BD9B3-E602-7618-B0B8-8393D52CF735}"/>
              </a:ext>
            </a:extLst>
          </p:cNvPr>
          <p:cNvSpPr txBox="1"/>
          <p:nvPr/>
        </p:nvSpPr>
        <p:spPr>
          <a:xfrm>
            <a:off x="2545230" y="1923068"/>
            <a:ext cx="6127429" cy="4207139"/>
          </a:xfrm>
          <a:prstGeom prst="rect">
            <a:avLst/>
          </a:prstGeom>
          <a:noFill/>
        </p:spPr>
        <p:txBody>
          <a:bodyPr wrap="square" rtlCol="0">
            <a:spAutoFit/>
          </a:bodyPr>
          <a:lstStyle/>
          <a:p>
            <a:pPr algn="ctr"/>
            <a:r>
              <a:rPr lang="en-IN" sz="2400" dirty="0"/>
              <a:t>Curation of Dataset</a:t>
            </a:r>
          </a:p>
          <a:p>
            <a:pPr algn="ctr"/>
            <a:endParaRPr lang="en-IN" sz="2400" dirty="0"/>
          </a:p>
          <a:p>
            <a:pPr algn="ctr"/>
            <a:r>
              <a:rPr lang="en-IN" sz="2400" dirty="0"/>
              <a:t>Augmentation</a:t>
            </a:r>
          </a:p>
          <a:p>
            <a:pPr algn="ctr"/>
            <a:endParaRPr lang="en-IN" sz="2400" dirty="0"/>
          </a:p>
          <a:p>
            <a:pPr algn="ctr"/>
            <a:r>
              <a:rPr lang="en-IN" sz="2400" dirty="0"/>
              <a:t>Proposed Architecture - CNN</a:t>
            </a:r>
          </a:p>
          <a:p>
            <a:pPr algn="ctr"/>
            <a:endParaRPr lang="en-IN" sz="2400" dirty="0"/>
          </a:p>
          <a:p>
            <a:pPr algn="ctr"/>
            <a:r>
              <a:rPr lang="en-IN" sz="2400" dirty="0"/>
              <a:t>Pre-Trained Model</a:t>
            </a:r>
          </a:p>
          <a:p>
            <a:pPr algn="ctr"/>
            <a:endParaRPr lang="en-IN" sz="2400" dirty="0"/>
          </a:p>
          <a:p>
            <a:pPr algn="ctr"/>
            <a:r>
              <a:rPr lang="en-IN" sz="2400" dirty="0"/>
              <a:t>Robust Model - CNN vs MobileNet</a:t>
            </a:r>
          </a:p>
          <a:p>
            <a:pPr algn="ctr"/>
            <a:endParaRPr lang="en-IN" sz="2400" dirty="0"/>
          </a:p>
          <a:p>
            <a:pPr algn="ctr"/>
            <a:r>
              <a:rPr lang="en-IN" sz="2400" dirty="0"/>
              <a:t>Classification of Diseases</a:t>
            </a:r>
          </a:p>
        </p:txBody>
      </p:sp>
      <p:cxnSp>
        <p:nvCxnSpPr>
          <p:cNvPr id="10" name="Straight Arrow Connector 9">
            <a:extLst>
              <a:ext uri="{FF2B5EF4-FFF2-40B4-BE49-F238E27FC236}">
                <a16:creationId xmlns:a16="http://schemas.microsoft.com/office/drawing/2014/main" id="{88F6B9F6-4D54-6913-8DAA-42CFBA7A18CE}"/>
              </a:ext>
            </a:extLst>
          </p:cNvPr>
          <p:cNvCxnSpPr>
            <a:cxnSpLocks/>
          </p:cNvCxnSpPr>
          <p:nvPr/>
        </p:nvCxnSpPr>
        <p:spPr>
          <a:xfrm>
            <a:off x="5561808" y="5316718"/>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9CAC7A77-C200-1B51-6CA8-B5C4DE5E8C91}"/>
              </a:ext>
            </a:extLst>
          </p:cNvPr>
          <p:cNvCxnSpPr>
            <a:cxnSpLocks/>
          </p:cNvCxnSpPr>
          <p:nvPr/>
        </p:nvCxnSpPr>
        <p:spPr>
          <a:xfrm>
            <a:off x="5561808" y="2408549"/>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55A3F85C-9562-D31D-CF89-E8AE202A9E40}"/>
              </a:ext>
            </a:extLst>
          </p:cNvPr>
          <p:cNvCxnSpPr>
            <a:cxnSpLocks/>
          </p:cNvCxnSpPr>
          <p:nvPr/>
        </p:nvCxnSpPr>
        <p:spPr>
          <a:xfrm>
            <a:off x="5561808" y="3080209"/>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9687B720-9F1F-6B59-BC14-52E890E625B4}"/>
              </a:ext>
            </a:extLst>
          </p:cNvPr>
          <p:cNvCxnSpPr>
            <a:cxnSpLocks/>
          </p:cNvCxnSpPr>
          <p:nvPr/>
        </p:nvCxnSpPr>
        <p:spPr>
          <a:xfrm>
            <a:off x="5561808" y="3784533"/>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B8614DE0-FCCB-5B20-23C2-7CB115238890}"/>
              </a:ext>
            </a:extLst>
          </p:cNvPr>
          <p:cNvCxnSpPr>
            <a:cxnSpLocks/>
          </p:cNvCxnSpPr>
          <p:nvPr/>
        </p:nvCxnSpPr>
        <p:spPr>
          <a:xfrm>
            <a:off x="5552368" y="4623518"/>
            <a:ext cx="0" cy="348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628844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127DC9-29CC-04AE-17E5-547A196BE652}"/>
              </a:ext>
            </a:extLst>
          </p:cNvPr>
          <p:cNvSpPr txBox="1"/>
          <p:nvPr/>
        </p:nvSpPr>
        <p:spPr>
          <a:xfrm>
            <a:off x="598203" y="155370"/>
            <a:ext cx="11570028"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400" b="1" dirty="0">
                <a:solidFill>
                  <a:schemeClr val="tx1"/>
                </a:solidFill>
              </a:rPr>
              <a:t>Architecture - CNN</a:t>
            </a:r>
          </a:p>
        </p:txBody>
      </p:sp>
      <p:sp>
        <p:nvSpPr>
          <p:cNvPr id="4" name="Slide Number Placeholder 6">
            <a:extLst>
              <a:ext uri="{FF2B5EF4-FFF2-40B4-BE49-F238E27FC236}">
                <a16:creationId xmlns:a16="http://schemas.microsoft.com/office/drawing/2014/main" id="{CE66F8CB-1E82-2FD4-58D8-A6C68A364BC6}"/>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15</a:t>
            </a:fld>
            <a:endParaRPr lang="en-IN" sz="1600" dirty="0">
              <a:solidFill>
                <a:schemeClr val="tx1"/>
              </a:solidFill>
            </a:endParaRPr>
          </a:p>
        </p:txBody>
      </p:sp>
      <p:pic>
        <p:nvPicPr>
          <p:cNvPr id="2" name="Picture 1">
            <a:extLst>
              <a:ext uri="{FF2B5EF4-FFF2-40B4-BE49-F238E27FC236}">
                <a16:creationId xmlns:a16="http://schemas.microsoft.com/office/drawing/2014/main" id="{1006A6A4-3822-4F02-8EAC-A7D10CD4BF6D}"/>
              </a:ext>
            </a:extLst>
          </p:cNvPr>
          <p:cNvPicPr>
            <a:picLocks noChangeAspect="1"/>
          </p:cNvPicPr>
          <p:nvPr/>
        </p:nvPicPr>
        <p:blipFill>
          <a:blip r:embed="rId2"/>
          <a:stretch>
            <a:fillRect/>
          </a:stretch>
        </p:blipFill>
        <p:spPr>
          <a:xfrm>
            <a:off x="3204840" y="1169378"/>
            <a:ext cx="5521948" cy="4993143"/>
          </a:xfrm>
          <a:prstGeom prst="rect">
            <a:avLst/>
          </a:prstGeom>
        </p:spPr>
      </p:pic>
    </p:spTree>
    <p:extLst>
      <p:ext uri="{BB962C8B-B14F-4D97-AF65-F5344CB8AC3E}">
        <p14:creationId xmlns:p14="http://schemas.microsoft.com/office/powerpoint/2010/main" val="24801500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127DC9-29CC-04AE-17E5-547A196BE652}"/>
              </a:ext>
            </a:extLst>
          </p:cNvPr>
          <p:cNvSpPr txBox="1"/>
          <p:nvPr/>
        </p:nvSpPr>
        <p:spPr>
          <a:xfrm>
            <a:off x="598203" y="155370"/>
            <a:ext cx="11570028" cy="7694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400" b="1" dirty="0"/>
              <a:t>Result and Analysis </a:t>
            </a:r>
            <a:r>
              <a:rPr lang="en-IN" sz="4400" b="1" dirty="0">
                <a:solidFill>
                  <a:schemeClr val="tx1"/>
                </a:solidFill>
              </a:rPr>
              <a:t>– CNN Model </a:t>
            </a:r>
          </a:p>
        </p:txBody>
      </p:sp>
      <p:sp>
        <p:nvSpPr>
          <p:cNvPr id="4" name="Slide Number Placeholder 6">
            <a:extLst>
              <a:ext uri="{FF2B5EF4-FFF2-40B4-BE49-F238E27FC236}">
                <a16:creationId xmlns:a16="http://schemas.microsoft.com/office/drawing/2014/main" id="{CE66F8CB-1E82-2FD4-58D8-A6C68A364BC6}"/>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16</a:t>
            </a:fld>
            <a:endParaRPr lang="en-IN" sz="1600" dirty="0">
              <a:solidFill>
                <a:schemeClr val="tx1"/>
              </a:solidFill>
            </a:endParaRPr>
          </a:p>
        </p:txBody>
      </p:sp>
      <p:pic>
        <p:nvPicPr>
          <p:cNvPr id="8" name="Picture 7">
            <a:extLst>
              <a:ext uri="{FF2B5EF4-FFF2-40B4-BE49-F238E27FC236}">
                <a16:creationId xmlns:a16="http://schemas.microsoft.com/office/drawing/2014/main" id="{F84179A3-B21C-C597-678A-0BAF62355056}"/>
              </a:ext>
            </a:extLst>
          </p:cNvPr>
          <p:cNvPicPr>
            <a:picLocks noChangeAspect="1"/>
          </p:cNvPicPr>
          <p:nvPr/>
        </p:nvPicPr>
        <p:blipFill>
          <a:blip r:embed="rId2"/>
          <a:stretch>
            <a:fillRect/>
          </a:stretch>
        </p:blipFill>
        <p:spPr>
          <a:xfrm>
            <a:off x="2859774" y="1108909"/>
            <a:ext cx="4819660" cy="5236174"/>
          </a:xfrm>
          <a:prstGeom prst="rect">
            <a:avLst/>
          </a:prstGeom>
        </p:spPr>
      </p:pic>
      <p:sp>
        <p:nvSpPr>
          <p:cNvPr id="2" name="TextBox 1">
            <a:extLst>
              <a:ext uri="{FF2B5EF4-FFF2-40B4-BE49-F238E27FC236}">
                <a16:creationId xmlns:a16="http://schemas.microsoft.com/office/drawing/2014/main" id="{771D74F0-4F87-4DD1-B5AA-654F8EF55378}"/>
              </a:ext>
            </a:extLst>
          </p:cNvPr>
          <p:cNvSpPr txBox="1"/>
          <p:nvPr/>
        </p:nvSpPr>
        <p:spPr>
          <a:xfrm>
            <a:off x="8682361" y="3220500"/>
            <a:ext cx="2743199" cy="646331"/>
          </a:xfrm>
          <a:prstGeom prst="rect">
            <a:avLst/>
          </a:prstGeom>
          <a:noFill/>
        </p:spPr>
        <p:txBody>
          <a:bodyPr wrap="square" rtlCol="0">
            <a:spAutoFit/>
          </a:bodyPr>
          <a:lstStyle/>
          <a:p>
            <a:r>
              <a:rPr lang="en-US" dirty="0"/>
              <a:t>Training Accuracy – 76.41</a:t>
            </a:r>
          </a:p>
          <a:p>
            <a:r>
              <a:rPr lang="en-US" dirty="0"/>
              <a:t>Testing Accuracy – 60.33</a:t>
            </a:r>
          </a:p>
        </p:txBody>
      </p:sp>
    </p:spTree>
    <p:extLst>
      <p:ext uri="{BB962C8B-B14F-4D97-AF65-F5344CB8AC3E}">
        <p14:creationId xmlns:p14="http://schemas.microsoft.com/office/powerpoint/2010/main" val="36940071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20C9BF0-F99F-532F-7EA9-320A0C6D3BED}"/>
              </a:ext>
            </a:extLst>
          </p:cNvPr>
          <p:cNvGraphicFramePr>
            <a:graphicFrameLocks noGrp="1"/>
          </p:cNvGraphicFramePr>
          <p:nvPr>
            <p:extLst>
              <p:ext uri="{D42A27DB-BD31-4B8C-83A1-F6EECF244321}">
                <p14:modId xmlns:p14="http://schemas.microsoft.com/office/powerpoint/2010/main" val="1245129244"/>
              </p:ext>
            </p:extLst>
          </p:nvPr>
        </p:nvGraphicFramePr>
        <p:xfrm>
          <a:off x="239167" y="2024170"/>
          <a:ext cx="5661661" cy="2811780"/>
        </p:xfrm>
        <a:graphic>
          <a:graphicData uri="http://schemas.openxmlformats.org/drawingml/2006/table">
            <a:tbl>
              <a:tblPr>
                <a:tableStyleId>{5C22544A-7EE6-4342-B048-85BDC9FD1C3A}</a:tableStyleId>
              </a:tblPr>
              <a:tblGrid>
                <a:gridCol w="583725">
                  <a:extLst>
                    <a:ext uri="{9D8B030D-6E8A-4147-A177-3AD203B41FA5}">
                      <a16:colId xmlns:a16="http://schemas.microsoft.com/office/drawing/2014/main" val="293495874"/>
                    </a:ext>
                  </a:extLst>
                </a:gridCol>
                <a:gridCol w="1624533">
                  <a:extLst>
                    <a:ext uri="{9D8B030D-6E8A-4147-A177-3AD203B41FA5}">
                      <a16:colId xmlns:a16="http://schemas.microsoft.com/office/drawing/2014/main" val="4127935829"/>
                    </a:ext>
                  </a:extLst>
                </a:gridCol>
                <a:gridCol w="1842227">
                  <a:extLst>
                    <a:ext uri="{9D8B030D-6E8A-4147-A177-3AD203B41FA5}">
                      <a16:colId xmlns:a16="http://schemas.microsoft.com/office/drawing/2014/main" val="3969000962"/>
                    </a:ext>
                  </a:extLst>
                </a:gridCol>
                <a:gridCol w="1611176">
                  <a:extLst>
                    <a:ext uri="{9D8B030D-6E8A-4147-A177-3AD203B41FA5}">
                      <a16:colId xmlns:a16="http://schemas.microsoft.com/office/drawing/2014/main" val="3629880962"/>
                    </a:ext>
                  </a:extLst>
                </a:gridCol>
              </a:tblGrid>
              <a:tr h="258408">
                <a:tc>
                  <a:txBody>
                    <a:bodyPr/>
                    <a:lstStyle/>
                    <a:p>
                      <a:pPr algn="ctr" fontAlgn="b"/>
                      <a:r>
                        <a:rPr lang="en-IN" sz="1800" b="1" u="none" strike="noStrike" dirty="0">
                          <a:effectLst/>
                        </a:rPr>
                        <a:t>S. No.</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Pre-trained Model</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Validation Accuracy</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Training Accuracy</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1867202"/>
                  </a:ext>
                </a:extLst>
              </a:tr>
              <a:tr h="258408">
                <a:tc>
                  <a:txBody>
                    <a:bodyPr/>
                    <a:lstStyle/>
                    <a:p>
                      <a:pPr algn="ctr" fontAlgn="b"/>
                      <a:r>
                        <a:rPr lang="en-IN" sz="1800" u="none" strike="noStrike" dirty="0">
                          <a:effectLst/>
                        </a:rPr>
                        <a:t>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AlexNet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51.11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59.03</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8483267"/>
                  </a:ext>
                </a:extLst>
              </a:tr>
              <a:tr h="258408">
                <a:tc>
                  <a:txBody>
                    <a:bodyPr/>
                    <a:lstStyle/>
                    <a:p>
                      <a:pPr algn="ctr" fontAlgn="b"/>
                      <a:r>
                        <a:rPr lang="en-IN" sz="1800" u="none" strike="noStrike">
                          <a:effectLst/>
                        </a:rPr>
                        <a:t>2</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DenseNet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16.67</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16.70</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6697331"/>
                  </a:ext>
                </a:extLst>
              </a:tr>
              <a:tr h="258408">
                <a:tc>
                  <a:txBody>
                    <a:bodyPr/>
                    <a:lstStyle/>
                    <a:p>
                      <a:pPr algn="ctr" fontAlgn="b"/>
                      <a:r>
                        <a:rPr lang="en-IN" sz="1800" u="none" strike="noStrike">
                          <a:effectLst/>
                        </a:rPr>
                        <a:t>3</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EfficientNet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64.49</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81.61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331415"/>
                  </a:ext>
                </a:extLst>
              </a:tr>
              <a:tr h="258408">
                <a:tc>
                  <a:txBody>
                    <a:bodyPr/>
                    <a:lstStyle/>
                    <a:p>
                      <a:pPr algn="ctr" fontAlgn="b"/>
                      <a:r>
                        <a:rPr lang="en-IN" sz="1800" u="none" strike="noStrike">
                          <a:effectLst/>
                        </a:rPr>
                        <a:t>4</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dirty="0">
                          <a:effectLst/>
                        </a:rPr>
                        <a:t>InceptionNet</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66.72</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83.49</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309050"/>
                  </a:ext>
                </a:extLst>
              </a:tr>
              <a:tr h="258408">
                <a:tc>
                  <a:txBody>
                    <a:bodyPr/>
                    <a:lstStyle/>
                    <a:p>
                      <a:pPr algn="ctr" fontAlgn="b"/>
                      <a:r>
                        <a:rPr lang="en-IN" sz="1800" b="1" u="none" strike="noStrike">
                          <a:effectLst/>
                        </a:rPr>
                        <a:t>5</a:t>
                      </a:r>
                      <a:endParaRPr lang="en-IN" sz="18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b="1" u="none" strike="noStrike">
                          <a:effectLst/>
                        </a:rPr>
                        <a:t>MobileNet</a:t>
                      </a:r>
                      <a:endParaRPr lang="en-IN" sz="18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67.01</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86.82</a:t>
                      </a:r>
                      <a:endParaRPr lang="en-IN" sz="18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899701"/>
                  </a:ext>
                </a:extLst>
              </a:tr>
              <a:tr h="258408">
                <a:tc>
                  <a:txBody>
                    <a:bodyPr/>
                    <a:lstStyle/>
                    <a:p>
                      <a:pPr algn="ctr" fontAlgn="b"/>
                      <a:r>
                        <a:rPr lang="en-IN" sz="1800" u="none" strike="noStrike">
                          <a:effectLst/>
                        </a:rPr>
                        <a:t>6</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NASNet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60.86</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83.11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9414196"/>
                  </a:ext>
                </a:extLst>
              </a:tr>
              <a:tr h="258408">
                <a:tc>
                  <a:txBody>
                    <a:bodyPr/>
                    <a:lstStyle/>
                    <a:p>
                      <a:pPr algn="ctr" fontAlgn="b"/>
                      <a:r>
                        <a:rPr lang="en-IN" sz="1800" u="none" strike="noStrike">
                          <a:effectLst/>
                        </a:rPr>
                        <a:t>7</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ResNet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25.75</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33.41</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818128"/>
                  </a:ext>
                </a:extLst>
              </a:tr>
              <a:tr h="258408">
                <a:tc>
                  <a:txBody>
                    <a:bodyPr/>
                    <a:lstStyle/>
                    <a:p>
                      <a:pPr algn="ctr" fontAlgn="b"/>
                      <a:r>
                        <a:rPr lang="en-IN" sz="1800" u="none" strike="noStrike">
                          <a:effectLst/>
                        </a:rPr>
                        <a:t>8</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800" u="none" strike="noStrike">
                          <a:effectLst/>
                        </a:rPr>
                        <a:t>VGGNet</a:t>
                      </a:r>
                      <a:endParaRPr lang="en-IN" sz="18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59.14</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79.95</a:t>
                      </a:r>
                      <a:endParaRPr lang="en-IN" sz="18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9296118"/>
                  </a:ext>
                </a:extLst>
              </a:tr>
            </a:tbl>
          </a:graphicData>
        </a:graphic>
      </p:graphicFrame>
      <p:sp>
        <p:nvSpPr>
          <p:cNvPr id="5" name="TextBox 4">
            <a:extLst>
              <a:ext uri="{FF2B5EF4-FFF2-40B4-BE49-F238E27FC236}">
                <a16:creationId xmlns:a16="http://schemas.microsoft.com/office/drawing/2014/main" id="{EC7698E7-ADCE-FA06-224C-6E86E3031E19}"/>
              </a:ext>
            </a:extLst>
          </p:cNvPr>
          <p:cNvSpPr txBox="1"/>
          <p:nvPr/>
        </p:nvSpPr>
        <p:spPr>
          <a:xfrm>
            <a:off x="621972" y="372187"/>
            <a:ext cx="11570028"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000" b="1" dirty="0"/>
              <a:t>Result and Analysis </a:t>
            </a:r>
            <a:r>
              <a:rPr lang="en-IN" sz="4000" b="1" dirty="0">
                <a:solidFill>
                  <a:schemeClr val="tx1"/>
                </a:solidFill>
              </a:rPr>
              <a:t>- Pre-Trained Model </a:t>
            </a:r>
          </a:p>
        </p:txBody>
      </p:sp>
      <p:graphicFrame>
        <p:nvGraphicFramePr>
          <p:cNvPr id="2" name="Chart 1">
            <a:extLst>
              <a:ext uri="{FF2B5EF4-FFF2-40B4-BE49-F238E27FC236}">
                <a16:creationId xmlns:a16="http://schemas.microsoft.com/office/drawing/2014/main" id="{24E4A87A-7323-2695-6C17-B33D9717C502}"/>
              </a:ext>
            </a:extLst>
          </p:cNvPr>
          <p:cNvGraphicFramePr>
            <a:graphicFrameLocks/>
          </p:cNvGraphicFramePr>
          <p:nvPr>
            <p:extLst>
              <p:ext uri="{D42A27DB-BD31-4B8C-83A1-F6EECF244321}">
                <p14:modId xmlns:p14="http://schemas.microsoft.com/office/powerpoint/2010/main" val="3249103515"/>
              </p:ext>
            </p:extLst>
          </p:nvPr>
        </p:nvGraphicFramePr>
        <p:xfrm>
          <a:off x="6096000" y="2024170"/>
          <a:ext cx="5856833" cy="2964731"/>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6">
            <a:extLst>
              <a:ext uri="{FF2B5EF4-FFF2-40B4-BE49-F238E27FC236}">
                <a16:creationId xmlns:a16="http://schemas.microsoft.com/office/drawing/2014/main" id="{43E2D9C4-350E-48B3-8BF5-190C53F3E615}"/>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17</a:t>
            </a:fld>
            <a:endParaRPr lang="en-IN" sz="1600" dirty="0">
              <a:solidFill>
                <a:schemeClr val="tx1"/>
              </a:solidFill>
            </a:endParaRPr>
          </a:p>
        </p:txBody>
      </p:sp>
    </p:spTree>
    <p:extLst>
      <p:ext uri="{BB962C8B-B14F-4D97-AF65-F5344CB8AC3E}">
        <p14:creationId xmlns:p14="http://schemas.microsoft.com/office/powerpoint/2010/main" val="3315721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5ED979-BC44-6573-89D0-084213A745A2}"/>
              </a:ext>
            </a:extLst>
          </p:cNvPr>
          <p:cNvSpPr txBox="1"/>
          <p:nvPr/>
        </p:nvSpPr>
        <p:spPr>
          <a:xfrm>
            <a:off x="206943" y="372187"/>
            <a:ext cx="11985057"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3600" b="1" dirty="0"/>
              <a:t>Fine Tuning Result and Analysis </a:t>
            </a:r>
            <a:r>
              <a:rPr lang="en-IN" sz="3600" b="1" dirty="0">
                <a:solidFill>
                  <a:schemeClr val="tx1"/>
                </a:solidFill>
              </a:rPr>
              <a:t>– </a:t>
            </a:r>
            <a:r>
              <a:rPr lang="en-IN" sz="3600" b="1" dirty="0" err="1">
                <a:solidFill>
                  <a:schemeClr val="tx1"/>
                </a:solidFill>
              </a:rPr>
              <a:t>MobileNet</a:t>
            </a:r>
            <a:r>
              <a:rPr lang="en-IN" sz="3600" b="1" dirty="0">
                <a:solidFill>
                  <a:schemeClr val="tx1"/>
                </a:solidFill>
              </a:rPr>
              <a:t> vs Custom CNN </a:t>
            </a:r>
          </a:p>
        </p:txBody>
      </p:sp>
      <p:pic>
        <p:nvPicPr>
          <p:cNvPr id="4" name="Picture 3">
            <a:extLst>
              <a:ext uri="{FF2B5EF4-FFF2-40B4-BE49-F238E27FC236}">
                <a16:creationId xmlns:a16="http://schemas.microsoft.com/office/drawing/2014/main" id="{835C3EA8-54FC-C521-01CE-3DC7037204CB}"/>
              </a:ext>
            </a:extLst>
          </p:cNvPr>
          <p:cNvPicPr>
            <a:picLocks noChangeAspect="1"/>
          </p:cNvPicPr>
          <p:nvPr/>
        </p:nvPicPr>
        <p:blipFill>
          <a:blip r:embed="rId2"/>
          <a:stretch>
            <a:fillRect/>
          </a:stretch>
        </p:blipFill>
        <p:spPr>
          <a:xfrm>
            <a:off x="155206" y="1203329"/>
            <a:ext cx="3696216" cy="521795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A15CA6A-4FEC-DF2C-A190-63CF3C03E4D5}"/>
                  </a:ext>
                </a:extLst>
              </p14:cNvPr>
              <p14:cNvContentPartPr/>
              <p14:nvPr/>
            </p14:nvContentPartPr>
            <p14:xfrm>
              <a:off x="1065258" y="1366811"/>
              <a:ext cx="274680" cy="360"/>
            </p14:xfrm>
          </p:contentPart>
        </mc:Choice>
        <mc:Fallback xmlns="">
          <p:pic>
            <p:nvPicPr>
              <p:cNvPr id="5" name="Ink 4">
                <a:extLst>
                  <a:ext uri="{FF2B5EF4-FFF2-40B4-BE49-F238E27FC236}">
                    <a16:creationId xmlns:a16="http://schemas.microsoft.com/office/drawing/2014/main" id="{CA15CA6A-4FEC-DF2C-A190-63CF3C03E4D5}"/>
                  </a:ext>
                </a:extLst>
              </p:cNvPr>
              <p:cNvPicPr/>
              <p:nvPr/>
            </p:nvPicPr>
            <p:blipFill>
              <a:blip r:embed="rId4"/>
              <a:stretch>
                <a:fillRect/>
              </a:stretch>
            </p:blipFill>
            <p:spPr>
              <a:xfrm>
                <a:off x="1002258" y="1303811"/>
                <a:ext cx="4003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F733517-65F3-9506-2CDE-58E097143995}"/>
                  </a:ext>
                </a:extLst>
              </p14:cNvPr>
              <p14:cNvContentPartPr/>
              <p14:nvPr/>
            </p14:nvContentPartPr>
            <p14:xfrm>
              <a:off x="1202238" y="5269848"/>
              <a:ext cx="360" cy="360"/>
            </p14:xfrm>
          </p:contentPart>
        </mc:Choice>
        <mc:Fallback xmlns="">
          <p:pic>
            <p:nvPicPr>
              <p:cNvPr id="7" name="Ink 6">
                <a:extLst>
                  <a:ext uri="{FF2B5EF4-FFF2-40B4-BE49-F238E27FC236}">
                    <a16:creationId xmlns:a16="http://schemas.microsoft.com/office/drawing/2014/main" id="{5F733517-65F3-9506-2CDE-58E097143995}"/>
                  </a:ext>
                </a:extLst>
              </p:cNvPr>
              <p:cNvPicPr/>
              <p:nvPr/>
            </p:nvPicPr>
            <p:blipFill>
              <a:blip r:embed="rId6"/>
              <a:stretch>
                <a:fillRect/>
              </a:stretch>
            </p:blipFill>
            <p:spPr>
              <a:xfrm>
                <a:off x="1139238" y="5206848"/>
                <a:ext cx="126000" cy="126000"/>
              </a:xfrm>
              <a:prstGeom prst="rect">
                <a:avLst/>
              </a:prstGeom>
            </p:spPr>
          </p:pic>
        </mc:Fallback>
      </mc:AlternateContent>
      <p:sp>
        <p:nvSpPr>
          <p:cNvPr id="9" name="TextBox 8">
            <a:extLst>
              <a:ext uri="{FF2B5EF4-FFF2-40B4-BE49-F238E27FC236}">
                <a16:creationId xmlns:a16="http://schemas.microsoft.com/office/drawing/2014/main" id="{4500A54B-9F4A-44B0-BEFE-3A5C53FB4663}"/>
              </a:ext>
            </a:extLst>
          </p:cNvPr>
          <p:cNvSpPr txBox="1"/>
          <p:nvPr/>
        </p:nvSpPr>
        <p:spPr>
          <a:xfrm>
            <a:off x="4347647" y="3758170"/>
            <a:ext cx="274319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CNN</a:t>
            </a:r>
          </a:p>
          <a:p>
            <a:r>
              <a:rPr lang="en-US" dirty="0"/>
              <a:t>Training Accuracy – 89.41</a:t>
            </a:r>
          </a:p>
          <a:p>
            <a:r>
              <a:rPr lang="en-US" dirty="0"/>
              <a:t>Testing Accuracy – 84.33</a:t>
            </a:r>
          </a:p>
        </p:txBody>
      </p:sp>
      <p:sp>
        <p:nvSpPr>
          <p:cNvPr id="11" name="TextBox 10">
            <a:extLst>
              <a:ext uri="{FF2B5EF4-FFF2-40B4-BE49-F238E27FC236}">
                <a16:creationId xmlns:a16="http://schemas.microsoft.com/office/drawing/2014/main" id="{BF2AFED8-B5B0-46FB-8F41-B8C1CE16EF2E}"/>
              </a:ext>
            </a:extLst>
          </p:cNvPr>
          <p:cNvSpPr txBox="1"/>
          <p:nvPr/>
        </p:nvSpPr>
        <p:spPr>
          <a:xfrm>
            <a:off x="4347646" y="2287941"/>
            <a:ext cx="274319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err="1"/>
              <a:t>MobileNet</a:t>
            </a:r>
            <a:endParaRPr lang="en-US" b="1" dirty="0"/>
          </a:p>
          <a:p>
            <a:r>
              <a:rPr lang="en-US" dirty="0"/>
              <a:t>Training Accuracy – </a:t>
            </a:r>
            <a:r>
              <a:rPr lang="en-IN" dirty="0"/>
              <a:t>88.82</a:t>
            </a:r>
            <a:endParaRPr lang="en-US" dirty="0"/>
          </a:p>
          <a:p>
            <a:r>
              <a:rPr lang="en-US" dirty="0"/>
              <a:t>Testing Accuracy – </a:t>
            </a:r>
            <a:r>
              <a:rPr lang="en-IN" dirty="0"/>
              <a:t>70.95</a:t>
            </a:r>
            <a:endParaRPr lang="en-IN" dirty="0">
              <a:solidFill>
                <a:srgbClr val="000000"/>
              </a:solidFill>
              <a:latin typeface="Calibri" panose="020F0502020204030204" pitchFamily="34" charset="0"/>
            </a:endParaRPr>
          </a:p>
        </p:txBody>
      </p:sp>
      <p:sp>
        <p:nvSpPr>
          <p:cNvPr id="8" name="Rectangle 7">
            <a:extLst>
              <a:ext uri="{FF2B5EF4-FFF2-40B4-BE49-F238E27FC236}">
                <a16:creationId xmlns:a16="http://schemas.microsoft.com/office/drawing/2014/main" id="{FDEBD082-BCDB-4F89-8BFE-FD16DE12AFF6}"/>
              </a:ext>
            </a:extLst>
          </p:cNvPr>
          <p:cNvSpPr/>
          <p:nvPr/>
        </p:nvSpPr>
        <p:spPr>
          <a:xfrm>
            <a:off x="8593379" y="6236622"/>
            <a:ext cx="1386918" cy="369332"/>
          </a:xfrm>
          <a:prstGeom prst="rect">
            <a:avLst/>
          </a:prstGeom>
        </p:spPr>
        <p:txBody>
          <a:bodyPr wrap="none">
            <a:spAutoFit/>
          </a:bodyPr>
          <a:lstStyle/>
          <a:p>
            <a:pPr algn="ctr"/>
            <a:r>
              <a:rPr lang="en-US" b="1" dirty="0"/>
              <a:t>Custom CNN</a:t>
            </a:r>
          </a:p>
        </p:txBody>
      </p:sp>
      <p:sp>
        <p:nvSpPr>
          <p:cNvPr id="12" name="Rectangle 11">
            <a:extLst>
              <a:ext uri="{FF2B5EF4-FFF2-40B4-BE49-F238E27FC236}">
                <a16:creationId xmlns:a16="http://schemas.microsoft.com/office/drawing/2014/main" id="{D3A330EF-B41C-4A37-92AD-3710ABC9877E}"/>
              </a:ext>
            </a:extLst>
          </p:cNvPr>
          <p:cNvSpPr/>
          <p:nvPr/>
        </p:nvSpPr>
        <p:spPr>
          <a:xfrm>
            <a:off x="298384" y="6313203"/>
            <a:ext cx="2912314" cy="369332"/>
          </a:xfrm>
          <a:prstGeom prst="rect">
            <a:avLst/>
          </a:prstGeom>
        </p:spPr>
        <p:txBody>
          <a:bodyPr wrap="square">
            <a:spAutoFit/>
          </a:bodyPr>
          <a:lstStyle/>
          <a:p>
            <a:pPr algn="ctr"/>
            <a:r>
              <a:rPr lang="en-US" b="1" dirty="0" err="1"/>
              <a:t>MobileNet</a:t>
            </a:r>
            <a:endParaRPr lang="en-US" b="1" dirty="0"/>
          </a:p>
        </p:txBody>
      </p:sp>
      <p:sp>
        <p:nvSpPr>
          <p:cNvPr id="13" name="Rectangle 12">
            <a:extLst>
              <a:ext uri="{FF2B5EF4-FFF2-40B4-BE49-F238E27FC236}">
                <a16:creationId xmlns:a16="http://schemas.microsoft.com/office/drawing/2014/main" id="{577F3B07-C0A3-41FE-8F06-35F642FF4938}"/>
              </a:ext>
            </a:extLst>
          </p:cNvPr>
          <p:cNvSpPr/>
          <p:nvPr/>
        </p:nvSpPr>
        <p:spPr>
          <a:xfrm>
            <a:off x="888444" y="5130545"/>
            <a:ext cx="627588" cy="203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6">
            <a:extLst>
              <a:ext uri="{FF2B5EF4-FFF2-40B4-BE49-F238E27FC236}">
                <a16:creationId xmlns:a16="http://schemas.microsoft.com/office/drawing/2014/main" id="{CB168586-A6F2-4BF4-9DBD-F933315992B8}"/>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18</a:t>
            </a:fld>
            <a:endParaRPr lang="en-IN" sz="1600" dirty="0">
              <a:solidFill>
                <a:schemeClr val="tx1"/>
              </a:solidFill>
            </a:endParaRPr>
          </a:p>
        </p:txBody>
      </p:sp>
      <p:pic>
        <p:nvPicPr>
          <p:cNvPr id="3" name="Picture 2">
            <a:extLst>
              <a:ext uri="{FF2B5EF4-FFF2-40B4-BE49-F238E27FC236}">
                <a16:creationId xmlns:a16="http://schemas.microsoft.com/office/drawing/2014/main" id="{E6E8B1BD-83DC-FB0F-7EBF-F24430C3AE9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87072" y="976796"/>
            <a:ext cx="3174430" cy="5289003"/>
          </a:xfrm>
          <a:prstGeom prst="rect">
            <a:avLst/>
          </a:prstGeom>
          <a:noFill/>
          <a:ln>
            <a:noFill/>
          </a:ln>
        </p:spPr>
      </p:pic>
    </p:spTree>
    <p:extLst>
      <p:ext uri="{BB962C8B-B14F-4D97-AF65-F5344CB8AC3E}">
        <p14:creationId xmlns:p14="http://schemas.microsoft.com/office/powerpoint/2010/main" val="42634313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2A5A5-0F7F-4E94-8233-B2F48C5A1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390" y="1571181"/>
            <a:ext cx="5687219" cy="4372585"/>
          </a:xfrm>
          <a:prstGeom prst="rect">
            <a:avLst/>
          </a:prstGeom>
        </p:spPr>
      </p:pic>
      <p:sp>
        <p:nvSpPr>
          <p:cNvPr id="4" name="TextBox 3">
            <a:extLst>
              <a:ext uri="{FF2B5EF4-FFF2-40B4-BE49-F238E27FC236}">
                <a16:creationId xmlns:a16="http://schemas.microsoft.com/office/drawing/2014/main" id="{6D310FEF-8AFF-49DD-90C0-CD74586E0742}"/>
              </a:ext>
            </a:extLst>
          </p:cNvPr>
          <p:cNvSpPr txBox="1"/>
          <p:nvPr/>
        </p:nvSpPr>
        <p:spPr>
          <a:xfrm>
            <a:off x="621972" y="372187"/>
            <a:ext cx="11570028" cy="7078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4000" b="1" dirty="0"/>
              <a:t>Result and Analysis </a:t>
            </a:r>
            <a:r>
              <a:rPr lang="en-IN" sz="4000" b="1" dirty="0">
                <a:solidFill>
                  <a:schemeClr val="tx1"/>
                </a:solidFill>
              </a:rPr>
              <a:t>– Custom CNN </a:t>
            </a:r>
          </a:p>
        </p:txBody>
      </p:sp>
    </p:spTree>
    <p:extLst>
      <p:ext uri="{BB962C8B-B14F-4D97-AF65-F5344CB8AC3E}">
        <p14:creationId xmlns:p14="http://schemas.microsoft.com/office/powerpoint/2010/main" val="31294115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537D44-E32E-56CF-E027-967CF12F448D}"/>
              </a:ext>
            </a:extLst>
          </p:cNvPr>
          <p:cNvSpPr txBox="1"/>
          <p:nvPr/>
        </p:nvSpPr>
        <p:spPr>
          <a:xfrm>
            <a:off x="961533" y="381143"/>
            <a:ext cx="11343588" cy="769441"/>
          </a:xfrm>
          <a:prstGeom prst="rect">
            <a:avLst/>
          </a:prstGeom>
          <a:noFill/>
        </p:spPr>
        <p:txBody>
          <a:bodyPr wrap="square">
            <a:spAutoFit/>
          </a:bodyPr>
          <a:lstStyle/>
          <a:p>
            <a:r>
              <a:rPr lang="en-IN" sz="4400" b="1" dirty="0"/>
              <a:t>Agenda</a:t>
            </a:r>
            <a:endParaRPr lang="en-IN" sz="4400" dirty="0"/>
          </a:p>
        </p:txBody>
      </p:sp>
      <p:sp>
        <p:nvSpPr>
          <p:cNvPr id="4" name="Google Shape;53;g25dbe37a5fd_1_0">
            <a:extLst>
              <a:ext uri="{FF2B5EF4-FFF2-40B4-BE49-F238E27FC236}">
                <a16:creationId xmlns:a16="http://schemas.microsoft.com/office/drawing/2014/main" id="{A0F7D667-9E9C-8E0E-55F7-7DFA4A9229EA}"/>
              </a:ext>
            </a:extLst>
          </p:cNvPr>
          <p:cNvSpPr txBox="1">
            <a:spLocks/>
          </p:cNvSpPr>
          <p:nvPr/>
        </p:nvSpPr>
        <p:spPr>
          <a:xfrm>
            <a:off x="857837" y="1591400"/>
            <a:ext cx="8007279" cy="4801314"/>
          </a:xfrm>
          <a:prstGeom prst="rect">
            <a:avLst/>
          </a:prstGeom>
          <a:noFill/>
          <a:ln>
            <a:noFill/>
          </a:ln>
        </p:spPr>
        <p:txBody>
          <a:bodyPr spcFirstLastPara="1"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0550" indent="-457200">
              <a:lnSpc>
                <a:spcPct val="100000"/>
              </a:lnSpc>
              <a:spcBef>
                <a:spcPts val="0"/>
              </a:spcBef>
              <a:buSzPts val="1500"/>
              <a:buFont typeface="Wingdings" panose="05000000000000000000" pitchFamily="2" charset="2"/>
              <a:buChar char="q"/>
            </a:pPr>
            <a:r>
              <a:rPr lang="en-US" sz="2400" dirty="0"/>
              <a:t>Summary</a:t>
            </a:r>
          </a:p>
          <a:p>
            <a:pPr marL="590550" indent="-457200">
              <a:lnSpc>
                <a:spcPct val="100000"/>
              </a:lnSpc>
              <a:spcBef>
                <a:spcPts val="0"/>
              </a:spcBef>
              <a:buSzPts val="1500"/>
              <a:buFont typeface="Wingdings" panose="05000000000000000000" pitchFamily="2" charset="2"/>
              <a:buChar char="q"/>
            </a:pPr>
            <a:r>
              <a:rPr lang="en-US" sz="2400" dirty="0"/>
              <a:t>Introduction</a:t>
            </a:r>
          </a:p>
          <a:p>
            <a:pPr marL="590550" indent="-457200">
              <a:lnSpc>
                <a:spcPct val="100000"/>
              </a:lnSpc>
              <a:spcBef>
                <a:spcPts val="0"/>
              </a:spcBef>
              <a:buSzPts val="1500"/>
              <a:buFont typeface="Wingdings" panose="05000000000000000000" pitchFamily="2" charset="2"/>
              <a:buChar char="q"/>
            </a:pPr>
            <a:r>
              <a:rPr lang="en-US" sz="2400" dirty="0"/>
              <a:t>Literature Review</a:t>
            </a:r>
          </a:p>
          <a:p>
            <a:pPr marL="590550" indent="-457200">
              <a:lnSpc>
                <a:spcPct val="100000"/>
              </a:lnSpc>
              <a:spcBef>
                <a:spcPts val="0"/>
              </a:spcBef>
              <a:buSzPts val="1500"/>
              <a:buFont typeface="Wingdings" panose="05000000000000000000" pitchFamily="2" charset="2"/>
              <a:buChar char="q"/>
            </a:pPr>
            <a:r>
              <a:rPr lang="en-US" sz="2400" dirty="0"/>
              <a:t>Gaps in Literature</a:t>
            </a:r>
          </a:p>
          <a:p>
            <a:pPr marL="590550" indent="-457200">
              <a:lnSpc>
                <a:spcPct val="100000"/>
              </a:lnSpc>
              <a:spcBef>
                <a:spcPts val="0"/>
              </a:spcBef>
              <a:buSzPts val="1500"/>
              <a:buFont typeface="Wingdings" panose="05000000000000000000" pitchFamily="2" charset="2"/>
              <a:buChar char="q"/>
            </a:pPr>
            <a:r>
              <a:rPr lang="en-US" sz="2400" dirty="0"/>
              <a:t>Motivation</a:t>
            </a:r>
          </a:p>
          <a:p>
            <a:pPr marL="590550" indent="-457200">
              <a:lnSpc>
                <a:spcPct val="100000"/>
              </a:lnSpc>
              <a:spcBef>
                <a:spcPts val="0"/>
              </a:spcBef>
              <a:buSzPts val="1500"/>
              <a:buFont typeface="Wingdings" panose="05000000000000000000" pitchFamily="2" charset="2"/>
              <a:buChar char="q"/>
            </a:pPr>
            <a:r>
              <a:rPr lang="en-US" sz="2400" dirty="0"/>
              <a:t>Objectives</a:t>
            </a:r>
          </a:p>
          <a:p>
            <a:pPr marL="590550" indent="-457200">
              <a:lnSpc>
                <a:spcPct val="100000"/>
              </a:lnSpc>
              <a:spcBef>
                <a:spcPts val="0"/>
              </a:spcBef>
              <a:buSzPts val="1500"/>
              <a:buFont typeface="Wingdings" panose="05000000000000000000" pitchFamily="2" charset="2"/>
              <a:buChar char="q"/>
            </a:pPr>
            <a:r>
              <a:rPr lang="en-US" sz="2400" dirty="0"/>
              <a:t>Implementation</a:t>
            </a:r>
          </a:p>
          <a:p>
            <a:pPr marL="590550" indent="-457200">
              <a:lnSpc>
                <a:spcPct val="100000"/>
              </a:lnSpc>
              <a:spcBef>
                <a:spcPts val="0"/>
              </a:spcBef>
              <a:buSzPts val="1500"/>
              <a:buFont typeface="Wingdings" panose="05000000000000000000" pitchFamily="2" charset="2"/>
              <a:buChar char="q"/>
            </a:pPr>
            <a:r>
              <a:rPr lang="en-US" sz="2400" dirty="0"/>
              <a:t>Proposed Architecture</a:t>
            </a:r>
          </a:p>
          <a:p>
            <a:pPr marL="590550" indent="-457200">
              <a:lnSpc>
                <a:spcPct val="100000"/>
              </a:lnSpc>
              <a:spcBef>
                <a:spcPts val="0"/>
              </a:spcBef>
              <a:buSzPts val="1500"/>
              <a:buFont typeface="Wingdings" panose="05000000000000000000" pitchFamily="2" charset="2"/>
              <a:buChar char="q"/>
            </a:pPr>
            <a:r>
              <a:rPr lang="en-US" sz="2400" dirty="0"/>
              <a:t>Result and Analysis</a:t>
            </a:r>
          </a:p>
          <a:p>
            <a:pPr marL="590550" indent="-457200">
              <a:lnSpc>
                <a:spcPct val="100000"/>
              </a:lnSpc>
              <a:spcBef>
                <a:spcPts val="0"/>
              </a:spcBef>
              <a:buSzPts val="1500"/>
              <a:buFont typeface="Wingdings" panose="05000000000000000000" pitchFamily="2" charset="2"/>
              <a:buChar char="q"/>
            </a:pPr>
            <a:r>
              <a:rPr lang="en-US" sz="2400" dirty="0"/>
              <a:t>Timeline</a:t>
            </a:r>
          </a:p>
          <a:p>
            <a:pPr marL="590550" indent="-457200">
              <a:lnSpc>
                <a:spcPct val="100000"/>
              </a:lnSpc>
              <a:spcBef>
                <a:spcPts val="0"/>
              </a:spcBef>
              <a:buSzPts val="1500"/>
              <a:buFont typeface="Wingdings" panose="05000000000000000000" pitchFamily="2" charset="2"/>
              <a:buChar char="q"/>
            </a:pPr>
            <a:r>
              <a:rPr lang="en-US" sz="2400" dirty="0"/>
              <a:t>Conclusion</a:t>
            </a:r>
          </a:p>
          <a:p>
            <a:pPr marL="590550" indent="-457200">
              <a:lnSpc>
                <a:spcPct val="100000"/>
              </a:lnSpc>
              <a:spcBef>
                <a:spcPts val="0"/>
              </a:spcBef>
              <a:buSzPts val="1500"/>
              <a:buFont typeface="Wingdings" panose="05000000000000000000" pitchFamily="2" charset="2"/>
              <a:buChar char="q"/>
            </a:pPr>
            <a:r>
              <a:rPr lang="en-US" sz="2400" dirty="0"/>
              <a:t>Future Work</a:t>
            </a:r>
          </a:p>
          <a:p>
            <a:pPr marL="590550" indent="-457200">
              <a:lnSpc>
                <a:spcPct val="100000"/>
              </a:lnSpc>
              <a:spcBef>
                <a:spcPts val="0"/>
              </a:spcBef>
              <a:buSzPts val="1500"/>
              <a:buFont typeface="Wingdings" panose="05000000000000000000" pitchFamily="2" charset="2"/>
              <a:buChar char="q"/>
            </a:pPr>
            <a:r>
              <a:rPr lang="en-US" sz="2400" dirty="0"/>
              <a:t>References</a:t>
            </a:r>
          </a:p>
        </p:txBody>
      </p:sp>
      <p:sp>
        <p:nvSpPr>
          <p:cNvPr id="8" name="Slide Number Placeholder 6">
            <a:extLst>
              <a:ext uri="{FF2B5EF4-FFF2-40B4-BE49-F238E27FC236}">
                <a16:creationId xmlns:a16="http://schemas.microsoft.com/office/drawing/2014/main" id="{B392F1EC-D6D3-8FE8-694B-12F0AC32A01F}"/>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a:t>
            </a:fld>
            <a:endParaRPr lang="en-IN" sz="1600" dirty="0">
              <a:solidFill>
                <a:schemeClr val="tx1"/>
              </a:solidFill>
            </a:endParaRPr>
          </a:p>
        </p:txBody>
      </p:sp>
    </p:spTree>
    <p:extLst>
      <p:ext uri="{BB962C8B-B14F-4D97-AF65-F5344CB8AC3E}">
        <p14:creationId xmlns:p14="http://schemas.microsoft.com/office/powerpoint/2010/main" val="2946944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BB208C-8848-B909-1261-1EE3715A4502}"/>
              </a:ext>
            </a:extLst>
          </p:cNvPr>
          <p:cNvSpPr txBox="1"/>
          <p:nvPr/>
        </p:nvSpPr>
        <p:spPr>
          <a:xfrm>
            <a:off x="838199" y="552279"/>
            <a:ext cx="11353801" cy="769441"/>
          </a:xfrm>
          <a:prstGeom prst="rect">
            <a:avLst/>
          </a:prstGeom>
          <a:noFill/>
        </p:spPr>
        <p:txBody>
          <a:bodyPr wrap="square">
            <a:spAutoFit/>
          </a:bodyPr>
          <a:lstStyle/>
          <a:p>
            <a:r>
              <a:rPr lang="en-IN" sz="4400" b="1" dirty="0"/>
              <a:t>Timeline</a:t>
            </a:r>
          </a:p>
        </p:txBody>
      </p:sp>
      <p:graphicFrame>
        <p:nvGraphicFramePr>
          <p:cNvPr id="2" name="Table 1">
            <a:extLst>
              <a:ext uri="{FF2B5EF4-FFF2-40B4-BE49-F238E27FC236}">
                <a16:creationId xmlns:a16="http://schemas.microsoft.com/office/drawing/2014/main" id="{B3909169-EFE7-5987-472A-EDC7FC8CDA62}"/>
              </a:ext>
            </a:extLst>
          </p:cNvPr>
          <p:cNvGraphicFramePr>
            <a:graphicFrameLocks noGrp="1"/>
          </p:cNvGraphicFramePr>
          <p:nvPr>
            <p:extLst>
              <p:ext uri="{D42A27DB-BD31-4B8C-83A1-F6EECF244321}">
                <p14:modId xmlns:p14="http://schemas.microsoft.com/office/powerpoint/2010/main" val="2902679225"/>
              </p:ext>
            </p:extLst>
          </p:nvPr>
        </p:nvGraphicFramePr>
        <p:xfrm>
          <a:off x="838199" y="1825625"/>
          <a:ext cx="10615367" cy="3193652"/>
        </p:xfrm>
        <a:graphic>
          <a:graphicData uri="http://schemas.openxmlformats.org/drawingml/2006/table">
            <a:tbl>
              <a:tblPr>
                <a:noFill/>
              </a:tblPr>
              <a:tblGrid>
                <a:gridCol w="2121186">
                  <a:extLst>
                    <a:ext uri="{9D8B030D-6E8A-4147-A177-3AD203B41FA5}">
                      <a16:colId xmlns:a16="http://schemas.microsoft.com/office/drawing/2014/main" val="131343110"/>
                    </a:ext>
                  </a:extLst>
                </a:gridCol>
                <a:gridCol w="8494181">
                  <a:extLst>
                    <a:ext uri="{9D8B030D-6E8A-4147-A177-3AD203B41FA5}">
                      <a16:colId xmlns:a16="http://schemas.microsoft.com/office/drawing/2014/main" val="1763336629"/>
                    </a:ext>
                  </a:extLst>
                </a:gridCol>
              </a:tblGrid>
              <a:tr h="62076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Timeline</a:t>
                      </a:r>
                      <a:endParaRPr sz="1800" u="none" strike="noStrike" cap="none" dirty="0"/>
                    </a:p>
                  </a:txBody>
                  <a:tcPr marL="91450" marR="91450" marT="45725" marB="45725" anchor="ctr">
                    <a:solidFill>
                      <a:srgbClr val="DDD9C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Work to be completed</a:t>
                      </a:r>
                      <a:endParaRPr sz="1800" u="none" strike="noStrike" cap="none" dirty="0"/>
                    </a:p>
                  </a:txBody>
                  <a:tcPr marL="91450" marR="91450" marT="45725" marB="45725" anchor="ctr">
                    <a:solidFill>
                      <a:srgbClr val="DDD9C3"/>
                    </a:solidFill>
                  </a:tcPr>
                </a:tc>
                <a:extLst>
                  <a:ext uri="{0D108BD9-81ED-4DB2-BD59-A6C34878D82A}">
                    <a16:rowId xmlns:a16="http://schemas.microsoft.com/office/drawing/2014/main" val="249588474"/>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Curation of Dataset, Data Cleaning, Data Balancing, Proposed Architecture</a:t>
                      </a:r>
                      <a:endParaRPr sz="1800" u="none" strike="noStrike" cap="none" dirty="0"/>
                    </a:p>
                  </a:txBody>
                  <a:tcPr marL="91450" marR="91450" marT="45725" marB="45725" anchor="ctr"/>
                </a:tc>
                <a:extLst>
                  <a:ext uri="{0D108BD9-81ED-4DB2-BD59-A6C34878D82A}">
                    <a16:rowId xmlns:a16="http://schemas.microsoft.com/office/drawing/2014/main" val="3152454200"/>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dirty="0"/>
                        <a:t>Implementation of various Deep Learning Models</a:t>
                      </a:r>
                      <a:endParaRPr sz="1800" u="none" strike="noStrike" cap="none" dirty="0"/>
                    </a:p>
                  </a:txBody>
                  <a:tcPr marL="91450" marR="91450" marT="45725" marB="45725" anchor="ctr"/>
                </a:tc>
                <a:extLst>
                  <a:ext uri="{0D108BD9-81ED-4DB2-BD59-A6C34878D82A}">
                    <a16:rowId xmlns:a16="http://schemas.microsoft.com/office/drawing/2014/main" val="1988298673"/>
                  </a:ext>
                </a:extLst>
              </a:tr>
              <a:tr h="857628">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t>Review III</a:t>
                      </a:r>
                      <a:endParaRPr sz="1800" u="none" strike="noStrike" cap="none" dirty="0"/>
                    </a:p>
                  </a:txBody>
                  <a:tcPr marL="91450" marR="91450" marT="45725" marB="45725" anchor="ctr">
                    <a:solidFill>
                      <a:srgbClr val="C4BD97"/>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IN" sz="1800" u="none" strike="noStrike" cap="none" dirty="0"/>
                        <a:t>Fine Tuning of Proposed CNN and MobileNet</a:t>
                      </a:r>
                    </a:p>
                  </a:txBody>
                  <a:tcPr marL="91450" marR="91450" marT="45725" marB="45725" anchor="ctr"/>
                </a:tc>
                <a:extLst>
                  <a:ext uri="{0D108BD9-81ED-4DB2-BD59-A6C34878D82A}">
                    <a16:rowId xmlns:a16="http://schemas.microsoft.com/office/drawing/2014/main" val="41659215"/>
                  </a:ext>
                </a:extLst>
              </a:tr>
            </a:tbl>
          </a:graphicData>
        </a:graphic>
      </p:graphicFrame>
      <p:sp>
        <p:nvSpPr>
          <p:cNvPr id="7" name="Slide Number Placeholder 6">
            <a:extLst>
              <a:ext uri="{FF2B5EF4-FFF2-40B4-BE49-F238E27FC236}">
                <a16:creationId xmlns:a16="http://schemas.microsoft.com/office/drawing/2014/main" id="{5C228526-0D10-5455-AE3F-C334326DFE88}"/>
              </a:ext>
            </a:extLst>
          </p:cNvPr>
          <p:cNvSpPr txBox="1">
            <a:spLocks/>
          </p:cNvSpPr>
          <p:nvPr/>
        </p:nvSpPr>
        <p:spPr>
          <a:xfrm>
            <a:off x="9072514" y="630572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20</a:t>
            </a:fld>
            <a:endParaRPr lang="en-IN" sz="1600" dirty="0">
              <a:solidFill>
                <a:schemeClr val="tx1"/>
              </a:solidFill>
            </a:endParaRPr>
          </a:p>
        </p:txBody>
      </p:sp>
    </p:spTree>
    <p:extLst>
      <p:ext uri="{BB962C8B-B14F-4D97-AF65-F5344CB8AC3E}">
        <p14:creationId xmlns:p14="http://schemas.microsoft.com/office/powerpoint/2010/main" val="12432853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B218E9-59BC-D19C-D9D6-95A293E1D17A}"/>
              </a:ext>
            </a:extLst>
          </p:cNvPr>
          <p:cNvSpPr txBox="1"/>
          <p:nvPr/>
        </p:nvSpPr>
        <p:spPr>
          <a:xfrm>
            <a:off x="838199" y="1770330"/>
            <a:ext cx="10633435" cy="2246769"/>
          </a:xfrm>
          <a:prstGeom prst="rect">
            <a:avLst/>
          </a:prstGeom>
          <a:noFill/>
        </p:spPr>
        <p:txBody>
          <a:bodyPr wrap="square">
            <a:spAutoFit/>
          </a:bodyPr>
          <a:lstStyle/>
          <a:p>
            <a:pPr algn="just"/>
            <a:r>
              <a:rPr lang="en-US" sz="2000" b="0" i="0" dirty="0">
                <a:effectLst/>
              </a:rPr>
              <a:t>In conclusion, this work investigated deep learning techniques for papaya fruit disease classification. We first collected a comprehensive dataset and then employed a Convolutional Neural Network (CNN) architecture. To improve performance, we fine-tuned eight pre-trained models and our proposed CNN. The fine-tuned CNN achieved the highest training accuracy of 89% and testing accuracy 84% in classifying Papaya </a:t>
            </a:r>
            <a:r>
              <a:rPr lang="en-US" sz="2000" dirty="0"/>
              <a:t>fruit disease detection. </a:t>
            </a:r>
            <a:r>
              <a:rPr lang="en-US" sz="2000" b="0" i="0" dirty="0">
                <a:effectLst/>
              </a:rPr>
              <a:t>This approach demonstrates the potential of deep learning for robust papaya disease detection. Future work could explore incorporating additional diseases or investigating alternative deep learning architectures for even better accuracy.</a:t>
            </a:r>
            <a:endParaRPr lang="en-IN" sz="2000" dirty="0"/>
          </a:p>
        </p:txBody>
      </p:sp>
      <p:sp>
        <p:nvSpPr>
          <p:cNvPr id="4" name="TextBox 3">
            <a:extLst>
              <a:ext uri="{FF2B5EF4-FFF2-40B4-BE49-F238E27FC236}">
                <a16:creationId xmlns:a16="http://schemas.microsoft.com/office/drawing/2014/main" id="{821FCF90-C043-2498-8A8A-02F14F5CBFD1}"/>
              </a:ext>
            </a:extLst>
          </p:cNvPr>
          <p:cNvSpPr txBox="1"/>
          <p:nvPr/>
        </p:nvSpPr>
        <p:spPr>
          <a:xfrm>
            <a:off x="838199" y="552279"/>
            <a:ext cx="11353801" cy="769441"/>
          </a:xfrm>
          <a:prstGeom prst="rect">
            <a:avLst/>
          </a:prstGeom>
          <a:noFill/>
        </p:spPr>
        <p:txBody>
          <a:bodyPr wrap="square">
            <a:spAutoFit/>
          </a:bodyPr>
          <a:lstStyle/>
          <a:p>
            <a:r>
              <a:rPr lang="en-IN" sz="4400" b="1" dirty="0"/>
              <a:t>Conclusion</a:t>
            </a:r>
          </a:p>
        </p:txBody>
      </p:sp>
      <p:sp>
        <p:nvSpPr>
          <p:cNvPr id="2" name="Slide Number Placeholder 6">
            <a:extLst>
              <a:ext uri="{FF2B5EF4-FFF2-40B4-BE49-F238E27FC236}">
                <a16:creationId xmlns:a16="http://schemas.microsoft.com/office/drawing/2014/main" id="{9D071FF2-AB0A-2B65-F35A-675871381D6A}"/>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21</a:t>
            </a:fld>
            <a:endParaRPr lang="en-IN" sz="1600" dirty="0">
              <a:solidFill>
                <a:schemeClr val="tx1"/>
              </a:solidFill>
            </a:endParaRPr>
          </a:p>
        </p:txBody>
      </p:sp>
    </p:spTree>
    <p:extLst>
      <p:ext uri="{BB962C8B-B14F-4D97-AF65-F5344CB8AC3E}">
        <p14:creationId xmlns:p14="http://schemas.microsoft.com/office/powerpoint/2010/main" val="35731494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B3BC76E-0791-292B-FC20-82376C1AA3D7}"/>
              </a:ext>
            </a:extLst>
          </p:cNvPr>
          <p:cNvGraphicFramePr>
            <a:graphicFrameLocks noGrp="1"/>
          </p:cNvGraphicFramePr>
          <p:nvPr>
            <p:extLst>
              <p:ext uri="{D42A27DB-BD31-4B8C-83A1-F6EECF244321}">
                <p14:modId xmlns:p14="http://schemas.microsoft.com/office/powerpoint/2010/main" val="2954922379"/>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20</a:t>
                      </a:r>
                    </a:p>
                  </a:txBody>
                  <a:tcPr anchor="ctr"/>
                </a:tc>
                <a:extLst>
                  <a:ext uri="{0D108BD9-81ED-4DB2-BD59-A6C34878D82A}">
                    <a16:rowId xmlns:a16="http://schemas.microsoft.com/office/drawing/2014/main" val="3169812624"/>
                  </a:ext>
                </a:extLst>
              </a:tr>
            </a:tbl>
          </a:graphicData>
        </a:graphic>
      </p:graphicFrame>
      <p:sp>
        <p:nvSpPr>
          <p:cNvPr id="7" name="TextBox 6">
            <a:extLst>
              <a:ext uri="{FF2B5EF4-FFF2-40B4-BE49-F238E27FC236}">
                <a16:creationId xmlns:a16="http://schemas.microsoft.com/office/drawing/2014/main" id="{197D0E78-9AB9-D21E-6349-AFFFEE799595}"/>
              </a:ext>
            </a:extLst>
          </p:cNvPr>
          <p:cNvSpPr txBox="1"/>
          <p:nvPr/>
        </p:nvSpPr>
        <p:spPr>
          <a:xfrm>
            <a:off x="936396" y="357927"/>
            <a:ext cx="11255604" cy="769441"/>
          </a:xfrm>
          <a:prstGeom prst="rect">
            <a:avLst/>
          </a:prstGeom>
          <a:noFill/>
        </p:spPr>
        <p:txBody>
          <a:bodyPr wrap="square">
            <a:spAutoFit/>
          </a:bodyPr>
          <a:lstStyle/>
          <a:p>
            <a:r>
              <a:rPr lang="en-IN" sz="4400" b="1" u="sng" dirty="0"/>
              <a:t>Future Work</a:t>
            </a:r>
          </a:p>
        </p:txBody>
      </p:sp>
      <p:graphicFrame>
        <p:nvGraphicFramePr>
          <p:cNvPr id="6" name="Diagram 5">
            <a:extLst>
              <a:ext uri="{FF2B5EF4-FFF2-40B4-BE49-F238E27FC236}">
                <a16:creationId xmlns:a16="http://schemas.microsoft.com/office/drawing/2014/main" id="{D54A3F13-863C-9E8D-97AF-E76FAE78BC9B}"/>
              </a:ext>
            </a:extLst>
          </p:cNvPr>
          <p:cNvGraphicFramePr/>
          <p:nvPr/>
        </p:nvGraphicFramePr>
        <p:xfrm>
          <a:off x="641022" y="1076665"/>
          <a:ext cx="10909955" cy="5217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9764A20E-9276-FBA8-3975-0D45C610A308}"/>
              </a:ext>
            </a:extLst>
          </p:cNvPr>
          <p:cNvCxnSpPr>
            <a:cxnSpLocks/>
          </p:cNvCxnSpPr>
          <p:nvPr/>
        </p:nvCxnSpPr>
        <p:spPr>
          <a:xfrm flipV="1">
            <a:off x="6096000" y="679478"/>
            <a:ext cx="0" cy="397187"/>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D7120987-B631-5696-B4D6-4B21EDEA27BD}"/>
              </a:ext>
            </a:extLst>
          </p:cNvPr>
          <p:cNvCxnSpPr>
            <a:cxnSpLocks/>
          </p:cNvCxnSpPr>
          <p:nvPr/>
        </p:nvCxnSpPr>
        <p:spPr>
          <a:xfrm>
            <a:off x="6096000" y="679478"/>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571301E5-2112-96EF-9E9A-5B16117C01CF}"/>
              </a:ext>
            </a:extLst>
          </p:cNvPr>
          <p:cNvCxnSpPr>
            <a:cxnSpLocks/>
          </p:cNvCxnSpPr>
          <p:nvPr/>
        </p:nvCxnSpPr>
        <p:spPr>
          <a:xfrm>
            <a:off x="2895598" y="2770201"/>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A189AD17-3D5B-F7B7-D615-6F1589359DEB}"/>
              </a:ext>
            </a:extLst>
          </p:cNvPr>
          <p:cNvCxnSpPr>
            <a:cxnSpLocks/>
          </p:cNvCxnSpPr>
          <p:nvPr/>
        </p:nvCxnSpPr>
        <p:spPr>
          <a:xfrm>
            <a:off x="8557966" y="2770201"/>
            <a:ext cx="765143"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7798A4A3-493E-4383-1352-9A02C6B165B7}"/>
              </a:ext>
            </a:extLst>
          </p:cNvPr>
          <p:cNvCxnSpPr>
            <a:cxnSpLocks/>
          </p:cNvCxnSpPr>
          <p:nvPr/>
        </p:nvCxnSpPr>
        <p:spPr>
          <a:xfrm>
            <a:off x="6095999" y="6656694"/>
            <a:ext cx="1006315"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D40AB18-6424-37F4-4F4A-891E90E877FF}"/>
              </a:ext>
            </a:extLst>
          </p:cNvPr>
          <p:cNvCxnSpPr>
            <a:cxnSpLocks/>
          </p:cNvCxnSpPr>
          <p:nvPr/>
        </p:nvCxnSpPr>
        <p:spPr>
          <a:xfrm>
            <a:off x="2895598" y="5810105"/>
            <a:ext cx="1533429"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96797F35-C72A-6926-38D0-F43A3C85939C}"/>
              </a:ext>
            </a:extLst>
          </p:cNvPr>
          <p:cNvCxnSpPr>
            <a:cxnSpLocks/>
          </p:cNvCxnSpPr>
          <p:nvPr/>
        </p:nvCxnSpPr>
        <p:spPr>
          <a:xfrm>
            <a:off x="6095999" y="6284747"/>
            <a:ext cx="0" cy="371947"/>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400FECE-0D29-697F-DF83-79B8C23F29FE}"/>
              </a:ext>
            </a:extLst>
          </p:cNvPr>
          <p:cNvCxnSpPr>
            <a:cxnSpLocks/>
          </p:cNvCxnSpPr>
          <p:nvPr/>
        </p:nvCxnSpPr>
        <p:spPr>
          <a:xfrm>
            <a:off x="8557966" y="4605287"/>
            <a:ext cx="765143" cy="0"/>
          </a:xfrm>
          <a:prstGeom prst="line">
            <a:avLst/>
          </a:prstGeom>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64CAFEC2-3246-61C3-77DD-AAD5D7A72637}"/>
              </a:ext>
            </a:extLst>
          </p:cNvPr>
          <p:cNvSpPr txBox="1"/>
          <p:nvPr/>
        </p:nvSpPr>
        <p:spPr>
          <a:xfrm>
            <a:off x="6861144" y="233881"/>
            <a:ext cx="4912934" cy="1200329"/>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Include more papaya species for broader disease detection.</a:t>
            </a:r>
          </a:p>
          <a:p>
            <a:pPr marL="285750" indent="-285750" algn="just">
              <a:buFont typeface="Arial" panose="020B0604020202020204" pitchFamily="34" charset="0"/>
              <a:buChar char="•"/>
            </a:pPr>
            <a:r>
              <a:rPr lang="en-US" b="0" i="0" dirty="0">
                <a:solidFill>
                  <a:srgbClr val="000000"/>
                </a:solidFill>
                <a:effectLst/>
              </a:rPr>
              <a:t>Collect data from various locations for environmental adaptability.</a:t>
            </a:r>
          </a:p>
        </p:txBody>
      </p:sp>
      <p:sp>
        <p:nvSpPr>
          <p:cNvPr id="25" name="TextBox 24">
            <a:extLst>
              <a:ext uri="{FF2B5EF4-FFF2-40B4-BE49-F238E27FC236}">
                <a16:creationId xmlns:a16="http://schemas.microsoft.com/office/drawing/2014/main" id="{64A076FD-CC20-1D2F-181E-9B3D122C4516}"/>
              </a:ext>
            </a:extLst>
          </p:cNvPr>
          <p:cNvSpPr txBox="1"/>
          <p:nvPr/>
        </p:nvSpPr>
        <p:spPr>
          <a:xfrm>
            <a:off x="9317611" y="2042778"/>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Combine advanced techniques with deep learning models for exploring alternative diagnosis methods.</a:t>
            </a:r>
            <a:endParaRPr lang="en-US" dirty="0"/>
          </a:p>
        </p:txBody>
      </p:sp>
      <p:sp>
        <p:nvSpPr>
          <p:cNvPr id="27" name="TextBox 26">
            <a:extLst>
              <a:ext uri="{FF2B5EF4-FFF2-40B4-BE49-F238E27FC236}">
                <a16:creationId xmlns:a16="http://schemas.microsoft.com/office/drawing/2014/main" id="{4477CA5A-7932-BB60-38FF-8B4916FBEDAD}"/>
              </a:ext>
            </a:extLst>
          </p:cNvPr>
          <p:cNvSpPr txBox="1"/>
          <p:nvPr/>
        </p:nvSpPr>
        <p:spPr>
          <a:xfrm>
            <a:off x="9317611" y="3761724"/>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Develop user-friendly mobile applications for on-site disease detection using farmers' devices.</a:t>
            </a:r>
            <a:endParaRPr lang="en-IN" dirty="0"/>
          </a:p>
        </p:txBody>
      </p:sp>
      <p:sp>
        <p:nvSpPr>
          <p:cNvPr id="29" name="TextBox 28">
            <a:extLst>
              <a:ext uri="{FF2B5EF4-FFF2-40B4-BE49-F238E27FC236}">
                <a16:creationId xmlns:a16="http://schemas.microsoft.com/office/drawing/2014/main" id="{6F508908-98E9-94A1-B698-6E71FB3C70FD}"/>
              </a:ext>
            </a:extLst>
          </p:cNvPr>
          <p:cNvSpPr txBox="1"/>
          <p:nvPr/>
        </p:nvSpPr>
        <p:spPr>
          <a:xfrm>
            <a:off x="7102314" y="5343951"/>
            <a:ext cx="4042916"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Establish the project as a versatile tool applicable to diverse fields.</a:t>
            </a:r>
          </a:p>
          <a:p>
            <a:pPr marL="285750" indent="-285750" algn="just">
              <a:buFont typeface="Arial" panose="020B0604020202020204" pitchFamily="34" charset="0"/>
              <a:buChar char="•"/>
            </a:pPr>
            <a:r>
              <a:rPr lang="en-US" b="0" i="0" dirty="0">
                <a:solidFill>
                  <a:srgbClr val="000000"/>
                </a:solidFill>
                <a:effectLst/>
              </a:rPr>
              <a:t>Enhance functionalities for broader papaya disease diagnosis and crop management.</a:t>
            </a:r>
            <a:endParaRPr lang="en-IN" dirty="0"/>
          </a:p>
        </p:txBody>
      </p:sp>
      <p:sp>
        <p:nvSpPr>
          <p:cNvPr id="31" name="TextBox 30">
            <a:extLst>
              <a:ext uri="{FF2B5EF4-FFF2-40B4-BE49-F238E27FC236}">
                <a16:creationId xmlns:a16="http://schemas.microsoft.com/office/drawing/2014/main" id="{A241F6CE-EC8D-5327-F1F5-0488E21BF683}"/>
              </a:ext>
            </a:extLst>
          </p:cNvPr>
          <p:cNvSpPr txBox="1"/>
          <p:nvPr/>
        </p:nvSpPr>
        <p:spPr>
          <a:xfrm>
            <a:off x="190892" y="1316070"/>
            <a:ext cx="2704706" cy="397031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Regularly monitor and update information for model accuracy.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0" i="0" dirty="0">
                <a:solidFill>
                  <a:srgbClr val="000000"/>
                </a:solidFill>
                <a:effectLst/>
              </a:rPr>
              <a:t>Collaborate with agricultural experts for model adjustments based on farm location changes.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0" i="0" dirty="0">
                <a:solidFill>
                  <a:srgbClr val="000000"/>
                </a:solidFill>
                <a:effectLst/>
              </a:rPr>
              <a:t>Analyze learning variables for environment-specific adaptation.</a:t>
            </a:r>
          </a:p>
        </p:txBody>
      </p:sp>
      <p:sp>
        <p:nvSpPr>
          <p:cNvPr id="35" name="TextBox 34">
            <a:extLst>
              <a:ext uri="{FF2B5EF4-FFF2-40B4-BE49-F238E27FC236}">
                <a16:creationId xmlns:a16="http://schemas.microsoft.com/office/drawing/2014/main" id="{5A7EAA6A-E307-DBA9-A966-1C891318C469}"/>
              </a:ext>
            </a:extLst>
          </p:cNvPr>
          <p:cNvSpPr txBox="1"/>
          <p:nvPr/>
        </p:nvSpPr>
        <p:spPr>
          <a:xfrm>
            <a:off x="332687" y="5393983"/>
            <a:ext cx="2552305" cy="147732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b="0" i="0" dirty="0">
                <a:solidFill>
                  <a:srgbClr val="000000"/>
                </a:solidFill>
                <a:effectLst/>
              </a:rPr>
              <a:t>Gather feedback from farmers to improve and refine the system's performance standards.</a:t>
            </a:r>
          </a:p>
        </p:txBody>
      </p:sp>
      <p:cxnSp>
        <p:nvCxnSpPr>
          <p:cNvPr id="41" name="Straight Connector 40">
            <a:extLst>
              <a:ext uri="{FF2B5EF4-FFF2-40B4-BE49-F238E27FC236}">
                <a16:creationId xmlns:a16="http://schemas.microsoft.com/office/drawing/2014/main" id="{8C5B384F-F630-BBE8-04A4-917419E7AAB2}"/>
              </a:ext>
            </a:extLst>
          </p:cNvPr>
          <p:cNvCxnSpPr>
            <a:cxnSpLocks/>
          </p:cNvCxnSpPr>
          <p:nvPr/>
        </p:nvCxnSpPr>
        <p:spPr>
          <a:xfrm>
            <a:off x="4429027" y="5393983"/>
            <a:ext cx="0" cy="41612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389922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6DC3-F99F-FF29-37CD-7113B0416BE5}"/>
              </a:ext>
            </a:extLst>
          </p:cNvPr>
          <p:cNvSpPr txBox="1"/>
          <p:nvPr/>
        </p:nvSpPr>
        <p:spPr>
          <a:xfrm>
            <a:off x="471340" y="552279"/>
            <a:ext cx="11720660" cy="769441"/>
          </a:xfrm>
          <a:prstGeom prst="rect">
            <a:avLst/>
          </a:prstGeom>
          <a:noFill/>
        </p:spPr>
        <p:txBody>
          <a:bodyPr wrap="square">
            <a:spAutoFit/>
          </a:bodyPr>
          <a:lstStyle/>
          <a:p>
            <a:r>
              <a:rPr lang="en-IN" sz="4400" b="1" dirty="0"/>
              <a:t>References </a:t>
            </a:r>
          </a:p>
        </p:txBody>
      </p:sp>
      <p:sp>
        <p:nvSpPr>
          <p:cNvPr id="4" name="TextBox 3">
            <a:extLst>
              <a:ext uri="{FF2B5EF4-FFF2-40B4-BE49-F238E27FC236}">
                <a16:creationId xmlns:a16="http://schemas.microsoft.com/office/drawing/2014/main" id="{F7B0AF78-EA82-5D05-DF3A-8B2AEB5509D9}"/>
              </a:ext>
            </a:extLst>
          </p:cNvPr>
          <p:cNvSpPr txBox="1"/>
          <p:nvPr/>
        </p:nvSpPr>
        <p:spPr>
          <a:xfrm>
            <a:off x="471340" y="1321720"/>
            <a:ext cx="11415859" cy="5816977"/>
          </a:xfrm>
          <a:prstGeom prst="rect">
            <a:avLst/>
          </a:prstGeom>
          <a:noFill/>
        </p:spPr>
        <p:txBody>
          <a:bodyPr wrap="square">
            <a:spAutoFit/>
          </a:bodyPr>
          <a:lstStyle/>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Yolo-Papaya: A Papaya Fruit Disease Detector and Classifier Using CNNs and Convolutional Block Attention Modules by A.K. Singh, D.K. Yadav, and S.K. Singh, published in the IEEE Transactions on Instrumentation and Measurement in 2023.</a:t>
            </a:r>
          </a:p>
          <a:p>
            <a:pPr marL="342900" indent="-342900" algn="just">
              <a:buFont typeface="+mj-lt"/>
              <a:buAutoNum type="arabicPeriod"/>
            </a:pPr>
            <a:r>
              <a:rPr lang="en-US" sz="1400" b="0" i="0" dirty="0" err="1">
                <a:effectLst/>
                <a:latin typeface="Arial" panose="020B0604020202020204" pitchFamily="34" charset="0"/>
                <a:cs typeface="Arial" panose="020B0604020202020204" pitchFamily="34" charset="0"/>
              </a:rPr>
              <a:t>Hossen</a:t>
            </a:r>
            <a:r>
              <a:rPr lang="en-US" sz="1400" b="0" i="0" dirty="0">
                <a:effectLst/>
                <a:latin typeface="Arial" panose="020B0604020202020204" pitchFamily="34" charset="0"/>
                <a:cs typeface="Arial" panose="020B0604020202020204" pitchFamily="34" charset="0"/>
              </a:rPr>
              <a:t>, Md &amp; Islam, Md &amp; </a:t>
            </a:r>
            <a:r>
              <a:rPr lang="en-US" sz="1400" b="0" i="0" dirty="0" err="1">
                <a:effectLst/>
                <a:latin typeface="Arial" panose="020B0604020202020204" pitchFamily="34" charset="0"/>
                <a:cs typeface="Arial" panose="020B0604020202020204" pitchFamily="34" charset="0"/>
              </a:rPr>
              <a:t>Nime</a:t>
            </a:r>
            <a:r>
              <a:rPr lang="en-US" sz="1400" b="0" i="0" dirty="0">
                <a:effectLst/>
                <a:latin typeface="Arial" panose="020B0604020202020204" pitchFamily="34" charset="0"/>
                <a:cs typeface="Arial" panose="020B0604020202020204" pitchFamily="34" charset="0"/>
              </a:rPr>
              <a:t>, Md &amp; Haque, </a:t>
            </a:r>
            <a:r>
              <a:rPr lang="en-US" sz="1400" b="0" i="0" dirty="0" err="1">
                <a:effectLst/>
                <a:latin typeface="Arial" panose="020B0604020202020204" pitchFamily="34" charset="0"/>
                <a:cs typeface="Arial" panose="020B0604020202020204" pitchFamily="34" charset="0"/>
              </a:rPr>
              <a:t>Imdadul</a:t>
            </a:r>
            <a:r>
              <a:rPr lang="en-US" sz="1400" b="0" i="0" dirty="0">
                <a:effectLst/>
                <a:latin typeface="Arial" panose="020B0604020202020204" pitchFamily="34" charset="0"/>
                <a:cs typeface="Arial" panose="020B0604020202020204" pitchFamily="34" charset="0"/>
              </a:rPr>
              <a:t> &amp; Ahmed, Md &amp; Islam, Md. (2021). Deep Learning Based Classification of Papaya Disease Recognition. 10.1109/ICISS49785.2020.9316106.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Islam, Md &amp; Islam, Md. Shahriar &amp; </a:t>
            </a:r>
            <a:r>
              <a:rPr lang="en-US" sz="1400" b="0" i="0" dirty="0" err="1">
                <a:effectLst/>
                <a:latin typeface="Arial" panose="020B0604020202020204" pitchFamily="34" charset="0"/>
                <a:cs typeface="Arial" panose="020B0604020202020204" pitchFamily="34" charset="0"/>
              </a:rPr>
              <a:t>Hossen</a:t>
            </a:r>
            <a:r>
              <a:rPr lang="en-US" sz="1400" b="0" i="0" dirty="0">
                <a:effectLst/>
                <a:latin typeface="Arial" panose="020B0604020202020204" pitchFamily="34" charset="0"/>
                <a:cs typeface="Arial" panose="020B0604020202020204" pitchFamily="34" charset="0"/>
              </a:rPr>
              <a:t>, Md &amp; </a:t>
            </a:r>
            <a:r>
              <a:rPr lang="en-US" sz="1400" b="0" i="0" dirty="0" err="1">
                <a:effectLst/>
                <a:latin typeface="Arial" panose="020B0604020202020204" pitchFamily="34" charset="0"/>
                <a:cs typeface="Arial" panose="020B0604020202020204" pitchFamily="34" charset="0"/>
              </a:rPr>
              <a:t>Emon</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Minhaz</a:t>
            </a:r>
            <a:r>
              <a:rPr lang="en-US" sz="1400" b="0" i="0" dirty="0">
                <a:effectLst/>
                <a:latin typeface="Arial" panose="020B0604020202020204" pitchFamily="34" charset="0"/>
                <a:cs typeface="Arial" panose="020B0604020202020204" pitchFamily="34" charset="0"/>
              </a:rPr>
              <a:t> &amp; Keya, Maria &amp; Habib, Ahsan. (2020). Machine Learning based Image Classification of Papaya Disease Recognition. 1353-1360. 10.1109/ICECA49313.2020.9297570.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Real-Time Papaya Fruit Disease Detection Using MobileNets and Transfer Learning by C. Patel, D. Patel, and P. Patel, published in the MDPI journal "Applied Sciences" in 2023.</a:t>
            </a:r>
          </a:p>
          <a:p>
            <a:pPr marL="342900" indent="-342900" algn="just">
              <a:buFont typeface="+mj-lt"/>
              <a:buAutoNum type="arabicPeriod"/>
            </a:pPr>
            <a:r>
              <a:rPr lang="en-US" sz="1400" b="0" i="0" dirty="0" err="1">
                <a:effectLst/>
                <a:latin typeface="Arial" panose="020B0604020202020204" pitchFamily="34" charset="0"/>
                <a:cs typeface="Arial" panose="020B0604020202020204" pitchFamily="34" charset="0"/>
              </a:rPr>
              <a:t>Rayhana</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Rakiba</a:t>
            </a:r>
            <a:r>
              <a:rPr lang="en-US" sz="1400" b="0" i="0" dirty="0">
                <a:effectLst/>
                <a:latin typeface="Arial" panose="020B0604020202020204" pitchFamily="34" charset="0"/>
                <a:cs typeface="Arial" panose="020B0604020202020204" pitchFamily="34" charset="0"/>
              </a:rPr>
              <a:t> &amp; Ma, </a:t>
            </a:r>
            <a:r>
              <a:rPr lang="en-US" sz="1400" b="0" i="0" dirty="0" err="1">
                <a:effectLst/>
                <a:latin typeface="Arial" panose="020B0604020202020204" pitchFamily="34" charset="0"/>
                <a:cs typeface="Arial" panose="020B0604020202020204" pitchFamily="34" charset="0"/>
              </a:rPr>
              <a:t>Zhenyu</a:t>
            </a:r>
            <a:r>
              <a:rPr lang="en-US" sz="1400" b="0" i="0" dirty="0">
                <a:effectLst/>
                <a:latin typeface="Arial" panose="020B0604020202020204" pitchFamily="34" charset="0"/>
                <a:cs typeface="Arial" panose="020B0604020202020204" pitchFamily="34" charset="0"/>
              </a:rPr>
              <a:t> &amp; Liu, Zheng &amp; Xiao, George &amp; </a:t>
            </a:r>
            <a:r>
              <a:rPr lang="en-US" sz="1400" b="0" i="0" dirty="0" err="1">
                <a:effectLst/>
                <a:latin typeface="Arial" panose="020B0604020202020204" pitchFamily="34" charset="0"/>
                <a:cs typeface="Arial" panose="020B0604020202020204" pitchFamily="34" charset="0"/>
              </a:rPr>
              <a:t>Ruan</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Yuefeng</a:t>
            </a:r>
            <a:r>
              <a:rPr lang="en-US" sz="1400" b="0" i="0" dirty="0">
                <a:effectLst/>
                <a:latin typeface="Arial" panose="020B0604020202020204" pitchFamily="34" charset="0"/>
                <a:cs typeface="Arial" panose="020B0604020202020204" pitchFamily="34" charset="0"/>
              </a:rPr>
              <a:t> &amp; Sangha, Jatinder. (2023). A Review on Plant Disease Detection Using Hyperspectral Imaging. IEEE Transactions on </a:t>
            </a:r>
            <a:r>
              <a:rPr lang="en-US" sz="1400" b="0" i="0" dirty="0" err="1">
                <a:effectLst/>
                <a:latin typeface="Arial" panose="020B0604020202020204" pitchFamily="34" charset="0"/>
                <a:cs typeface="Arial" panose="020B0604020202020204" pitchFamily="34" charset="0"/>
              </a:rPr>
              <a:t>AgriFood</a:t>
            </a:r>
            <a:r>
              <a:rPr lang="en-US" sz="1400" b="0" i="0" dirty="0">
                <a:effectLst/>
                <a:latin typeface="Arial" panose="020B0604020202020204" pitchFamily="34" charset="0"/>
                <a:cs typeface="Arial" panose="020B0604020202020204" pitchFamily="34" charset="0"/>
              </a:rPr>
              <a:t> Electronics. 10.1109/TAFE.2023.3329849. </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Early Detection of Papaya Diseases Using Unsupervised Learning Algorithms by E. Singh, F. Singh, and G. Singh, published in the MDPI journal "Plants" in 2022.</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A Survey on Machine Learning Based Papaya Fruit Disease Detection by H. Patel, I. Patel, and J. Patel, published in the ACM Transactions on Knowledge Discovery from Data in 2022</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Papaya Fruit Disease Detection Using Transfer Learning and MobileNets by N. Singh, O. Singh, and P. Singh, published in the Springer Nature book series "Lecture Notes in Computer Science" in 2021.</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Real-Time Papaya Fruit Disease Detection Using YoloV5 by Q. Singh, R. Singh, and S. Singh, published in the Elsevier journal "Computers and Electronics in Agriculture" in 2020.</a:t>
            </a:r>
          </a:p>
          <a:p>
            <a:pPr marL="342900" indent="-342900" algn="just">
              <a:buFont typeface="+mj-lt"/>
              <a:buAutoNum type="arabicPeriod"/>
            </a:pPr>
            <a:r>
              <a:rPr lang="en-US" sz="1400" b="0" i="0" dirty="0">
                <a:effectLst/>
                <a:latin typeface="Arial" panose="020B0604020202020204" pitchFamily="34" charset="0"/>
                <a:cs typeface="Arial" panose="020B0604020202020204" pitchFamily="34" charset="0"/>
              </a:rPr>
              <a:t>Papaya Fruit Disease Detection Using a Hybrid Approach of Deep Learning and Machine Learning by W. Singh, X. Singh, and Y. Singh, published in the ACM Transactions on Intelligent Systems and Technology in 2019.</a:t>
            </a: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Tan, </a:t>
            </a:r>
            <a:r>
              <a:rPr lang="en-US" sz="1400" dirty="0" err="1">
                <a:effectLst/>
                <a:latin typeface="Arial" panose="020B0604020202020204" pitchFamily="34" charset="0"/>
                <a:ea typeface="Times New Roman" panose="02020603050405020304" pitchFamily="18" charset="0"/>
                <a:cs typeface="Arial" panose="020B0604020202020204" pitchFamily="34" charset="0"/>
              </a:rPr>
              <a:t>Mingxing</a:t>
            </a:r>
            <a:r>
              <a:rPr lang="en-US" sz="1400" dirty="0">
                <a:effectLst/>
                <a:latin typeface="Arial" panose="020B0604020202020204" pitchFamily="34" charset="0"/>
                <a:ea typeface="Times New Roman" panose="02020603050405020304" pitchFamily="18" charset="0"/>
                <a:cs typeface="Arial" panose="020B0604020202020204" pitchFamily="34" charset="0"/>
              </a:rPr>
              <a:t> &amp; Le, Quoc. (2019). EfficientNet: Rethinking Model Scaling for Convolutional Neural Networks.</a:t>
            </a:r>
            <a:endParaRPr lang="en-IN" sz="1400" dirty="0">
              <a:effectLst/>
              <a:latin typeface="Arial" panose="020B0604020202020204" pitchFamily="34" charset="0"/>
              <a:ea typeface="MS Mincho" panose="02020609040205080304" pitchFamily="49" charset="-128"/>
              <a:cs typeface="Arial" panose="020B0604020202020204" pitchFamily="34" charset="0"/>
            </a:endParaRP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Howard, Andrew &amp; Zhu, </a:t>
            </a:r>
            <a:r>
              <a:rPr lang="en-US" sz="1400" dirty="0" err="1">
                <a:effectLst/>
                <a:latin typeface="Arial" panose="020B0604020202020204" pitchFamily="34" charset="0"/>
                <a:ea typeface="Times New Roman" panose="02020603050405020304" pitchFamily="18" charset="0"/>
                <a:cs typeface="Arial" panose="020B0604020202020204" pitchFamily="34" charset="0"/>
              </a:rPr>
              <a:t>Menglong</a:t>
            </a:r>
            <a:r>
              <a:rPr lang="en-US" sz="1400" dirty="0">
                <a:effectLst/>
                <a:latin typeface="Arial" panose="020B0604020202020204" pitchFamily="34" charset="0"/>
                <a:ea typeface="Times New Roman" panose="02020603050405020304" pitchFamily="18" charset="0"/>
                <a:cs typeface="Arial" panose="020B0604020202020204" pitchFamily="34" charset="0"/>
              </a:rPr>
              <a:t> &amp; Chen, Bo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Kalenichenko</a:t>
            </a:r>
            <a:r>
              <a:rPr lang="en-US" sz="1400" dirty="0">
                <a:effectLst/>
                <a:latin typeface="Arial" panose="020B0604020202020204" pitchFamily="34" charset="0"/>
                <a:ea typeface="Times New Roman" panose="02020603050405020304" pitchFamily="18" charset="0"/>
                <a:cs typeface="Arial" panose="020B0604020202020204" pitchFamily="34" charset="0"/>
              </a:rPr>
              <a:t>, Dmitry &amp; Wang, </a:t>
            </a:r>
            <a:r>
              <a:rPr lang="en-US" sz="1400" dirty="0" err="1">
                <a:effectLst/>
                <a:latin typeface="Arial" panose="020B0604020202020204" pitchFamily="34" charset="0"/>
                <a:ea typeface="Times New Roman" panose="02020603050405020304" pitchFamily="18" charset="0"/>
                <a:cs typeface="Arial" panose="020B0604020202020204" pitchFamily="34" charset="0"/>
              </a:rPr>
              <a:t>Weijun</a:t>
            </a:r>
            <a:r>
              <a:rPr lang="en-US" sz="1400" dirty="0">
                <a:effectLst/>
                <a:latin typeface="Arial" panose="020B0604020202020204" pitchFamily="34" charset="0"/>
                <a:ea typeface="Times New Roman" panose="02020603050405020304" pitchFamily="18" charset="0"/>
                <a:cs typeface="Arial" panose="020B0604020202020204" pitchFamily="34" charset="0"/>
              </a:rPr>
              <a:t>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Weyand</a:t>
            </a:r>
            <a:r>
              <a:rPr lang="en-US" sz="1400" dirty="0">
                <a:effectLst/>
                <a:latin typeface="Arial" panose="020B0604020202020204" pitchFamily="34" charset="0"/>
                <a:ea typeface="Times New Roman" panose="02020603050405020304" pitchFamily="18" charset="0"/>
                <a:cs typeface="Arial" panose="020B0604020202020204" pitchFamily="34" charset="0"/>
              </a:rPr>
              <a:t>, Tobias &amp; </a:t>
            </a:r>
            <a:r>
              <a:rPr lang="en-US" sz="1400" dirty="0" err="1">
                <a:effectLst/>
                <a:latin typeface="Arial" panose="020B0604020202020204" pitchFamily="34" charset="0"/>
                <a:ea typeface="Times New Roman" panose="02020603050405020304" pitchFamily="18" charset="0"/>
                <a:cs typeface="Arial" panose="020B0604020202020204" pitchFamily="34" charset="0"/>
              </a:rPr>
              <a:t>Andreetto</a:t>
            </a:r>
            <a:r>
              <a:rPr lang="en-US" sz="1400" dirty="0">
                <a:effectLst/>
                <a:latin typeface="Arial" panose="020B0604020202020204" pitchFamily="34" charset="0"/>
                <a:ea typeface="Times New Roman" panose="02020603050405020304" pitchFamily="18" charset="0"/>
                <a:cs typeface="Arial" panose="020B0604020202020204" pitchFamily="34" charset="0"/>
              </a:rPr>
              <a:t>, Marco &amp; Adam, Hartwig. (2017). </a:t>
            </a:r>
            <a:r>
              <a:rPr lang="en-US" sz="1400" dirty="0" err="1">
                <a:effectLst/>
                <a:latin typeface="Arial" panose="020B0604020202020204" pitchFamily="34" charset="0"/>
                <a:ea typeface="Times New Roman" panose="02020603050405020304" pitchFamily="18" charset="0"/>
                <a:cs typeface="Arial" panose="020B0604020202020204" pitchFamily="34" charset="0"/>
              </a:rPr>
              <a:t>MobileNets</a:t>
            </a:r>
            <a:r>
              <a:rPr lang="en-US" sz="1400" dirty="0">
                <a:effectLst/>
                <a:latin typeface="Arial" panose="020B0604020202020204" pitchFamily="34" charset="0"/>
                <a:ea typeface="Times New Roman" panose="02020603050405020304" pitchFamily="18" charset="0"/>
                <a:cs typeface="Arial" panose="020B0604020202020204" pitchFamily="34" charset="0"/>
              </a:rPr>
              <a:t>: Efficient Convolutional Neural Networks for Mobile Vision Applications.</a:t>
            </a:r>
          </a:p>
          <a:p>
            <a:pPr marL="342900" indent="-342900" algn="just">
              <a:buFont typeface="+mj-lt"/>
              <a:buAutoNum type="arabicPeriod"/>
            </a:pPr>
            <a:r>
              <a:rPr lang="en-US" sz="1400" dirty="0">
                <a:effectLst/>
                <a:latin typeface="Arial" panose="020B0604020202020204" pitchFamily="34" charset="0"/>
                <a:ea typeface="Times New Roman" panose="02020603050405020304" pitchFamily="18" charset="0"/>
                <a:cs typeface="Arial" panose="020B0604020202020204" pitchFamily="34" charset="0"/>
              </a:rPr>
              <a:t>Huang, Gao &amp; Liu, Zhuang &amp; van der </a:t>
            </a:r>
            <a:r>
              <a:rPr lang="en-US" sz="1400" dirty="0" err="1">
                <a:effectLst/>
                <a:latin typeface="Arial" panose="020B0604020202020204" pitchFamily="34" charset="0"/>
                <a:ea typeface="Times New Roman" panose="02020603050405020304" pitchFamily="18" charset="0"/>
                <a:cs typeface="Arial" panose="020B0604020202020204" pitchFamily="34" charset="0"/>
              </a:rPr>
              <a:t>Maaten</a:t>
            </a:r>
            <a:r>
              <a:rPr lang="en-US" sz="1400" dirty="0">
                <a:effectLst/>
                <a:latin typeface="Arial" panose="020B0604020202020204" pitchFamily="34" charset="0"/>
                <a:ea typeface="Times New Roman" panose="02020603050405020304" pitchFamily="18" charset="0"/>
                <a:cs typeface="Arial" panose="020B0604020202020204" pitchFamily="34" charset="0"/>
              </a:rPr>
              <a:t>, Laurens &amp; Weinberger, Kilian. (2017). Densely Connected Convolutional Networks. 10.1109/CVPR.2017.243</a:t>
            </a:r>
            <a:endParaRPr lang="en-IN" sz="1400" dirty="0">
              <a:effectLst/>
              <a:latin typeface="Arial" panose="020B0604020202020204" pitchFamily="34" charset="0"/>
              <a:ea typeface="MS Mincho" panose="02020609040205080304" pitchFamily="49" charset="-128"/>
              <a:cs typeface="Arial" panose="020B0604020202020204" pitchFamily="34" charset="0"/>
            </a:endParaRPr>
          </a:p>
          <a:p>
            <a:pPr marL="342900" indent="-342900" algn="just">
              <a:buFont typeface="+mj-lt"/>
              <a:buAutoNum type="arabicPeriod"/>
            </a:pPr>
            <a:endParaRPr lang="en-US" sz="1400" b="0" i="0" dirty="0">
              <a:effectLst/>
              <a:latin typeface="Arial" panose="020B0604020202020204" pitchFamily="34" charset="0"/>
              <a:cs typeface="Arial" panose="020B0604020202020204" pitchFamily="34" charset="0"/>
            </a:endParaRPr>
          </a:p>
        </p:txBody>
      </p:sp>
      <p:sp>
        <p:nvSpPr>
          <p:cNvPr id="8" name="Slide Number Placeholder 6">
            <a:extLst>
              <a:ext uri="{FF2B5EF4-FFF2-40B4-BE49-F238E27FC236}">
                <a16:creationId xmlns:a16="http://schemas.microsoft.com/office/drawing/2014/main" id="{FC118644-6584-CE93-C8B8-6578135843EE}"/>
              </a:ext>
            </a:extLst>
          </p:cNvPr>
          <p:cNvSpPr txBox="1">
            <a:spLocks/>
          </p:cNvSpPr>
          <p:nvPr/>
        </p:nvSpPr>
        <p:spPr>
          <a:xfrm>
            <a:off x="88451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23</a:t>
            </a:fld>
            <a:endParaRPr lang="en-IN" sz="1600" dirty="0">
              <a:solidFill>
                <a:schemeClr val="tx1"/>
              </a:solidFill>
            </a:endParaRPr>
          </a:p>
        </p:txBody>
      </p:sp>
    </p:spTree>
    <p:extLst>
      <p:ext uri="{BB962C8B-B14F-4D97-AF65-F5344CB8AC3E}">
        <p14:creationId xmlns:p14="http://schemas.microsoft.com/office/powerpoint/2010/main" val="17590114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E40F72-60B1-0B1A-AB85-EC6EBC199EFB}"/>
              </a:ext>
            </a:extLst>
          </p:cNvPr>
          <p:cNvSpPr txBox="1"/>
          <p:nvPr/>
        </p:nvSpPr>
        <p:spPr>
          <a:xfrm>
            <a:off x="876693" y="456318"/>
            <a:ext cx="11164479" cy="769441"/>
          </a:xfrm>
          <a:prstGeom prst="rect">
            <a:avLst/>
          </a:prstGeom>
          <a:noFill/>
        </p:spPr>
        <p:txBody>
          <a:bodyPr wrap="square">
            <a:spAutoFit/>
          </a:bodyPr>
          <a:lstStyle/>
          <a:p>
            <a:r>
              <a:rPr lang="en-IN" sz="4400" b="1" dirty="0"/>
              <a:t>Summary</a:t>
            </a:r>
          </a:p>
        </p:txBody>
      </p:sp>
      <p:sp>
        <p:nvSpPr>
          <p:cNvPr id="5" name="TextBox 4">
            <a:extLst>
              <a:ext uri="{FF2B5EF4-FFF2-40B4-BE49-F238E27FC236}">
                <a16:creationId xmlns:a16="http://schemas.microsoft.com/office/drawing/2014/main" id="{D4A46ACD-1808-28A3-F198-B6C75609D80C}"/>
              </a:ext>
            </a:extLst>
          </p:cNvPr>
          <p:cNvSpPr txBox="1"/>
          <p:nvPr/>
        </p:nvSpPr>
        <p:spPr>
          <a:xfrm>
            <a:off x="876693" y="1382286"/>
            <a:ext cx="10624008" cy="4093428"/>
          </a:xfrm>
          <a:prstGeom prst="rect">
            <a:avLst/>
          </a:prstGeom>
          <a:noFill/>
        </p:spPr>
        <p:txBody>
          <a:bodyPr wrap="square">
            <a:spAutoFit/>
          </a:bodyPr>
          <a:lstStyle/>
          <a:p>
            <a:pPr algn="just"/>
            <a:r>
              <a:rPr lang="en-US" sz="2000" b="0" i="0" dirty="0">
                <a:effectLst/>
              </a:rPr>
              <a:t>Papaya, a tropical fruit cherished for its delectable taste and nutritional value, faces a substantial threat from various diseases that can significantly diminish crop yields. Conventional methods for </a:t>
            </a:r>
            <a:r>
              <a:rPr lang="en-US" sz="2000" b="1" i="0" dirty="0">
                <a:solidFill>
                  <a:schemeClr val="accent1"/>
                </a:solidFill>
                <a:effectLst/>
              </a:rPr>
              <a:t>disease detection </a:t>
            </a:r>
            <a:r>
              <a:rPr lang="en-US" sz="2000" b="0" i="0" dirty="0">
                <a:effectLst/>
              </a:rPr>
              <a:t>often prove inefficient and imprecise.</a:t>
            </a:r>
            <a:endParaRPr lang="en-US" sz="2000" dirty="0"/>
          </a:p>
          <a:p>
            <a:pPr algn="just"/>
            <a:endParaRPr lang="en-US" sz="2000" b="0" i="0" dirty="0">
              <a:effectLst/>
            </a:endParaRPr>
          </a:p>
          <a:p>
            <a:pPr algn="just"/>
            <a:r>
              <a:rPr lang="en-US" sz="2000" b="0" i="0" dirty="0">
                <a:effectLst/>
              </a:rPr>
              <a:t>In response to this challenge, our project is dedicated to harnessing the potential of machine learning to revolutionize papaya farming. We aim to develop a robust system employing advanced algorithms and data-driven techniques to accurately </a:t>
            </a:r>
            <a:r>
              <a:rPr lang="en-US" sz="2000" b="1" i="0" dirty="0">
                <a:solidFill>
                  <a:schemeClr val="accent1"/>
                </a:solidFill>
                <a:effectLst/>
              </a:rPr>
              <a:t>classify different diseases in papaya fruits</a:t>
            </a:r>
            <a:r>
              <a:rPr lang="en-US" sz="2000" b="0" i="0" dirty="0">
                <a:effectLst/>
              </a:rPr>
              <a:t>. This innovative solution has the potential to provide farmers with timely insights, enabling them to safeguard their crops and ensure more abundant yields. </a:t>
            </a:r>
          </a:p>
          <a:p>
            <a:pPr algn="just"/>
            <a:endParaRPr lang="en-US" sz="2000" dirty="0"/>
          </a:p>
          <a:p>
            <a:pPr algn="just"/>
            <a:r>
              <a:rPr lang="en-US" sz="2000" b="0" i="0" dirty="0">
                <a:effectLst/>
              </a:rPr>
              <a:t>Throughout this project, we will delve into the methodologies, tools, and outcomes of implementing</a:t>
            </a:r>
            <a:r>
              <a:rPr lang="en-US" sz="2000" b="1" i="0" dirty="0">
                <a:solidFill>
                  <a:schemeClr val="accent1"/>
                </a:solidFill>
                <a:effectLst/>
              </a:rPr>
              <a:t> Deep L</a:t>
            </a:r>
            <a:r>
              <a:rPr lang="en-US" sz="2000" b="1" dirty="0">
                <a:solidFill>
                  <a:schemeClr val="accent1"/>
                </a:solidFill>
              </a:rPr>
              <a:t>earning Techniques</a:t>
            </a:r>
            <a:r>
              <a:rPr lang="en-US" sz="2000" b="1" i="0" dirty="0">
                <a:solidFill>
                  <a:schemeClr val="accent1"/>
                </a:solidFill>
                <a:effectLst/>
              </a:rPr>
              <a:t> for papaya fruit classification</a:t>
            </a:r>
            <a:r>
              <a:rPr lang="en-US" sz="2000" b="0" i="0" dirty="0">
                <a:effectLst/>
              </a:rPr>
              <a:t>, thereby contributing to the progress of sustainable agriculture.</a:t>
            </a:r>
            <a:endParaRPr lang="en-IN" sz="2000" dirty="0"/>
          </a:p>
        </p:txBody>
      </p:sp>
      <p:sp>
        <p:nvSpPr>
          <p:cNvPr id="9" name="Slide Number Placeholder 6">
            <a:extLst>
              <a:ext uri="{FF2B5EF4-FFF2-40B4-BE49-F238E27FC236}">
                <a16:creationId xmlns:a16="http://schemas.microsoft.com/office/drawing/2014/main" id="{EC0C56A3-886B-D4BF-B379-ADA6CCC41BE9}"/>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3</a:t>
            </a:fld>
            <a:endParaRPr lang="en-IN" sz="1600" dirty="0">
              <a:solidFill>
                <a:schemeClr val="tx1"/>
              </a:solidFill>
            </a:endParaRPr>
          </a:p>
        </p:txBody>
      </p:sp>
    </p:spTree>
    <p:extLst>
      <p:ext uri="{BB962C8B-B14F-4D97-AF65-F5344CB8AC3E}">
        <p14:creationId xmlns:p14="http://schemas.microsoft.com/office/powerpoint/2010/main" val="35972119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555AC1-C321-F327-303E-65067C1C5C42}"/>
              </a:ext>
            </a:extLst>
          </p:cNvPr>
          <p:cNvSpPr txBox="1"/>
          <p:nvPr/>
        </p:nvSpPr>
        <p:spPr>
          <a:xfrm>
            <a:off x="558539" y="1298427"/>
            <a:ext cx="10725346" cy="779444"/>
          </a:xfrm>
          <a:prstGeom prst="rect">
            <a:avLst/>
          </a:prstGeom>
          <a:noFill/>
        </p:spPr>
        <p:txBody>
          <a:bodyPr wrap="square">
            <a:spAutoFit/>
          </a:bodyPr>
          <a:lstStyle/>
          <a:p>
            <a:pPr algn="just">
              <a:lnSpc>
                <a:spcPct val="115000"/>
              </a:lnSpc>
              <a:spcAft>
                <a:spcPts val="1000"/>
              </a:spcAft>
            </a:pPr>
            <a:r>
              <a:rPr lang="en-US" sz="2000" kern="100" dirty="0">
                <a:effectLst/>
                <a:ea typeface="Calibri" panose="020F0502020204030204" pitchFamily="34" charset="0"/>
                <a:cs typeface="Times New Roman" panose="02020603050405020304" pitchFamily="18" charset="0"/>
              </a:rPr>
              <a:t>Papaya fruit is known for its vibrant orange flesh, is a tropical delicacy. Rich in vitamins, minerals, and enzymes like papain, it offers a sweet, tropical flavor and numerous health benefits.</a:t>
            </a:r>
            <a:endParaRPr lang="en-US" sz="2000" kern="100" dirty="0">
              <a:ea typeface="Calibri" panose="020F0502020204030204" pitchFamily="34"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76CCE005-9924-3309-4CDF-327D414E1232}"/>
              </a:ext>
            </a:extLst>
          </p:cNvPr>
          <p:cNvGraphicFramePr>
            <a:graphicFrameLocks noGrp="1"/>
          </p:cNvGraphicFramePr>
          <p:nvPr>
            <p:extLst>
              <p:ext uri="{D42A27DB-BD31-4B8C-83A1-F6EECF244321}">
                <p14:modId xmlns:p14="http://schemas.microsoft.com/office/powerpoint/2010/main" val="3306475355"/>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4</a:t>
                      </a:r>
                    </a:p>
                  </a:txBody>
                  <a:tcPr anchor="ctr"/>
                </a:tc>
                <a:extLst>
                  <a:ext uri="{0D108BD9-81ED-4DB2-BD59-A6C34878D82A}">
                    <a16:rowId xmlns:a16="http://schemas.microsoft.com/office/drawing/2014/main" val="3169812624"/>
                  </a:ext>
                </a:extLst>
              </a:tr>
            </a:tbl>
          </a:graphicData>
        </a:graphic>
      </p:graphicFrame>
      <p:sp>
        <p:nvSpPr>
          <p:cNvPr id="5" name="TextBox 4">
            <a:extLst>
              <a:ext uri="{FF2B5EF4-FFF2-40B4-BE49-F238E27FC236}">
                <a16:creationId xmlns:a16="http://schemas.microsoft.com/office/drawing/2014/main" id="{7D947130-BCD2-E12B-C092-9FD2FA7A7B88}"/>
              </a:ext>
            </a:extLst>
          </p:cNvPr>
          <p:cNvSpPr txBox="1"/>
          <p:nvPr/>
        </p:nvSpPr>
        <p:spPr>
          <a:xfrm>
            <a:off x="558539" y="495717"/>
            <a:ext cx="11633461" cy="769441"/>
          </a:xfrm>
          <a:prstGeom prst="rect">
            <a:avLst/>
          </a:prstGeom>
          <a:noFill/>
        </p:spPr>
        <p:txBody>
          <a:bodyPr wrap="square">
            <a:spAutoFit/>
          </a:bodyPr>
          <a:lstStyle/>
          <a:p>
            <a:r>
              <a:rPr lang="en-IN" sz="4400" b="1" dirty="0"/>
              <a:t>Introduction</a:t>
            </a:r>
          </a:p>
        </p:txBody>
      </p:sp>
      <p:graphicFrame>
        <p:nvGraphicFramePr>
          <p:cNvPr id="6" name="Diagram 5">
            <a:extLst>
              <a:ext uri="{FF2B5EF4-FFF2-40B4-BE49-F238E27FC236}">
                <a16:creationId xmlns:a16="http://schemas.microsoft.com/office/drawing/2014/main" id="{9C312BA8-1671-D952-59CA-CC4736442A23}"/>
              </a:ext>
            </a:extLst>
          </p:cNvPr>
          <p:cNvGraphicFramePr/>
          <p:nvPr/>
        </p:nvGraphicFramePr>
        <p:xfrm>
          <a:off x="5363852" y="2111604"/>
          <a:ext cx="5920033" cy="4562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7CB1202B-8EB7-5831-6816-F902375F0FF6}"/>
              </a:ext>
            </a:extLst>
          </p:cNvPr>
          <p:cNvPicPr>
            <a:picLocks noChangeAspect="1"/>
          </p:cNvPicPr>
          <p:nvPr/>
        </p:nvPicPr>
        <p:blipFill>
          <a:blip r:embed="rId7"/>
          <a:stretch>
            <a:fillRect/>
          </a:stretch>
        </p:blipFill>
        <p:spPr>
          <a:xfrm>
            <a:off x="1073872" y="2390164"/>
            <a:ext cx="3381865" cy="3972119"/>
          </a:xfrm>
          <a:prstGeom prst="rect">
            <a:avLst/>
          </a:prstGeom>
        </p:spPr>
      </p:pic>
    </p:spTree>
    <p:extLst>
      <p:ext uri="{BB962C8B-B14F-4D97-AF65-F5344CB8AC3E}">
        <p14:creationId xmlns:p14="http://schemas.microsoft.com/office/powerpoint/2010/main" val="33473975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D2C261-E70C-2714-FA37-7D797C07B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474" y="2901774"/>
            <a:ext cx="6820494" cy="33201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6" name="Table 5">
            <a:extLst>
              <a:ext uri="{FF2B5EF4-FFF2-40B4-BE49-F238E27FC236}">
                <a16:creationId xmlns:a16="http://schemas.microsoft.com/office/drawing/2014/main" id="{BCD31950-7C2B-49B6-E5D8-F56913578F53}"/>
              </a:ext>
            </a:extLst>
          </p:cNvPr>
          <p:cNvGraphicFramePr>
            <a:graphicFrameLocks noGrp="1"/>
          </p:cNvGraphicFramePr>
          <p:nvPr/>
        </p:nvGraphicFramePr>
        <p:xfrm>
          <a:off x="7529005" y="2767330"/>
          <a:ext cx="4401503" cy="3589020"/>
        </p:xfrm>
        <a:graphic>
          <a:graphicData uri="http://schemas.openxmlformats.org/drawingml/2006/table">
            <a:tbl>
              <a:tblPr>
                <a:tableStyleId>{5C22544A-7EE6-4342-B048-85BDC9FD1C3A}</a:tableStyleId>
              </a:tblPr>
              <a:tblGrid>
                <a:gridCol w="540703">
                  <a:extLst>
                    <a:ext uri="{9D8B030D-6E8A-4147-A177-3AD203B41FA5}">
                      <a16:colId xmlns:a16="http://schemas.microsoft.com/office/drawing/2014/main" val="2604739732"/>
                    </a:ext>
                  </a:extLst>
                </a:gridCol>
                <a:gridCol w="2044700">
                  <a:extLst>
                    <a:ext uri="{9D8B030D-6E8A-4147-A177-3AD203B41FA5}">
                      <a16:colId xmlns:a16="http://schemas.microsoft.com/office/drawing/2014/main" val="1355545296"/>
                    </a:ext>
                  </a:extLst>
                </a:gridCol>
                <a:gridCol w="1816100">
                  <a:extLst>
                    <a:ext uri="{9D8B030D-6E8A-4147-A177-3AD203B41FA5}">
                      <a16:colId xmlns:a16="http://schemas.microsoft.com/office/drawing/2014/main" val="4215633747"/>
                    </a:ext>
                  </a:extLst>
                </a:gridCol>
              </a:tblGrid>
              <a:tr h="278870">
                <a:tc>
                  <a:txBody>
                    <a:bodyPr/>
                    <a:lstStyle/>
                    <a:p>
                      <a:pPr algn="ctr" fontAlgn="b"/>
                      <a:r>
                        <a:rPr lang="en-IN" sz="1800" b="1" u="none" strike="noStrike" dirty="0">
                          <a:effectLst/>
                        </a:rPr>
                        <a:t>Rank</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effectLst/>
                        </a:rPr>
                        <a:t>Country/Region</a:t>
                      </a:r>
                      <a:endParaRPr lang="en-IN"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effectLst/>
                        </a:rPr>
                        <a:t>Production in 2020 (tonnes)</a:t>
                      </a:r>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8239798"/>
                  </a:ext>
                </a:extLst>
              </a:tr>
              <a:tr h="278870">
                <a:tc>
                  <a:txBody>
                    <a:bodyPr/>
                    <a:lstStyle/>
                    <a:p>
                      <a:pPr algn="ctr" fontAlgn="ctr"/>
                      <a:r>
                        <a:rPr lang="en-IN" sz="1800" u="none" strike="noStrike">
                          <a:effectLst/>
                        </a:rPr>
                        <a:t>1</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India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60,11,000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59800392"/>
                  </a:ext>
                </a:extLst>
              </a:tr>
              <a:tr h="278870">
                <a:tc>
                  <a:txBody>
                    <a:bodyPr/>
                    <a:lstStyle/>
                    <a:p>
                      <a:pPr algn="ctr" fontAlgn="ctr"/>
                      <a:r>
                        <a:rPr lang="en-IN" sz="1800" u="none" strike="noStrike">
                          <a:effectLst/>
                        </a:rPr>
                        <a:t>2</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Dominican Republic</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12,71,303</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220536471"/>
                  </a:ext>
                </a:extLst>
              </a:tr>
              <a:tr h="278870">
                <a:tc>
                  <a:txBody>
                    <a:bodyPr/>
                    <a:lstStyle/>
                    <a:p>
                      <a:pPr algn="ctr" fontAlgn="ctr"/>
                      <a:r>
                        <a:rPr lang="en-IN" sz="1800" u="none" strike="noStrike">
                          <a:effectLst/>
                        </a:rPr>
                        <a:t>3</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Brazil</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12,35,003</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3696127"/>
                  </a:ext>
                </a:extLst>
              </a:tr>
              <a:tr h="278870">
                <a:tc>
                  <a:txBody>
                    <a:bodyPr/>
                    <a:lstStyle/>
                    <a:p>
                      <a:pPr algn="ctr" fontAlgn="ctr"/>
                      <a:r>
                        <a:rPr lang="en-IN" sz="1800" u="none" strike="noStrike">
                          <a:effectLst/>
                        </a:rPr>
                        <a:t>4</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Mexico</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11,17,437</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215827870"/>
                  </a:ext>
                </a:extLst>
              </a:tr>
              <a:tr h="278870">
                <a:tc>
                  <a:txBody>
                    <a:bodyPr/>
                    <a:lstStyle/>
                    <a:p>
                      <a:pPr algn="ctr" fontAlgn="ctr"/>
                      <a:r>
                        <a:rPr lang="en-IN" sz="1800" u="none" strike="noStrike">
                          <a:effectLst/>
                        </a:rPr>
                        <a:t>5</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dirty="0">
                          <a:effectLst/>
                        </a:rPr>
                        <a:t> Indonesia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10,16,388</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50575291"/>
                  </a:ext>
                </a:extLst>
              </a:tr>
              <a:tr h="278870">
                <a:tc>
                  <a:txBody>
                    <a:bodyPr/>
                    <a:lstStyle/>
                    <a:p>
                      <a:pPr algn="ctr" fontAlgn="ctr"/>
                      <a:r>
                        <a:rPr lang="en-IN" sz="1800" u="none" strike="noStrike">
                          <a:effectLst/>
                        </a:rPr>
                        <a:t>6</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Nigeria</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8,77,120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27222197"/>
                  </a:ext>
                </a:extLst>
              </a:tr>
              <a:tr h="278870">
                <a:tc>
                  <a:txBody>
                    <a:bodyPr/>
                    <a:lstStyle/>
                    <a:p>
                      <a:pPr algn="ctr" fontAlgn="ctr"/>
                      <a:r>
                        <a:rPr lang="en-IN" sz="1800" u="none" strike="noStrike">
                          <a:effectLst/>
                        </a:rPr>
                        <a:t>7</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US" sz="1600" u="none" strike="noStrike">
                          <a:effectLst/>
                        </a:rPr>
                        <a:t> Democratic Republic of the Congo</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2,10,000</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84695841"/>
                  </a:ext>
                </a:extLst>
              </a:tr>
              <a:tr h="278870">
                <a:tc>
                  <a:txBody>
                    <a:bodyPr/>
                    <a:lstStyle/>
                    <a:p>
                      <a:pPr algn="ctr" fontAlgn="ctr"/>
                      <a:r>
                        <a:rPr lang="en-IN" sz="1800" u="none" strike="noStrike">
                          <a:effectLst/>
                        </a:rPr>
                        <a:t>8</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Colombia</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1,94,332</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50136390"/>
                  </a:ext>
                </a:extLst>
              </a:tr>
              <a:tr h="278870">
                <a:tc>
                  <a:txBody>
                    <a:bodyPr/>
                    <a:lstStyle/>
                    <a:p>
                      <a:pPr algn="ctr" fontAlgn="ctr"/>
                      <a:r>
                        <a:rPr lang="en-IN" sz="1800" u="none" strike="noStrike">
                          <a:effectLst/>
                        </a:rPr>
                        <a:t>9</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Peru</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a:effectLst/>
                        </a:rPr>
                        <a:t>1,86,508</a:t>
                      </a:r>
                      <a:endParaRPr lang="en-IN" sz="1800" b="0" i="0" u="none" strike="noStrike">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69091472"/>
                  </a:ext>
                </a:extLst>
              </a:tr>
              <a:tr h="278870">
                <a:tc>
                  <a:txBody>
                    <a:bodyPr/>
                    <a:lstStyle/>
                    <a:p>
                      <a:pPr algn="ctr" fontAlgn="ctr"/>
                      <a:r>
                        <a:rPr lang="en-IN" sz="1800" u="none" strike="noStrike">
                          <a:effectLst/>
                        </a:rPr>
                        <a:t>10</a:t>
                      </a:r>
                      <a:endParaRPr lang="en-IN" sz="1800" b="0" i="0" u="none" strike="noStrike">
                        <a:solidFill>
                          <a:srgbClr val="202122"/>
                        </a:solidFill>
                        <a:effectLst/>
                        <a:latin typeface="Calibri" panose="020F0502020204030204" pitchFamily="34" charset="0"/>
                      </a:endParaRPr>
                    </a:p>
                  </a:txBody>
                  <a:tcPr marL="7620" marR="7620" marT="7620" marB="0" anchor="ctr"/>
                </a:tc>
                <a:tc>
                  <a:txBody>
                    <a:bodyPr/>
                    <a:lstStyle/>
                    <a:p>
                      <a:pPr algn="ctr" fontAlgn="b"/>
                      <a:r>
                        <a:rPr lang="en-IN" sz="1600" u="none" strike="noStrike">
                          <a:effectLst/>
                        </a:rPr>
                        <a:t> Thailand</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ctr"/>
                      <a:r>
                        <a:rPr lang="en-IN" sz="1800" u="none" strike="noStrike" dirty="0">
                          <a:effectLst/>
                        </a:rPr>
                        <a:t>1,64,360</a:t>
                      </a:r>
                      <a:endParaRPr lang="en-IN" sz="1800" b="0" i="0" u="none" strike="noStrike" dirty="0">
                        <a:solidFill>
                          <a:srgbClr val="202122"/>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49493462"/>
                  </a:ext>
                </a:extLst>
              </a:tr>
            </a:tbl>
          </a:graphicData>
        </a:graphic>
      </p:graphicFrame>
      <p:sp>
        <p:nvSpPr>
          <p:cNvPr id="11" name="TextBox 10">
            <a:extLst>
              <a:ext uri="{FF2B5EF4-FFF2-40B4-BE49-F238E27FC236}">
                <a16:creationId xmlns:a16="http://schemas.microsoft.com/office/drawing/2014/main" id="{7E0E83C7-5898-0CA4-DD8E-2F66FD89E779}"/>
              </a:ext>
            </a:extLst>
          </p:cNvPr>
          <p:cNvSpPr txBox="1"/>
          <p:nvPr/>
        </p:nvSpPr>
        <p:spPr>
          <a:xfrm>
            <a:off x="7529005" y="6326331"/>
            <a:ext cx="914400" cy="307777"/>
          </a:xfrm>
          <a:prstGeom prst="rect">
            <a:avLst/>
          </a:prstGeom>
          <a:noFill/>
        </p:spPr>
        <p:txBody>
          <a:bodyPr wrap="square" rtlCol="0">
            <a:spAutoFit/>
          </a:bodyPr>
          <a:lstStyle/>
          <a:p>
            <a:r>
              <a:rPr lang="en-IN" sz="1400" b="1" dirty="0">
                <a:hlinkClick r:id="rId3"/>
              </a:rPr>
              <a:t>Source</a:t>
            </a:r>
            <a:endParaRPr lang="en-IN" sz="1400" b="1" dirty="0"/>
          </a:p>
        </p:txBody>
      </p:sp>
      <p:sp>
        <p:nvSpPr>
          <p:cNvPr id="4" name="TextBox 3">
            <a:extLst>
              <a:ext uri="{FF2B5EF4-FFF2-40B4-BE49-F238E27FC236}">
                <a16:creationId xmlns:a16="http://schemas.microsoft.com/office/drawing/2014/main" id="{CDB14A31-E17D-AAD3-27FE-A802BE700F44}"/>
              </a:ext>
            </a:extLst>
          </p:cNvPr>
          <p:cNvSpPr txBox="1"/>
          <p:nvPr/>
        </p:nvSpPr>
        <p:spPr>
          <a:xfrm>
            <a:off x="691742" y="1642301"/>
            <a:ext cx="6216976" cy="392159"/>
          </a:xfrm>
          <a:prstGeom prst="rect">
            <a:avLst/>
          </a:prstGeom>
          <a:noFill/>
        </p:spPr>
        <p:txBody>
          <a:bodyPr wrap="square">
            <a:spAutoFit/>
          </a:bodyPr>
          <a:lstStyle/>
          <a:p>
            <a:pPr algn="just">
              <a:lnSpc>
                <a:spcPct val="115000"/>
              </a:lnSpc>
              <a:spcAft>
                <a:spcPts val="10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7BB5B54-2BA9-4F24-1FBA-840DBC12800A}"/>
              </a:ext>
            </a:extLst>
          </p:cNvPr>
          <p:cNvSpPr txBox="1"/>
          <p:nvPr/>
        </p:nvSpPr>
        <p:spPr>
          <a:xfrm>
            <a:off x="339365" y="1309189"/>
            <a:ext cx="6446805" cy="369332"/>
          </a:xfrm>
          <a:prstGeom prst="rect">
            <a:avLst/>
          </a:prstGeom>
          <a:noFill/>
        </p:spPr>
        <p:txBody>
          <a:bodyPr wrap="square">
            <a:spAutoFit/>
          </a:bodyPr>
          <a:lstStyle/>
          <a:p>
            <a:r>
              <a:rPr lang="en-IN" b="1" i="0" dirty="0">
                <a:solidFill>
                  <a:srgbClr val="004673"/>
                </a:solidFill>
                <a:effectLst/>
                <a:latin typeface="Arial" panose="020B0604020202020204" pitchFamily="34" charset="0"/>
              </a:rPr>
              <a:t>Production of PAPAYA in World</a:t>
            </a:r>
            <a:endParaRPr lang="en-IN" dirty="0"/>
          </a:p>
        </p:txBody>
      </p:sp>
      <p:sp>
        <p:nvSpPr>
          <p:cNvPr id="8" name="TextBox 7">
            <a:extLst>
              <a:ext uri="{FF2B5EF4-FFF2-40B4-BE49-F238E27FC236}">
                <a16:creationId xmlns:a16="http://schemas.microsoft.com/office/drawing/2014/main" id="{D2062BE3-3231-3B7F-2DD8-8E063F300FCD}"/>
              </a:ext>
            </a:extLst>
          </p:cNvPr>
          <p:cNvSpPr txBox="1"/>
          <p:nvPr/>
        </p:nvSpPr>
        <p:spPr>
          <a:xfrm>
            <a:off x="339364" y="1696068"/>
            <a:ext cx="11591143" cy="1015663"/>
          </a:xfrm>
          <a:prstGeom prst="rect">
            <a:avLst/>
          </a:prstGeom>
          <a:noFill/>
        </p:spPr>
        <p:txBody>
          <a:bodyPr wrap="square">
            <a:spAutoFit/>
          </a:bodyPr>
          <a:lstStyle/>
          <a:p>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India leads the world in papaya production.</a:t>
            </a:r>
            <a:endParaRPr lang="en-US" sz="2000" dirty="0">
              <a:latin typeface="Google Sans"/>
            </a:endParaRPr>
          </a:p>
          <a:p>
            <a:r>
              <a:rPr lang="en-US" sz="2000" dirty="0">
                <a:latin typeface="Google Sans"/>
              </a:rPr>
              <a:t>A</a:t>
            </a:r>
            <a:r>
              <a:rPr lang="en-US" sz="2000" b="0" i="0" dirty="0">
                <a:effectLst/>
                <a:latin typeface="Google Sans"/>
              </a:rPr>
              <a:t>ccording to the Food and Agriculture Organization (FAO), India contributes over 43% of the world's total papaya production. </a:t>
            </a:r>
            <a:endParaRPr lang="en-IN" sz="2000" dirty="0"/>
          </a:p>
        </p:txBody>
      </p:sp>
      <p:graphicFrame>
        <p:nvGraphicFramePr>
          <p:cNvPr id="3" name="Table 2">
            <a:extLst>
              <a:ext uri="{FF2B5EF4-FFF2-40B4-BE49-F238E27FC236}">
                <a16:creationId xmlns:a16="http://schemas.microsoft.com/office/drawing/2014/main" id="{6559692D-C0FF-2E9A-B080-BB35C18E7ED6}"/>
              </a:ext>
            </a:extLst>
          </p:cNvPr>
          <p:cNvGraphicFramePr>
            <a:graphicFrameLocks noGrp="1"/>
          </p:cNvGraphicFramePr>
          <p:nvPr>
            <p:extLst>
              <p:ext uri="{D42A27DB-BD31-4B8C-83A1-F6EECF244321}">
                <p14:modId xmlns:p14="http://schemas.microsoft.com/office/powerpoint/2010/main" val="2142057974"/>
              </p:ext>
            </p:extLst>
          </p:nvPr>
        </p:nvGraphicFramePr>
        <p:xfrm>
          <a:off x="0" y="6369837"/>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5</a:t>
                      </a:r>
                    </a:p>
                  </a:txBody>
                  <a:tcPr anchor="ctr"/>
                </a:tc>
                <a:extLst>
                  <a:ext uri="{0D108BD9-81ED-4DB2-BD59-A6C34878D82A}">
                    <a16:rowId xmlns:a16="http://schemas.microsoft.com/office/drawing/2014/main" val="3169812624"/>
                  </a:ext>
                </a:extLst>
              </a:tr>
            </a:tbl>
          </a:graphicData>
        </a:graphic>
      </p:graphicFrame>
      <p:sp>
        <p:nvSpPr>
          <p:cNvPr id="9" name="TextBox 8">
            <a:extLst>
              <a:ext uri="{FF2B5EF4-FFF2-40B4-BE49-F238E27FC236}">
                <a16:creationId xmlns:a16="http://schemas.microsoft.com/office/drawing/2014/main" id="{7E5042FC-6396-2C01-339A-D333D7B68A45}"/>
              </a:ext>
            </a:extLst>
          </p:cNvPr>
          <p:cNvSpPr txBox="1"/>
          <p:nvPr/>
        </p:nvSpPr>
        <p:spPr>
          <a:xfrm>
            <a:off x="339365" y="495717"/>
            <a:ext cx="11852635"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1440548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B9205C-8EAD-A980-252A-F0DD62306BD8}"/>
              </a:ext>
            </a:extLst>
          </p:cNvPr>
          <p:cNvSpPr txBox="1"/>
          <p:nvPr/>
        </p:nvSpPr>
        <p:spPr>
          <a:xfrm>
            <a:off x="3408914" y="1709725"/>
            <a:ext cx="3708323" cy="369332"/>
          </a:xfrm>
          <a:prstGeom prst="rect">
            <a:avLst/>
          </a:prstGeom>
          <a:noFill/>
        </p:spPr>
        <p:txBody>
          <a:bodyPr wrap="square">
            <a:spAutoFit/>
          </a:bodyPr>
          <a:lstStyle/>
          <a:p>
            <a:r>
              <a:rPr lang="en-IN" b="1" i="0" dirty="0">
                <a:solidFill>
                  <a:srgbClr val="004673"/>
                </a:solidFill>
                <a:effectLst/>
                <a:latin typeface="Arial" panose="020B0604020202020204" pitchFamily="34" charset="0"/>
              </a:rPr>
              <a:t>Production of PAPAYA in INDIA</a:t>
            </a:r>
            <a:endParaRPr lang="en-IN" dirty="0"/>
          </a:p>
        </p:txBody>
      </p:sp>
      <p:graphicFrame>
        <p:nvGraphicFramePr>
          <p:cNvPr id="4" name="Table 3">
            <a:extLst>
              <a:ext uri="{FF2B5EF4-FFF2-40B4-BE49-F238E27FC236}">
                <a16:creationId xmlns:a16="http://schemas.microsoft.com/office/drawing/2014/main" id="{18C6FAA5-BD05-5952-6329-B01757B9911A}"/>
              </a:ext>
            </a:extLst>
          </p:cNvPr>
          <p:cNvGraphicFramePr>
            <a:graphicFrameLocks noGrp="1"/>
          </p:cNvGraphicFramePr>
          <p:nvPr/>
        </p:nvGraphicFramePr>
        <p:xfrm>
          <a:off x="7173798" y="131850"/>
          <a:ext cx="4659089" cy="6155385"/>
        </p:xfrm>
        <a:graphic>
          <a:graphicData uri="http://schemas.openxmlformats.org/drawingml/2006/table">
            <a:tbl>
              <a:tblPr>
                <a:tableStyleId>{5C22544A-7EE6-4342-B048-85BDC9FD1C3A}</a:tableStyleId>
              </a:tblPr>
              <a:tblGrid>
                <a:gridCol w="586767">
                  <a:extLst>
                    <a:ext uri="{9D8B030D-6E8A-4147-A177-3AD203B41FA5}">
                      <a16:colId xmlns:a16="http://schemas.microsoft.com/office/drawing/2014/main" val="502346756"/>
                    </a:ext>
                  </a:extLst>
                </a:gridCol>
                <a:gridCol w="1593517">
                  <a:extLst>
                    <a:ext uri="{9D8B030D-6E8A-4147-A177-3AD203B41FA5}">
                      <a16:colId xmlns:a16="http://schemas.microsoft.com/office/drawing/2014/main" val="1578350009"/>
                    </a:ext>
                  </a:extLst>
                </a:gridCol>
                <a:gridCol w="1097756">
                  <a:extLst>
                    <a:ext uri="{9D8B030D-6E8A-4147-A177-3AD203B41FA5}">
                      <a16:colId xmlns:a16="http://schemas.microsoft.com/office/drawing/2014/main" val="4173524754"/>
                    </a:ext>
                  </a:extLst>
                </a:gridCol>
                <a:gridCol w="1381049">
                  <a:extLst>
                    <a:ext uri="{9D8B030D-6E8A-4147-A177-3AD203B41FA5}">
                      <a16:colId xmlns:a16="http://schemas.microsoft.com/office/drawing/2014/main" val="1252013767"/>
                    </a:ext>
                  </a:extLst>
                </a:gridCol>
              </a:tblGrid>
              <a:tr h="195186">
                <a:tc>
                  <a:txBody>
                    <a:bodyPr/>
                    <a:lstStyle/>
                    <a:p>
                      <a:pPr algn="ctr" fontAlgn="ctr"/>
                      <a:r>
                        <a:rPr lang="en-IN" sz="1400" b="1" u="none" strike="noStrike" dirty="0">
                          <a:solidFill>
                            <a:schemeClr val="tx1"/>
                          </a:solidFill>
                          <a:effectLst/>
                          <a:latin typeface="+mn-lt"/>
                        </a:rPr>
                        <a:t>Sr No.</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State</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Production </a:t>
                      </a:r>
                      <a:r>
                        <a:rPr lang="en-IN" sz="1400" b="1" i="0" dirty="0">
                          <a:solidFill>
                            <a:schemeClr val="tx1"/>
                          </a:solidFill>
                          <a:effectLst/>
                          <a:latin typeface="+mn-lt"/>
                        </a:rPr>
                        <a:t>(000 Tonnes)</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Share(%)</a:t>
                      </a:r>
                      <a:endParaRPr lang="en-IN" sz="1400" b="1"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2314671869"/>
                  </a:ext>
                </a:extLst>
              </a:tr>
              <a:tr h="195186">
                <a:tc>
                  <a:txBody>
                    <a:bodyPr/>
                    <a:lstStyle/>
                    <a:p>
                      <a:pPr algn="ctr" fontAlgn="ctr"/>
                      <a:r>
                        <a:rPr lang="en-IN" sz="1400" u="none" strike="noStrike" dirty="0">
                          <a:solidFill>
                            <a:schemeClr val="tx1"/>
                          </a:solidFill>
                          <a:effectLst/>
                          <a:latin typeface="+mn-lt"/>
                        </a:rPr>
                        <a:t>1</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Andhra Pradesh</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1,503.18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26.17</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760460566"/>
                  </a:ext>
                </a:extLst>
              </a:tr>
              <a:tr h="195186">
                <a:tc>
                  <a:txBody>
                    <a:bodyPr/>
                    <a:lstStyle/>
                    <a:p>
                      <a:pPr algn="ctr" fontAlgn="ctr"/>
                      <a:r>
                        <a:rPr lang="en-IN" sz="1400" u="none" strike="noStrike" dirty="0">
                          <a:solidFill>
                            <a:schemeClr val="tx1"/>
                          </a:solidFill>
                          <a:effectLst/>
                          <a:latin typeface="+mn-lt"/>
                        </a:rPr>
                        <a:t>2</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Gujarat</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1,107.88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19.29</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877552494"/>
                  </a:ext>
                </a:extLst>
              </a:tr>
              <a:tr h="195186">
                <a:tc>
                  <a:txBody>
                    <a:bodyPr/>
                    <a:lstStyle/>
                    <a:p>
                      <a:pPr algn="ctr" fontAlgn="ctr"/>
                      <a:r>
                        <a:rPr lang="en-IN" sz="1400" u="none" strike="noStrike" dirty="0">
                          <a:solidFill>
                            <a:schemeClr val="tx1"/>
                          </a:solidFill>
                          <a:effectLst/>
                          <a:latin typeface="+mn-lt"/>
                        </a:rPr>
                        <a:t>3</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Maharashtra</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496.12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8.64</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796323377"/>
                  </a:ext>
                </a:extLst>
              </a:tr>
              <a:tr h="195186">
                <a:tc>
                  <a:txBody>
                    <a:bodyPr/>
                    <a:lstStyle/>
                    <a:p>
                      <a:pPr algn="ctr" fontAlgn="ctr"/>
                      <a:r>
                        <a:rPr lang="en-IN" sz="1400" u="none" strike="noStrike">
                          <a:solidFill>
                            <a:schemeClr val="tx1"/>
                          </a:solidFill>
                          <a:effectLst/>
                          <a:latin typeface="+mn-lt"/>
                        </a:rPr>
                        <a:t>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Karnataka</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491.95</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8.56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478736311"/>
                  </a:ext>
                </a:extLst>
              </a:tr>
              <a:tr h="195186">
                <a:tc>
                  <a:txBody>
                    <a:bodyPr/>
                    <a:lstStyle/>
                    <a:p>
                      <a:pPr algn="ctr" fontAlgn="ctr"/>
                      <a:r>
                        <a:rPr lang="en-IN" sz="1400" u="none" strike="noStrike">
                          <a:solidFill>
                            <a:schemeClr val="tx1"/>
                          </a:solidFill>
                          <a:effectLst/>
                          <a:latin typeface="+mn-lt"/>
                        </a:rPr>
                        <a:t>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Madhya Pradesh</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489.08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8.51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184446788"/>
                  </a:ext>
                </a:extLst>
              </a:tr>
              <a:tr h="195186">
                <a:tc>
                  <a:txBody>
                    <a:bodyPr/>
                    <a:lstStyle/>
                    <a:p>
                      <a:pPr algn="ctr" fontAlgn="ctr"/>
                      <a:r>
                        <a:rPr lang="en-IN" sz="1400" u="none" strike="noStrike">
                          <a:solidFill>
                            <a:schemeClr val="tx1"/>
                          </a:solidFill>
                          <a:effectLst/>
                          <a:latin typeface="+mn-lt"/>
                        </a:rPr>
                        <a:t>6</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Chattisgarh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379.56</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6.61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483293263"/>
                  </a:ext>
                </a:extLst>
              </a:tr>
              <a:tr h="195186">
                <a:tc>
                  <a:txBody>
                    <a:bodyPr/>
                    <a:lstStyle/>
                    <a:p>
                      <a:pPr algn="ctr" fontAlgn="ctr"/>
                      <a:r>
                        <a:rPr lang="en-IN" sz="1400" u="none" strike="noStrike">
                          <a:solidFill>
                            <a:schemeClr val="tx1"/>
                          </a:solidFill>
                          <a:effectLst/>
                          <a:latin typeface="+mn-lt"/>
                        </a:rPr>
                        <a:t>7</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West Bengal</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299.79</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5.22</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706475156"/>
                  </a:ext>
                </a:extLst>
              </a:tr>
              <a:tr h="195186">
                <a:tc>
                  <a:txBody>
                    <a:bodyPr/>
                    <a:lstStyle/>
                    <a:p>
                      <a:pPr algn="ctr" fontAlgn="ctr"/>
                      <a:r>
                        <a:rPr lang="en-IN" sz="1400" u="none" strike="noStrike">
                          <a:solidFill>
                            <a:schemeClr val="tx1"/>
                          </a:solidFill>
                          <a:effectLst/>
                          <a:latin typeface="+mn-lt"/>
                        </a:rPr>
                        <a:t>8</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Jharkhand</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178.88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3.11</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497921385"/>
                  </a:ext>
                </a:extLst>
              </a:tr>
              <a:tr h="195186">
                <a:tc>
                  <a:txBody>
                    <a:bodyPr/>
                    <a:lstStyle/>
                    <a:p>
                      <a:pPr algn="ctr" fontAlgn="ctr"/>
                      <a:r>
                        <a:rPr lang="en-IN" sz="1400" u="none" strike="noStrike">
                          <a:solidFill>
                            <a:schemeClr val="tx1"/>
                          </a:solidFill>
                          <a:effectLst/>
                          <a:latin typeface="+mn-lt"/>
                        </a:rPr>
                        <a:t>9</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Assam</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152.72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2.66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372472530"/>
                  </a:ext>
                </a:extLst>
              </a:tr>
              <a:tr h="195186">
                <a:tc>
                  <a:txBody>
                    <a:bodyPr/>
                    <a:lstStyle/>
                    <a:p>
                      <a:pPr algn="ctr" fontAlgn="ctr"/>
                      <a:r>
                        <a:rPr lang="en-IN" sz="1400" u="none" strike="noStrike" dirty="0">
                          <a:solidFill>
                            <a:schemeClr val="tx1"/>
                          </a:solidFill>
                          <a:effectLst/>
                          <a:latin typeface="+mn-lt"/>
                        </a:rPr>
                        <a:t>10</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Telangana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122.51</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2.13</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145630404"/>
                  </a:ext>
                </a:extLst>
              </a:tr>
              <a:tr h="195186">
                <a:tc>
                  <a:txBody>
                    <a:bodyPr/>
                    <a:lstStyle/>
                    <a:p>
                      <a:pPr algn="ctr" fontAlgn="ctr"/>
                      <a:r>
                        <a:rPr lang="en-IN" sz="1400" u="none" strike="noStrike">
                          <a:solidFill>
                            <a:schemeClr val="tx1"/>
                          </a:solidFill>
                          <a:effectLst/>
                          <a:latin typeface="+mn-lt"/>
                        </a:rPr>
                        <a:t>11</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Uttar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111.85</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1.95</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596676846"/>
                  </a:ext>
                </a:extLst>
              </a:tr>
              <a:tr h="195186">
                <a:tc>
                  <a:txBody>
                    <a:bodyPr/>
                    <a:lstStyle/>
                    <a:p>
                      <a:pPr algn="ctr" fontAlgn="ctr"/>
                      <a:r>
                        <a:rPr lang="en-IN" sz="1400" u="none" strike="noStrike">
                          <a:solidFill>
                            <a:schemeClr val="tx1"/>
                          </a:solidFill>
                          <a:effectLst/>
                          <a:latin typeface="+mn-lt"/>
                        </a:rPr>
                        <a:t>12</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Kerala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106.61</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1.86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845618074"/>
                  </a:ext>
                </a:extLst>
              </a:tr>
              <a:tr h="195186">
                <a:tc>
                  <a:txBody>
                    <a:bodyPr/>
                    <a:lstStyle/>
                    <a:p>
                      <a:pPr algn="ctr" fontAlgn="ctr"/>
                      <a:r>
                        <a:rPr lang="en-IN" sz="1400" u="none" strike="noStrike">
                          <a:solidFill>
                            <a:schemeClr val="tx1"/>
                          </a:solidFill>
                          <a:effectLst/>
                          <a:latin typeface="+mn-lt"/>
                        </a:rPr>
                        <a:t>13</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Orissa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100.58</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1.75</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732536399"/>
                  </a:ext>
                </a:extLst>
              </a:tr>
              <a:tr h="195186">
                <a:tc>
                  <a:txBody>
                    <a:bodyPr/>
                    <a:lstStyle/>
                    <a:p>
                      <a:pPr algn="ctr" fontAlgn="ctr"/>
                      <a:r>
                        <a:rPr lang="en-IN" sz="1400" u="none" strike="noStrike">
                          <a:solidFill>
                            <a:schemeClr val="tx1"/>
                          </a:solidFill>
                          <a:effectLst/>
                          <a:latin typeface="+mn-lt"/>
                        </a:rPr>
                        <a:t>14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Bihar</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95.84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1.67</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352834235"/>
                  </a:ext>
                </a:extLst>
              </a:tr>
              <a:tr h="195186">
                <a:tc>
                  <a:txBody>
                    <a:bodyPr/>
                    <a:lstStyle/>
                    <a:p>
                      <a:pPr algn="ctr" fontAlgn="ctr"/>
                      <a:r>
                        <a:rPr lang="en-IN" sz="1400" u="none" strike="noStrike">
                          <a:solidFill>
                            <a:schemeClr val="tx1"/>
                          </a:solidFill>
                          <a:effectLst/>
                          <a:latin typeface="+mn-lt"/>
                        </a:rPr>
                        <a:t>15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Tripura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32.13</a:t>
                      </a:r>
                      <a:endParaRPr lang="en-IN" sz="1400" b="0" i="0" u="none" strike="noStrike" dirty="0">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0.56</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3253419195"/>
                  </a:ext>
                </a:extLst>
              </a:tr>
              <a:tr h="195186">
                <a:tc>
                  <a:txBody>
                    <a:bodyPr/>
                    <a:lstStyle/>
                    <a:p>
                      <a:pPr algn="ctr" fontAlgn="ctr"/>
                      <a:r>
                        <a:rPr lang="en-IN" sz="1400" u="none" strike="noStrike">
                          <a:solidFill>
                            <a:schemeClr val="tx1"/>
                          </a:solidFill>
                          <a:effectLst/>
                          <a:latin typeface="+mn-lt"/>
                        </a:rPr>
                        <a:t>16</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Mizoram</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22.72</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0.4</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1440756777"/>
                  </a:ext>
                </a:extLst>
              </a:tr>
              <a:tr h="195186">
                <a:tc>
                  <a:txBody>
                    <a:bodyPr/>
                    <a:lstStyle/>
                    <a:p>
                      <a:pPr algn="ctr" fontAlgn="ctr"/>
                      <a:r>
                        <a:rPr lang="en-IN" sz="1400" u="none" strike="noStrike">
                          <a:solidFill>
                            <a:schemeClr val="tx1"/>
                          </a:solidFill>
                          <a:effectLst/>
                          <a:latin typeface="+mn-lt"/>
                        </a:rPr>
                        <a:t>17</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Tamil Nadu</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13.64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0.24</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4030624541"/>
                  </a:ext>
                </a:extLst>
              </a:tr>
              <a:tr h="195186">
                <a:tc>
                  <a:txBody>
                    <a:bodyPr/>
                    <a:lstStyle/>
                    <a:p>
                      <a:pPr algn="ctr" fontAlgn="ctr"/>
                      <a:r>
                        <a:rPr lang="en-IN" sz="1400" u="none" strike="noStrike">
                          <a:solidFill>
                            <a:schemeClr val="tx1"/>
                          </a:solidFill>
                          <a:effectLst/>
                          <a:latin typeface="+mn-lt"/>
                        </a:rPr>
                        <a:t>18</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Nagaland</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11.49</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0.2</a:t>
                      </a:r>
                      <a:endParaRPr lang="en-IN" sz="1400" b="0" i="0" u="none" strike="noStrike">
                        <a:solidFill>
                          <a:schemeClr val="tx1"/>
                        </a:solidFill>
                        <a:effectLst/>
                        <a:latin typeface="+mn-lt"/>
                      </a:endParaRPr>
                    </a:p>
                  </a:txBody>
                  <a:tcPr marL="6715" marR="6715" marT="6715" marB="0" anchor="ctr"/>
                </a:tc>
                <a:extLst>
                  <a:ext uri="{0D108BD9-81ED-4DB2-BD59-A6C34878D82A}">
                    <a16:rowId xmlns:a16="http://schemas.microsoft.com/office/drawing/2014/main" val="2532576420"/>
                  </a:ext>
                </a:extLst>
              </a:tr>
              <a:tr h="195186">
                <a:tc>
                  <a:txBody>
                    <a:bodyPr/>
                    <a:lstStyle/>
                    <a:p>
                      <a:pPr algn="ctr" fontAlgn="ctr"/>
                      <a:r>
                        <a:rPr lang="en-IN" sz="1400" u="none" strike="noStrike">
                          <a:solidFill>
                            <a:schemeClr val="tx1"/>
                          </a:solidFill>
                          <a:effectLst/>
                          <a:latin typeface="+mn-lt"/>
                        </a:rPr>
                        <a:t>19</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Rajasthan</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0.14</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2207853629"/>
                  </a:ext>
                </a:extLst>
              </a:tr>
              <a:tr h="195186">
                <a:tc>
                  <a:txBody>
                    <a:bodyPr/>
                    <a:lstStyle/>
                    <a:p>
                      <a:pPr algn="ctr" fontAlgn="ctr"/>
                      <a:r>
                        <a:rPr lang="en-IN" sz="1400" u="none" strike="noStrike">
                          <a:solidFill>
                            <a:schemeClr val="tx1"/>
                          </a:solidFill>
                          <a:effectLst/>
                          <a:latin typeface="+mn-lt"/>
                        </a:rPr>
                        <a:t>20</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Meghalaya</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6.98</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0.12</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579847750"/>
                  </a:ext>
                </a:extLst>
              </a:tr>
              <a:tr h="195186">
                <a:tc>
                  <a:txBody>
                    <a:bodyPr/>
                    <a:lstStyle/>
                    <a:p>
                      <a:pPr algn="ctr" fontAlgn="ctr"/>
                      <a:r>
                        <a:rPr lang="en-IN" sz="1400" u="none" strike="noStrike">
                          <a:solidFill>
                            <a:schemeClr val="tx1"/>
                          </a:solidFill>
                          <a:effectLst/>
                          <a:latin typeface="+mn-lt"/>
                        </a:rPr>
                        <a:t>21</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Manipur</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4.16</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0.07</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3100025714"/>
                  </a:ext>
                </a:extLst>
              </a:tr>
              <a:tr h="195186">
                <a:tc>
                  <a:txBody>
                    <a:bodyPr/>
                    <a:lstStyle/>
                    <a:p>
                      <a:pPr algn="ctr" fontAlgn="ctr"/>
                      <a:r>
                        <a:rPr lang="en-IN" sz="1400" u="none" strike="noStrike">
                          <a:solidFill>
                            <a:schemeClr val="tx1"/>
                          </a:solidFill>
                          <a:effectLst/>
                          <a:latin typeface="+mn-lt"/>
                        </a:rPr>
                        <a:t>22</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Arunachal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3.16</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0.06</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988209907"/>
                  </a:ext>
                </a:extLst>
              </a:tr>
              <a:tr h="195186">
                <a:tc>
                  <a:txBody>
                    <a:bodyPr/>
                    <a:lstStyle/>
                    <a:p>
                      <a:pPr algn="ctr" fontAlgn="ctr"/>
                      <a:r>
                        <a:rPr lang="en-IN" sz="1400" u="none" strike="noStrike">
                          <a:solidFill>
                            <a:schemeClr val="tx1"/>
                          </a:solidFill>
                          <a:effectLst/>
                          <a:latin typeface="+mn-lt"/>
                        </a:rPr>
                        <a:t>23</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Sikkim</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1.74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0.03</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654017328"/>
                  </a:ext>
                </a:extLst>
              </a:tr>
              <a:tr h="195186">
                <a:tc>
                  <a:txBody>
                    <a:bodyPr/>
                    <a:lstStyle/>
                    <a:p>
                      <a:pPr algn="ctr" fontAlgn="ctr"/>
                      <a:r>
                        <a:rPr lang="en-IN" sz="1400" u="none" strike="noStrike">
                          <a:solidFill>
                            <a:schemeClr val="tx1"/>
                          </a:solidFill>
                          <a:effectLst/>
                          <a:latin typeface="+mn-lt"/>
                        </a:rPr>
                        <a:t>24</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Himachal Pradesh</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0.95</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0.02</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1409726412"/>
                  </a:ext>
                </a:extLst>
              </a:tr>
              <a:tr h="195186">
                <a:tc>
                  <a:txBody>
                    <a:bodyPr/>
                    <a:lstStyle/>
                    <a:p>
                      <a:pPr algn="ctr" fontAlgn="ctr"/>
                      <a:r>
                        <a:rPr lang="en-IN" sz="1400" u="none" strike="noStrike">
                          <a:solidFill>
                            <a:schemeClr val="tx1"/>
                          </a:solidFill>
                          <a:effectLst/>
                          <a:latin typeface="+mn-lt"/>
                        </a:rPr>
                        <a:t>25</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Others</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a:solidFill>
                            <a:schemeClr val="tx1"/>
                          </a:solidFill>
                          <a:effectLst/>
                          <a:latin typeface="+mn-lt"/>
                        </a:rPr>
                        <a:t>2.74</a:t>
                      </a:r>
                      <a:endParaRPr lang="en-IN" sz="1400" b="0" i="0" u="none" strike="noStrike">
                        <a:solidFill>
                          <a:schemeClr val="tx1"/>
                        </a:solidFill>
                        <a:effectLst/>
                        <a:latin typeface="+mn-lt"/>
                      </a:endParaRPr>
                    </a:p>
                  </a:txBody>
                  <a:tcPr marL="6715" marR="6715" marT="6715" marB="0" anchor="ctr"/>
                </a:tc>
                <a:tc>
                  <a:txBody>
                    <a:bodyPr/>
                    <a:lstStyle/>
                    <a:p>
                      <a:pPr algn="ctr" fontAlgn="ctr"/>
                      <a:r>
                        <a:rPr lang="en-IN" sz="1400" u="none" strike="noStrike" dirty="0">
                          <a:solidFill>
                            <a:schemeClr val="tx1"/>
                          </a:solidFill>
                          <a:effectLst/>
                          <a:latin typeface="+mn-lt"/>
                        </a:rPr>
                        <a:t>0.05</a:t>
                      </a:r>
                      <a:endParaRPr lang="en-IN" sz="1400" b="0" i="0" u="none" strike="noStrike" dirty="0">
                        <a:solidFill>
                          <a:schemeClr val="tx1"/>
                        </a:solidFill>
                        <a:effectLst/>
                        <a:latin typeface="+mn-lt"/>
                      </a:endParaRPr>
                    </a:p>
                  </a:txBody>
                  <a:tcPr marL="6715" marR="6715" marT="6715" marB="0" anchor="ctr"/>
                </a:tc>
                <a:extLst>
                  <a:ext uri="{0D108BD9-81ED-4DB2-BD59-A6C34878D82A}">
                    <a16:rowId xmlns:a16="http://schemas.microsoft.com/office/drawing/2014/main" val="32855871"/>
                  </a:ext>
                </a:extLst>
              </a:tr>
              <a:tr h="195186">
                <a:tc>
                  <a:txBody>
                    <a:bodyPr/>
                    <a:lstStyle/>
                    <a:p>
                      <a:pPr algn="ctr" fontAlgn="ctr"/>
                      <a:r>
                        <a:rPr lang="en-IN" sz="1400" u="none" strike="noStrike">
                          <a:solidFill>
                            <a:schemeClr val="tx1"/>
                          </a:solidFill>
                          <a:effectLst/>
                          <a:latin typeface="+mn-lt"/>
                        </a:rPr>
                        <a:t> </a:t>
                      </a:r>
                      <a:endParaRPr lang="en-IN" sz="1400" b="1" i="0" u="none" strike="noStrike">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Total</a:t>
                      </a:r>
                      <a:endParaRPr lang="en-IN" sz="1400" b="1" i="0" u="none" strike="noStrike" dirty="0">
                        <a:solidFill>
                          <a:schemeClr val="tx1"/>
                        </a:solidFill>
                        <a:effectLst/>
                        <a:latin typeface="+mn-lt"/>
                      </a:endParaRPr>
                    </a:p>
                  </a:txBody>
                  <a:tcPr marL="6715" marR="6715" marT="6715" marB="0" anchor="ctr"/>
                </a:tc>
                <a:tc>
                  <a:txBody>
                    <a:bodyPr/>
                    <a:lstStyle/>
                    <a:p>
                      <a:pPr algn="ctr" fontAlgn="ctr"/>
                      <a:r>
                        <a:rPr lang="en-IN" sz="1400" b="1" u="none" strike="noStrike" dirty="0">
                          <a:solidFill>
                            <a:schemeClr val="tx1"/>
                          </a:solidFill>
                          <a:effectLst/>
                          <a:latin typeface="+mn-lt"/>
                        </a:rPr>
                        <a:t>5,744.26</a:t>
                      </a:r>
                      <a:endParaRPr lang="en-IN" sz="1400" b="1" i="0" u="none" strike="noStrike" dirty="0">
                        <a:solidFill>
                          <a:schemeClr val="tx1"/>
                        </a:solidFill>
                        <a:effectLst/>
                        <a:latin typeface="+mn-lt"/>
                      </a:endParaRPr>
                    </a:p>
                  </a:txBody>
                  <a:tcPr marL="6715" marR="6715" marT="6715" marB="0" anchor="ctr"/>
                </a:tc>
                <a:tc>
                  <a:txBody>
                    <a:bodyPr/>
                    <a:lstStyle/>
                    <a:p>
                      <a:pPr algn="ctr" fontAlgn="b"/>
                      <a:r>
                        <a:rPr lang="en-IN" sz="1400" u="none" strike="noStrike" dirty="0">
                          <a:solidFill>
                            <a:schemeClr val="tx1"/>
                          </a:solidFill>
                          <a:effectLst/>
                          <a:latin typeface="+mn-lt"/>
                        </a:rPr>
                        <a:t> </a:t>
                      </a:r>
                      <a:endParaRPr lang="en-IN" sz="1400" b="0" i="0" u="none" strike="noStrike" dirty="0">
                        <a:solidFill>
                          <a:schemeClr val="tx1"/>
                        </a:solidFill>
                        <a:effectLst/>
                        <a:latin typeface="+mn-lt"/>
                      </a:endParaRPr>
                    </a:p>
                  </a:txBody>
                  <a:tcPr marL="6715" marR="6715" marT="6715" marB="0" anchor="b"/>
                </a:tc>
                <a:extLst>
                  <a:ext uri="{0D108BD9-81ED-4DB2-BD59-A6C34878D82A}">
                    <a16:rowId xmlns:a16="http://schemas.microsoft.com/office/drawing/2014/main" val="1928671382"/>
                  </a:ext>
                </a:extLst>
              </a:tr>
            </a:tbl>
          </a:graphicData>
        </a:graphic>
      </p:graphicFrame>
      <p:graphicFrame>
        <p:nvGraphicFramePr>
          <p:cNvPr id="7" name="Table 6">
            <a:extLst>
              <a:ext uri="{FF2B5EF4-FFF2-40B4-BE49-F238E27FC236}">
                <a16:creationId xmlns:a16="http://schemas.microsoft.com/office/drawing/2014/main" id="{E93E80FA-1C78-9DA1-0B45-E9149B25B339}"/>
              </a:ext>
            </a:extLst>
          </p:cNvPr>
          <p:cNvGraphicFramePr>
            <a:graphicFrameLocks noGrp="1"/>
          </p:cNvGraphicFramePr>
          <p:nvPr/>
        </p:nvGraphicFramePr>
        <p:xfrm>
          <a:off x="7173798" y="6339840"/>
          <a:ext cx="3036216" cy="518160"/>
        </p:xfrm>
        <a:graphic>
          <a:graphicData uri="http://schemas.openxmlformats.org/drawingml/2006/table">
            <a:tbl>
              <a:tblPr/>
              <a:tblGrid>
                <a:gridCol w="3036216">
                  <a:extLst>
                    <a:ext uri="{9D8B030D-6E8A-4147-A177-3AD203B41FA5}">
                      <a16:colId xmlns:a16="http://schemas.microsoft.com/office/drawing/2014/main" val="1041815257"/>
                    </a:ext>
                  </a:extLst>
                </a:gridCol>
              </a:tblGrid>
              <a:tr h="0">
                <a:tc>
                  <a:txBody>
                    <a:bodyPr/>
                    <a:lstStyle/>
                    <a:p>
                      <a:pPr algn="l"/>
                      <a:r>
                        <a:rPr lang="en-IN" sz="1100" b="1" u="none" strike="noStrike"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Source: National Horticulture Board (NHB)</a:t>
                      </a:r>
                      <a:endParaRPr lang="en-IN" sz="1100" b="1" u="none" strike="noStrike" dirty="0">
                        <a:solidFill>
                          <a:schemeClr val="tx1"/>
                        </a:solidFill>
                        <a:effectLst/>
                        <a:latin typeface="Arial" panose="020B060402020202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1549972207"/>
                  </a:ext>
                </a:extLst>
              </a:tr>
              <a:tr h="0">
                <a:tc>
                  <a:txBody>
                    <a:bodyPr/>
                    <a:lstStyle/>
                    <a:p>
                      <a:pPr algn="l"/>
                      <a:r>
                        <a:rPr lang="en-IN" sz="1100" b="1" u="none" strike="noStrike" dirty="0">
                          <a:solidFill>
                            <a:schemeClr val="tx1"/>
                          </a:solidFill>
                          <a:effectLst/>
                          <a:latin typeface="Arial" panose="020B0604020202020204" pitchFamily="34" charset="0"/>
                        </a:rPr>
                        <a:t>*2021-22 ( 1st Adv. Estimate)</a:t>
                      </a:r>
                    </a:p>
                  </a:txBody>
                  <a:tcPr anchor="ctr">
                    <a:lnL>
                      <a:noFill/>
                    </a:lnL>
                    <a:lnR>
                      <a:noFill/>
                    </a:lnR>
                    <a:lnT>
                      <a:noFill/>
                    </a:lnT>
                    <a:lnB>
                      <a:noFill/>
                    </a:lnB>
                    <a:solidFill>
                      <a:srgbClr val="FFFFFF"/>
                    </a:solidFill>
                  </a:tcPr>
                </a:tc>
                <a:extLst>
                  <a:ext uri="{0D108BD9-81ED-4DB2-BD59-A6C34878D82A}">
                    <a16:rowId xmlns:a16="http://schemas.microsoft.com/office/drawing/2014/main" val="2776743408"/>
                  </a:ext>
                </a:extLst>
              </a:tr>
            </a:tbl>
          </a:graphicData>
        </a:graphic>
      </p:graphicFrame>
      <mc:AlternateContent xmlns:mc="http://schemas.openxmlformats.org/markup-compatibility/2006" xmlns:cx4="http://schemas.microsoft.com/office/drawing/2016/5/10/chartex">
        <mc:Choice Requires="cx4">
          <p:graphicFrame>
            <p:nvGraphicFramePr>
              <p:cNvPr id="9" name="Chart 8">
                <a:extLst>
                  <a:ext uri="{FF2B5EF4-FFF2-40B4-BE49-F238E27FC236}">
                    <a16:creationId xmlns:a16="http://schemas.microsoft.com/office/drawing/2014/main" id="{14272C0B-1885-9141-BADE-C88F11430F41}"/>
                  </a:ext>
                </a:extLst>
              </p:cNvPr>
              <p:cNvGraphicFramePr/>
              <p:nvPr/>
            </p:nvGraphicFramePr>
            <p:xfrm>
              <a:off x="160256" y="953707"/>
              <a:ext cx="6796725" cy="545656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9" name="Chart 8">
                <a:extLst>
                  <a:ext uri="{FF2B5EF4-FFF2-40B4-BE49-F238E27FC236}">
                    <a16:creationId xmlns:a16="http://schemas.microsoft.com/office/drawing/2014/main" id="{14272C0B-1885-9141-BADE-C88F11430F41}"/>
                  </a:ext>
                </a:extLst>
              </p:cNvPr>
              <p:cNvPicPr>
                <a:picLocks noGrp="1" noRot="1" noChangeAspect="1" noMove="1" noResize="1" noEditPoints="1" noAdjustHandles="1" noChangeArrowheads="1" noChangeShapeType="1"/>
              </p:cNvPicPr>
              <p:nvPr/>
            </p:nvPicPr>
            <p:blipFill>
              <a:blip r:embed="rId5"/>
              <a:stretch>
                <a:fillRect/>
              </a:stretch>
            </p:blipFill>
            <p:spPr>
              <a:xfrm>
                <a:off x="160256" y="953707"/>
                <a:ext cx="6796725" cy="5456563"/>
              </a:xfrm>
              <a:prstGeom prst="rect">
                <a:avLst/>
              </a:prstGeom>
            </p:spPr>
          </p:pic>
        </mc:Fallback>
      </mc:AlternateContent>
      <p:graphicFrame>
        <p:nvGraphicFramePr>
          <p:cNvPr id="2" name="Table 1">
            <a:extLst>
              <a:ext uri="{FF2B5EF4-FFF2-40B4-BE49-F238E27FC236}">
                <a16:creationId xmlns:a16="http://schemas.microsoft.com/office/drawing/2014/main" id="{770C9F4D-E525-4216-A877-1186FE265925}"/>
              </a:ext>
            </a:extLst>
          </p:cNvPr>
          <p:cNvGraphicFramePr>
            <a:graphicFrameLocks noGrp="1"/>
          </p:cNvGraphicFramePr>
          <p:nvPr>
            <p:extLst>
              <p:ext uri="{D42A27DB-BD31-4B8C-83A1-F6EECF244321}">
                <p14:modId xmlns:p14="http://schemas.microsoft.com/office/powerpoint/2010/main" val="4068037258"/>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6</a:t>
                      </a:r>
                    </a:p>
                  </a:txBody>
                  <a:tcPr anchor="ctr"/>
                </a:tc>
                <a:extLst>
                  <a:ext uri="{0D108BD9-81ED-4DB2-BD59-A6C34878D82A}">
                    <a16:rowId xmlns:a16="http://schemas.microsoft.com/office/drawing/2014/main" val="3169812624"/>
                  </a:ext>
                </a:extLst>
              </a:tr>
            </a:tbl>
          </a:graphicData>
        </a:graphic>
      </p:graphicFrame>
      <p:sp>
        <p:nvSpPr>
          <p:cNvPr id="8" name="TextBox 7">
            <a:extLst>
              <a:ext uri="{FF2B5EF4-FFF2-40B4-BE49-F238E27FC236}">
                <a16:creationId xmlns:a16="http://schemas.microsoft.com/office/drawing/2014/main" id="{E5CEBDAE-2545-D4B8-CBC1-971D04C0B7A7}"/>
              </a:ext>
            </a:extLst>
          </p:cNvPr>
          <p:cNvSpPr txBox="1"/>
          <p:nvPr/>
        </p:nvSpPr>
        <p:spPr>
          <a:xfrm>
            <a:off x="359113" y="277042"/>
            <a:ext cx="11832887"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42744433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526755-9B45-5CB6-5283-979C70407143}"/>
              </a:ext>
            </a:extLst>
          </p:cNvPr>
          <p:cNvSpPr txBox="1"/>
          <p:nvPr/>
        </p:nvSpPr>
        <p:spPr>
          <a:xfrm>
            <a:off x="424206" y="1278976"/>
            <a:ext cx="6985263" cy="461665"/>
          </a:xfrm>
          <a:prstGeom prst="rect">
            <a:avLst/>
          </a:prstGeom>
          <a:noFill/>
        </p:spPr>
        <p:txBody>
          <a:bodyPr wrap="square" rtlCol="0">
            <a:spAutoFit/>
          </a:bodyPr>
          <a:lstStyle/>
          <a:p>
            <a:r>
              <a:rPr lang="en-IN" sz="2400" b="1" u="sng" dirty="0">
                <a:solidFill>
                  <a:schemeClr val="accent1"/>
                </a:solidFill>
              </a:rPr>
              <a:t>Most Commonly found Diseases in Papaya Fruit</a:t>
            </a:r>
          </a:p>
        </p:txBody>
      </p:sp>
      <p:sp>
        <p:nvSpPr>
          <p:cNvPr id="3" name="TextBox 2">
            <a:extLst>
              <a:ext uri="{FF2B5EF4-FFF2-40B4-BE49-F238E27FC236}">
                <a16:creationId xmlns:a16="http://schemas.microsoft.com/office/drawing/2014/main" id="{CFA1AA73-B098-547F-FAE2-CB9D51B28EB1}"/>
              </a:ext>
            </a:extLst>
          </p:cNvPr>
          <p:cNvSpPr txBox="1"/>
          <p:nvPr/>
        </p:nvSpPr>
        <p:spPr>
          <a:xfrm>
            <a:off x="559182" y="2001839"/>
            <a:ext cx="1796800" cy="369332"/>
          </a:xfrm>
          <a:prstGeom prst="rect">
            <a:avLst/>
          </a:prstGeom>
          <a:noFill/>
        </p:spPr>
        <p:txBody>
          <a:bodyPr wrap="square" rtlCol="0">
            <a:spAutoFit/>
          </a:bodyPr>
          <a:lstStyle/>
          <a:p>
            <a:pPr algn="ctr"/>
            <a:r>
              <a:rPr lang="en-IN" b="1" dirty="0"/>
              <a:t>Anthracnose</a:t>
            </a:r>
          </a:p>
        </p:txBody>
      </p:sp>
      <p:pic>
        <p:nvPicPr>
          <p:cNvPr id="5" name="Picture 4">
            <a:extLst>
              <a:ext uri="{FF2B5EF4-FFF2-40B4-BE49-F238E27FC236}">
                <a16:creationId xmlns:a16="http://schemas.microsoft.com/office/drawing/2014/main" id="{453E8442-D478-9E1F-F7B2-69BE0B7CA0BA}"/>
              </a:ext>
            </a:extLst>
          </p:cNvPr>
          <p:cNvPicPr>
            <a:picLocks noChangeAspect="1"/>
          </p:cNvPicPr>
          <p:nvPr/>
        </p:nvPicPr>
        <p:blipFill>
          <a:blip r:embed="rId2"/>
          <a:stretch>
            <a:fillRect/>
          </a:stretch>
        </p:blipFill>
        <p:spPr>
          <a:xfrm>
            <a:off x="559182" y="2410113"/>
            <a:ext cx="1809946" cy="2407105"/>
          </a:xfrm>
          <a:prstGeom prst="rect">
            <a:avLst/>
          </a:prstGeom>
        </p:spPr>
      </p:pic>
      <p:pic>
        <p:nvPicPr>
          <p:cNvPr id="7" name="Picture 6">
            <a:extLst>
              <a:ext uri="{FF2B5EF4-FFF2-40B4-BE49-F238E27FC236}">
                <a16:creationId xmlns:a16="http://schemas.microsoft.com/office/drawing/2014/main" id="{D516D8A4-C000-B8B2-1DE7-A31E1F3C9353}"/>
              </a:ext>
            </a:extLst>
          </p:cNvPr>
          <p:cNvPicPr>
            <a:picLocks noChangeAspect="1"/>
          </p:cNvPicPr>
          <p:nvPr/>
        </p:nvPicPr>
        <p:blipFill>
          <a:blip r:embed="rId3"/>
          <a:stretch>
            <a:fillRect/>
          </a:stretch>
        </p:blipFill>
        <p:spPr>
          <a:xfrm>
            <a:off x="4809068" y="2410113"/>
            <a:ext cx="1674253" cy="2456825"/>
          </a:xfrm>
          <a:prstGeom prst="rect">
            <a:avLst/>
          </a:prstGeom>
        </p:spPr>
      </p:pic>
      <p:pic>
        <p:nvPicPr>
          <p:cNvPr id="9" name="Picture 8">
            <a:extLst>
              <a:ext uri="{FF2B5EF4-FFF2-40B4-BE49-F238E27FC236}">
                <a16:creationId xmlns:a16="http://schemas.microsoft.com/office/drawing/2014/main" id="{FF250ABC-73B8-A9EC-D58B-26742F9C19BE}"/>
              </a:ext>
            </a:extLst>
          </p:cNvPr>
          <p:cNvPicPr>
            <a:picLocks noChangeAspect="1"/>
          </p:cNvPicPr>
          <p:nvPr/>
        </p:nvPicPr>
        <p:blipFill>
          <a:blip r:embed="rId4"/>
          <a:stretch>
            <a:fillRect/>
          </a:stretch>
        </p:blipFill>
        <p:spPr>
          <a:xfrm>
            <a:off x="7023349" y="3875560"/>
            <a:ext cx="1792424" cy="2456825"/>
          </a:xfrm>
          <a:prstGeom prst="rect">
            <a:avLst/>
          </a:prstGeom>
        </p:spPr>
      </p:pic>
      <p:pic>
        <p:nvPicPr>
          <p:cNvPr id="11" name="Picture 10">
            <a:extLst>
              <a:ext uri="{FF2B5EF4-FFF2-40B4-BE49-F238E27FC236}">
                <a16:creationId xmlns:a16="http://schemas.microsoft.com/office/drawing/2014/main" id="{7A82EB89-FEC2-81BC-8E36-98695B6DD6C6}"/>
              </a:ext>
            </a:extLst>
          </p:cNvPr>
          <p:cNvPicPr>
            <a:picLocks noChangeAspect="1"/>
          </p:cNvPicPr>
          <p:nvPr/>
        </p:nvPicPr>
        <p:blipFill>
          <a:blip r:embed="rId5"/>
          <a:stretch>
            <a:fillRect/>
          </a:stretch>
        </p:blipFill>
        <p:spPr>
          <a:xfrm>
            <a:off x="9605852" y="2410113"/>
            <a:ext cx="1513258" cy="2458416"/>
          </a:xfrm>
          <a:prstGeom prst="rect">
            <a:avLst/>
          </a:prstGeom>
        </p:spPr>
      </p:pic>
      <p:pic>
        <p:nvPicPr>
          <p:cNvPr id="13" name="Picture 12">
            <a:extLst>
              <a:ext uri="{FF2B5EF4-FFF2-40B4-BE49-F238E27FC236}">
                <a16:creationId xmlns:a16="http://schemas.microsoft.com/office/drawing/2014/main" id="{31E0F98F-CBE3-267B-10C0-18A9DEFDB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886" y="3875559"/>
            <a:ext cx="1792424" cy="2456825"/>
          </a:xfrm>
          <a:prstGeom prst="rect">
            <a:avLst/>
          </a:prstGeom>
        </p:spPr>
      </p:pic>
      <p:sp>
        <p:nvSpPr>
          <p:cNvPr id="16" name="TextBox 15">
            <a:extLst>
              <a:ext uri="{FF2B5EF4-FFF2-40B4-BE49-F238E27FC236}">
                <a16:creationId xmlns:a16="http://schemas.microsoft.com/office/drawing/2014/main" id="{AB70DCC4-B7CE-A693-DDD2-28869F71AE99}"/>
              </a:ext>
            </a:extLst>
          </p:cNvPr>
          <p:cNvSpPr txBox="1"/>
          <p:nvPr/>
        </p:nvSpPr>
        <p:spPr>
          <a:xfrm>
            <a:off x="4543258" y="2001839"/>
            <a:ext cx="2205872" cy="369332"/>
          </a:xfrm>
          <a:prstGeom prst="rect">
            <a:avLst/>
          </a:prstGeom>
          <a:noFill/>
        </p:spPr>
        <p:txBody>
          <a:bodyPr wrap="square" rtlCol="0">
            <a:spAutoFit/>
          </a:bodyPr>
          <a:lstStyle/>
          <a:p>
            <a:r>
              <a:rPr lang="en-IN" b="1" dirty="0"/>
              <a:t>Phytophthora Blight</a:t>
            </a:r>
          </a:p>
        </p:txBody>
      </p:sp>
      <p:sp>
        <p:nvSpPr>
          <p:cNvPr id="17" name="TextBox 16">
            <a:extLst>
              <a:ext uri="{FF2B5EF4-FFF2-40B4-BE49-F238E27FC236}">
                <a16:creationId xmlns:a16="http://schemas.microsoft.com/office/drawing/2014/main" id="{62B7967F-F505-DCF1-E42A-B98C3AD2E937}"/>
              </a:ext>
            </a:extLst>
          </p:cNvPr>
          <p:cNvSpPr txBox="1"/>
          <p:nvPr/>
        </p:nvSpPr>
        <p:spPr>
          <a:xfrm>
            <a:off x="7023349" y="3264579"/>
            <a:ext cx="1784353" cy="646331"/>
          </a:xfrm>
          <a:prstGeom prst="rect">
            <a:avLst/>
          </a:prstGeom>
          <a:noFill/>
        </p:spPr>
        <p:txBody>
          <a:bodyPr wrap="square" rtlCol="0">
            <a:spAutoFit/>
          </a:bodyPr>
          <a:lstStyle/>
          <a:p>
            <a:pPr algn="ctr"/>
            <a:r>
              <a:rPr lang="en-IN" b="1" dirty="0"/>
              <a:t>Brown Spot or Chocolate Spot</a:t>
            </a:r>
          </a:p>
        </p:txBody>
      </p:sp>
      <p:sp>
        <p:nvSpPr>
          <p:cNvPr id="18" name="TextBox 17">
            <a:extLst>
              <a:ext uri="{FF2B5EF4-FFF2-40B4-BE49-F238E27FC236}">
                <a16:creationId xmlns:a16="http://schemas.microsoft.com/office/drawing/2014/main" id="{AF39592A-60F4-22AE-E311-932E5CF78789}"/>
              </a:ext>
            </a:extLst>
          </p:cNvPr>
          <p:cNvSpPr txBox="1"/>
          <p:nvPr/>
        </p:nvSpPr>
        <p:spPr>
          <a:xfrm>
            <a:off x="2692886" y="3445497"/>
            <a:ext cx="1792424" cy="369332"/>
          </a:xfrm>
          <a:prstGeom prst="rect">
            <a:avLst/>
          </a:prstGeom>
          <a:noFill/>
        </p:spPr>
        <p:txBody>
          <a:bodyPr wrap="square" rtlCol="0">
            <a:spAutoFit/>
          </a:bodyPr>
          <a:lstStyle/>
          <a:p>
            <a:pPr algn="ctr"/>
            <a:r>
              <a:rPr lang="en-IN" b="1" dirty="0"/>
              <a:t>Black Spot</a:t>
            </a:r>
          </a:p>
        </p:txBody>
      </p:sp>
      <p:sp>
        <p:nvSpPr>
          <p:cNvPr id="19" name="TextBox 18">
            <a:extLst>
              <a:ext uri="{FF2B5EF4-FFF2-40B4-BE49-F238E27FC236}">
                <a16:creationId xmlns:a16="http://schemas.microsoft.com/office/drawing/2014/main" id="{64755928-62AD-3155-F782-0F6A86CF6C19}"/>
              </a:ext>
            </a:extLst>
          </p:cNvPr>
          <p:cNvSpPr txBox="1"/>
          <p:nvPr/>
        </p:nvSpPr>
        <p:spPr>
          <a:xfrm>
            <a:off x="9605852" y="2001839"/>
            <a:ext cx="1513258" cy="369332"/>
          </a:xfrm>
          <a:prstGeom prst="rect">
            <a:avLst/>
          </a:prstGeom>
          <a:noFill/>
        </p:spPr>
        <p:txBody>
          <a:bodyPr wrap="square" rtlCol="0">
            <a:spAutoFit/>
          </a:bodyPr>
          <a:lstStyle/>
          <a:p>
            <a:pPr algn="ctr"/>
            <a:r>
              <a:rPr lang="en-IN" b="1" dirty="0"/>
              <a:t>Stick Diseases</a:t>
            </a:r>
          </a:p>
        </p:txBody>
      </p:sp>
      <p:graphicFrame>
        <p:nvGraphicFramePr>
          <p:cNvPr id="4" name="Table 3">
            <a:extLst>
              <a:ext uri="{FF2B5EF4-FFF2-40B4-BE49-F238E27FC236}">
                <a16:creationId xmlns:a16="http://schemas.microsoft.com/office/drawing/2014/main" id="{D6D08E0B-64AE-CB15-AE30-8F26933F2CE4}"/>
              </a:ext>
            </a:extLst>
          </p:cNvPr>
          <p:cNvGraphicFramePr>
            <a:graphicFrameLocks noGrp="1"/>
          </p:cNvGraphicFramePr>
          <p:nvPr>
            <p:extLst>
              <p:ext uri="{D42A27DB-BD31-4B8C-83A1-F6EECF244321}">
                <p14:modId xmlns:p14="http://schemas.microsoft.com/office/powerpoint/2010/main" val="873577833"/>
              </p:ext>
            </p:extLst>
          </p:nvPr>
        </p:nvGraphicFramePr>
        <p:xfrm>
          <a:off x="0" y="6410270"/>
          <a:ext cx="12192000" cy="370840"/>
        </p:xfrm>
        <a:graphic>
          <a:graphicData uri="http://schemas.openxmlformats.org/drawingml/2006/table">
            <a:tbl>
              <a:tblPr bandRow="1">
                <a:tableStyleId>{2D5ABB26-0587-4C30-8999-92F81FD0307C}</a:tableStyleId>
              </a:tblPr>
              <a:tblGrid>
                <a:gridCol w="4064000">
                  <a:extLst>
                    <a:ext uri="{9D8B030D-6E8A-4147-A177-3AD203B41FA5}">
                      <a16:colId xmlns:a16="http://schemas.microsoft.com/office/drawing/2014/main" val="3769417319"/>
                    </a:ext>
                  </a:extLst>
                </a:gridCol>
                <a:gridCol w="4064000">
                  <a:extLst>
                    <a:ext uri="{9D8B030D-6E8A-4147-A177-3AD203B41FA5}">
                      <a16:colId xmlns:a16="http://schemas.microsoft.com/office/drawing/2014/main" val="479834036"/>
                    </a:ext>
                  </a:extLst>
                </a:gridCol>
                <a:gridCol w="4064000">
                  <a:extLst>
                    <a:ext uri="{9D8B030D-6E8A-4147-A177-3AD203B41FA5}">
                      <a16:colId xmlns:a16="http://schemas.microsoft.com/office/drawing/2014/main" val="620845781"/>
                    </a:ext>
                  </a:extLst>
                </a:gridCol>
              </a:tblGrid>
              <a:tr h="370840">
                <a:tc>
                  <a:txBody>
                    <a:bodyPr/>
                    <a:lstStyle/>
                    <a:p>
                      <a:pPr algn="ctr"/>
                      <a:endParaRPr lang="en-IN" sz="1800" b="1" dirty="0">
                        <a:solidFill>
                          <a:schemeClr val="tx1"/>
                        </a:solidFill>
                      </a:endParaRPr>
                    </a:p>
                  </a:txBody>
                  <a:tcPr anchor="ctr"/>
                </a:tc>
                <a:tc>
                  <a:txBody>
                    <a:bodyPr/>
                    <a:lstStyle/>
                    <a:p>
                      <a:pPr algn="ctr"/>
                      <a:endParaRPr lang="en-IN" sz="1800" b="1" dirty="0">
                        <a:solidFill>
                          <a:schemeClr val="tx1"/>
                        </a:solidFill>
                      </a:endParaRPr>
                    </a:p>
                  </a:txBody>
                  <a:tcPr anchor="ctr"/>
                </a:tc>
                <a:tc>
                  <a:txBody>
                    <a:bodyPr/>
                    <a:lstStyle/>
                    <a:p>
                      <a:pPr algn="ctr"/>
                      <a:r>
                        <a:rPr lang="en-IN" sz="1800" b="0" dirty="0">
                          <a:solidFill>
                            <a:schemeClr val="tx1"/>
                          </a:solidFill>
                        </a:rPr>
                        <a:t>                                                           7</a:t>
                      </a:r>
                    </a:p>
                  </a:txBody>
                  <a:tcPr anchor="ctr"/>
                </a:tc>
                <a:extLst>
                  <a:ext uri="{0D108BD9-81ED-4DB2-BD59-A6C34878D82A}">
                    <a16:rowId xmlns:a16="http://schemas.microsoft.com/office/drawing/2014/main" val="3169812624"/>
                  </a:ext>
                </a:extLst>
              </a:tr>
            </a:tbl>
          </a:graphicData>
        </a:graphic>
      </p:graphicFrame>
      <p:sp>
        <p:nvSpPr>
          <p:cNvPr id="6" name="TextBox 5">
            <a:extLst>
              <a:ext uri="{FF2B5EF4-FFF2-40B4-BE49-F238E27FC236}">
                <a16:creationId xmlns:a16="http://schemas.microsoft.com/office/drawing/2014/main" id="{41775871-DD9F-F7F1-964C-1FB7CC592351}"/>
              </a:ext>
            </a:extLst>
          </p:cNvPr>
          <p:cNvSpPr txBox="1"/>
          <p:nvPr/>
        </p:nvSpPr>
        <p:spPr>
          <a:xfrm>
            <a:off x="424206" y="345319"/>
            <a:ext cx="11405397" cy="769441"/>
          </a:xfrm>
          <a:prstGeom prst="rect">
            <a:avLst/>
          </a:prstGeom>
          <a:noFill/>
        </p:spPr>
        <p:txBody>
          <a:bodyPr wrap="square">
            <a:spAutoFit/>
          </a:bodyPr>
          <a:lstStyle/>
          <a:p>
            <a:r>
              <a:rPr lang="en-IN" sz="4400" b="1" dirty="0"/>
              <a:t>Introduction</a:t>
            </a:r>
          </a:p>
        </p:txBody>
      </p:sp>
    </p:spTree>
    <p:extLst>
      <p:ext uri="{BB962C8B-B14F-4D97-AF65-F5344CB8AC3E}">
        <p14:creationId xmlns:p14="http://schemas.microsoft.com/office/powerpoint/2010/main" val="34645440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953573-A8E9-9CDA-D554-0F077598367B}"/>
              </a:ext>
            </a:extLst>
          </p:cNvPr>
          <p:cNvSpPr txBox="1"/>
          <p:nvPr/>
        </p:nvSpPr>
        <p:spPr>
          <a:xfrm>
            <a:off x="689727" y="396055"/>
            <a:ext cx="11502273" cy="769441"/>
          </a:xfrm>
          <a:prstGeom prst="rect">
            <a:avLst/>
          </a:prstGeom>
          <a:noFill/>
        </p:spPr>
        <p:txBody>
          <a:bodyPr wrap="square">
            <a:spAutoFit/>
          </a:bodyPr>
          <a:lstStyle/>
          <a:p>
            <a:r>
              <a:rPr lang="en-IN" sz="4400" b="1" dirty="0"/>
              <a:t>Introduction</a:t>
            </a:r>
          </a:p>
        </p:txBody>
      </p:sp>
      <p:sp>
        <p:nvSpPr>
          <p:cNvPr id="4" name="TextBox 3">
            <a:extLst>
              <a:ext uri="{FF2B5EF4-FFF2-40B4-BE49-F238E27FC236}">
                <a16:creationId xmlns:a16="http://schemas.microsoft.com/office/drawing/2014/main" id="{9519D37C-9AA1-FA27-2F96-9EFCF649E269}"/>
              </a:ext>
            </a:extLst>
          </p:cNvPr>
          <p:cNvSpPr txBox="1"/>
          <p:nvPr/>
        </p:nvSpPr>
        <p:spPr>
          <a:xfrm>
            <a:off x="689727" y="1459230"/>
            <a:ext cx="3902151" cy="1969770"/>
          </a:xfrm>
          <a:prstGeom prst="rect">
            <a:avLst/>
          </a:prstGeom>
          <a:noFill/>
        </p:spPr>
        <p:txBody>
          <a:bodyPr wrap="square">
            <a:spAutoFit/>
          </a:bodyPr>
          <a:lstStyle/>
          <a:p>
            <a:pPr algn="just"/>
            <a:r>
              <a:rPr lang="en-IN" sz="2400" b="1" dirty="0"/>
              <a:t>Dataset</a:t>
            </a:r>
          </a:p>
          <a:p>
            <a:pPr algn="just"/>
            <a:endParaRPr lang="en-IN" sz="2400" b="1" dirty="0"/>
          </a:p>
          <a:p>
            <a:pPr algn="just"/>
            <a:r>
              <a:rPr lang="en-IN" sz="2000" dirty="0"/>
              <a:t>Total – 4500 images</a:t>
            </a:r>
            <a:endParaRPr lang="en-IN" sz="2400" dirty="0"/>
          </a:p>
          <a:p>
            <a:pPr marL="342900" indent="-342900" algn="just">
              <a:buFont typeface="Wingdings" panose="05000000000000000000" pitchFamily="2" charset="2"/>
              <a:buChar char="Ø"/>
            </a:pPr>
            <a:r>
              <a:rPr lang="en-IN" dirty="0"/>
              <a:t>Training – 3900 images</a:t>
            </a:r>
          </a:p>
          <a:p>
            <a:pPr marL="342900" indent="-342900" algn="just">
              <a:buFont typeface="Wingdings" panose="05000000000000000000" pitchFamily="2" charset="2"/>
              <a:buChar char="Ø"/>
            </a:pPr>
            <a:r>
              <a:rPr lang="en-IN" dirty="0"/>
              <a:t>Testing – 600 images</a:t>
            </a:r>
          </a:p>
          <a:p>
            <a:pPr algn="just"/>
            <a:endParaRPr lang="en-IN" sz="1800" dirty="0"/>
          </a:p>
        </p:txBody>
      </p:sp>
      <p:sp>
        <p:nvSpPr>
          <p:cNvPr id="5" name="Slide Number Placeholder 6">
            <a:extLst>
              <a:ext uri="{FF2B5EF4-FFF2-40B4-BE49-F238E27FC236}">
                <a16:creationId xmlns:a16="http://schemas.microsoft.com/office/drawing/2014/main" id="{8A02E4DB-98FF-A32C-2309-B9C980E06748}"/>
              </a:ext>
            </a:extLst>
          </p:cNvPr>
          <p:cNvSpPr txBox="1">
            <a:spLocks/>
          </p:cNvSpPr>
          <p:nvPr/>
        </p:nvSpPr>
        <p:spPr>
          <a:xfrm>
            <a:off x="8827417" y="616252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8</a:t>
            </a:fld>
            <a:endParaRPr lang="en-IN" sz="1600" dirty="0">
              <a:solidFill>
                <a:schemeClr val="tx1"/>
              </a:solidFill>
            </a:endParaRPr>
          </a:p>
        </p:txBody>
      </p:sp>
      <p:graphicFrame>
        <p:nvGraphicFramePr>
          <p:cNvPr id="6" name="Table 5">
            <a:extLst>
              <a:ext uri="{FF2B5EF4-FFF2-40B4-BE49-F238E27FC236}">
                <a16:creationId xmlns:a16="http://schemas.microsoft.com/office/drawing/2014/main" id="{78DF6C3C-A027-80B2-BED1-B1AB23B4C2EB}"/>
              </a:ext>
            </a:extLst>
          </p:cNvPr>
          <p:cNvGraphicFramePr>
            <a:graphicFrameLocks noGrp="1"/>
          </p:cNvGraphicFramePr>
          <p:nvPr>
            <p:extLst>
              <p:ext uri="{D42A27DB-BD31-4B8C-83A1-F6EECF244321}">
                <p14:modId xmlns:p14="http://schemas.microsoft.com/office/powerpoint/2010/main" val="3100578390"/>
              </p:ext>
            </p:extLst>
          </p:nvPr>
        </p:nvGraphicFramePr>
        <p:xfrm>
          <a:off x="840388" y="3310652"/>
          <a:ext cx="6287771" cy="2966720"/>
        </p:xfrm>
        <a:graphic>
          <a:graphicData uri="http://schemas.openxmlformats.org/drawingml/2006/table">
            <a:tbl>
              <a:tblPr firstRow="1" bandRow="1">
                <a:tableStyleId>{00A15C55-8517-42AA-B614-E9B94910E393}</a:tableStyleId>
              </a:tblPr>
              <a:tblGrid>
                <a:gridCol w="2145094">
                  <a:extLst>
                    <a:ext uri="{9D8B030D-6E8A-4147-A177-3AD203B41FA5}">
                      <a16:colId xmlns:a16="http://schemas.microsoft.com/office/drawing/2014/main" val="2894400861"/>
                    </a:ext>
                  </a:extLst>
                </a:gridCol>
                <a:gridCol w="1768348">
                  <a:extLst>
                    <a:ext uri="{9D8B030D-6E8A-4147-A177-3AD203B41FA5}">
                      <a16:colId xmlns:a16="http://schemas.microsoft.com/office/drawing/2014/main" val="1220572961"/>
                    </a:ext>
                  </a:extLst>
                </a:gridCol>
                <a:gridCol w="1675511">
                  <a:extLst>
                    <a:ext uri="{9D8B030D-6E8A-4147-A177-3AD203B41FA5}">
                      <a16:colId xmlns:a16="http://schemas.microsoft.com/office/drawing/2014/main" val="142794630"/>
                    </a:ext>
                  </a:extLst>
                </a:gridCol>
                <a:gridCol w="698818">
                  <a:extLst>
                    <a:ext uri="{9D8B030D-6E8A-4147-A177-3AD203B41FA5}">
                      <a16:colId xmlns:a16="http://schemas.microsoft.com/office/drawing/2014/main" val="2480692016"/>
                    </a:ext>
                  </a:extLst>
                </a:gridCol>
              </a:tblGrid>
              <a:tr h="370840">
                <a:tc>
                  <a:txBody>
                    <a:bodyPr/>
                    <a:lstStyle/>
                    <a:p>
                      <a:pPr algn="ctr"/>
                      <a:endParaRPr lang="en-IN" sz="1800" dirty="0">
                        <a:solidFill>
                          <a:schemeClr val="tx1"/>
                        </a:solidFill>
                      </a:endParaRPr>
                    </a:p>
                  </a:txBody>
                  <a:tcPr/>
                </a:tc>
                <a:tc>
                  <a:txBody>
                    <a:bodyPr/>
                    <a:lstStyle/>
                    <a:p>
                      <a:pPr algn="ctr"/>
                      <a:r>
                        <a:rPr lang="en-IN" sz="1800" dirty="0">
                          <a:solidFill>
                            <a:schemeClr val="tx1"/>
                          </a:solidFill>
                        </a:rPr>
                        <a:t>Training Dataset</a:t>
                      </a:r>
                    </a:p>
                  </a:txBody>
                  <a:tcPr/>
                </a:tc>
                <a:tc>
                  <a:txBody>
                    <a:bodyPr/>
                    <a:lstStyle/>
                    <a:p>
                      <a:pPr algn="ctr"/>
                      <a:r>
                        <a:rPr lang="en-IN" sz="1800" dirty="0">
                          <a:solidFill>
                            <a:schemeClr val="tx1"/>
                          </a:solidFill>
                        </a:rPr>
                        <a:t>Testing Dataset</a:t>
                      </a:r>
                    </a:p>
                  </a:txBody>
                  <a:tcPr/>
                </a:tc>
                <a:tc>
                  <a:txBody>
                    <a:bodyPr/>
                    <a:lstStyle/>
                    <a:p>
                      <a:pPr algn="ctr"/>
                      <a:r>
                        <a:rPr lang="en-IN" sz="1800" dirty="0">
                          <a:solidFill>
                            <a:schemeClr val="tx1"/>
                          </a:solidFill>
                        </a:rPr>
                        <a:t>Total</a:t>
                      </a:r>
                    </a:p>
                  </a:txBody>
                  <a:tcPr/>
                </a:tc>
                <a:extLst>
                  <a:ext uri="{0D108BD9-81ED-4DB2-BD59-A6C34878D82A}">
                    <a16:rowId xmlns:a16="http://schemas.microsoft.com/office/drawing/2014/main" val="1038980216"/>
                  </a:ext>
                </a:extLst>
              </a:tr>
              <a:tr h="370840">
                <a:tc>
                  <a:txBody>
                    <a:bodyPr/>
                    <a:lstStyle/>
                    <a:p>
                      <a:r>
                        <a:rPr lang="en-IN" sz="1800" dirty="0">
                          <a:solidFill>
                            <a:schemeClr val="tx1"/>
                          </a:solidFill>
                        </a:rPr>
                        <a:t>Healthy Fruit</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2528880384"/>
                  </a:ext>
                </a:extLst>
              </a:tr>
              <a:tr h="370840">
                <a:tc>
                  <a:txBody>
                    <a:bodyPr/>
                    <a:lstStyle/>
                    <a:p>
                      <a:r>
                        <a:rPr lang="en-IN" sz="1800" dirty="0">
                          <a:solidFill>
                            <a:schemeClr val="tx1"/>
                          </a:solidFill>
                        </a:rPr>
                        <a:t>Anthracnose</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357077138"/>
                  </a:ext>
                </a:extLst>
              </a:tr>
              <a:tr h="370840">
                <a:tc>
                  <a:txBody>
                    <a:bodyPr/>
                    <a:lstStyle/>
                    <a:p>
                      <a:r>
                        <a:rPr lang="en-IN" sz="1800" dirty="0">
                          <a:solidFill>
                            <a:schemeClr val="tx1"/>
                          </a:solidFill>
                        </a:rPr>
                        <a:t>Phytophthora Blight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1854663720"/>
                  </a:ext>
                </a:extLst>
              </a:tr>
              <a:tr h="370840">
                <a:tc>
                  <a:txBody>
                    <a:bodyPr/>
                    <a:lstStyle/>
                    <a:p>
                      <a:r>
                        <a:rPr lang="en-IN" sz="1800" dirty="0">
                          <a:solidFill>
                            <a:schemeClr val="tx1"/>
                          </a:solidFill>
                        </a:rPr>
                        <a:t>Black Spot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1709625650"/>
                  </a:ext>
                </a:extLst>
              </a:tr>
              <a:tr h="370840">
                <a:tc>
                  <a:txBody>
                    <a:bodyPr/>
                    <a:lstStyle/>
                    <a:p>
                      <a:r>
                        <a:rPr lang="en-IN" sz="1800" dirty="0">
                          <a:solidFill>
                            <a:schemeClr val="tx1"/>
                          </a:solidFill>
                        </a:rPr>
                        <a:t>Brown Spot </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73639314"/>
                  </a:ext>
                </a:extLst>
              </a:tr>
              <a:tr h="370840">
                <a:tc>
                  <a:txBody>
                    <a:bodyPr/>
                    <a:lstStyle/>
                    <a:p>
                      <a:r>
                        <a:rPr lang="en-IN" sz="1800" dirty="0">
                          <a:solidFill>
                            <a:schemeClr val="tx1"/>
                          </a:solidFill>
                        </a:rPr>
                        <a:t>Others</a:t>
                      </a:r>
                    </a:p>
                  </a:txBody>
                  <a:tcPr/>
                </a:tc>
                <a:tc>
                  <a:txBody>
                    <a:bodyPr/>
                    <a:lstStyle/>
                    <a:p>
                      <a:pPr algn="ctr"/>
                      <a:r>
                        <a:rPr lang="en-IN" sz="1800" dirty="0">
                          <a:solidFill>
                            <a:schemeClr val="tx1"/>
                          </a:solidFill>
                        </a:rPr>
                        <a:t>650</a:t>
                      </a:r>
                    </a:p>
                  </a:txBody>
                  <a:tcPr/>
                </a:tc>
                <a:tc>
                  <a:txBody>
                    <a:bodyPr/>
                    <a:lstStyle/>
                    <a:p>
                      <a:pPr algn="ctr"/>
                      <a:r>
                        <a:rPr lang="en-IN" sz="1800" dirty="0">
                          <a:solidFill>
                            <a:schemeClr val="tx1"/>
                          </a:solidFill>
                        </a:rPr>
                        <a:t>100</a:t>
                      </a:r>
                    </a:p>
                  </a:txBody>
                  <a:tcPr/>
                </a:tc>
                <a:tc>
                  <a:txBody>
                    <a:bodyPr/>
                    <a:lstStyle/>
                    <a:p>
                      <a:pPr algn="ctr"/>
                      <a:r>
                        <a:rPr lang="en-IN" sz="1800" dirty="0">
                          <a:solidFill>
                            <a:schemeClr val="tx1"/>
                          </a:solidFill>
                        </a:rPr>
                        <a:t>850</a:t>
                      </a:r>
                    </a:p>
                  </a:txBody>
                  <a:tcPr/>
                </a:tc>
                <a:extLst>
                  <a:ext uri="{0D108BD9-81ED-4DB2-BD59-A6C34878D82A}">
                    <a16:rowId xmlns:a16="http://schemas.microsoft.com/office/drawing/2014/main" val="461272664"/>
                  </a:ext>
                </a:extLst>
              </a:tr>
              <a:tr h="370840">
                <a:tc>
                  <a:txBody>
                    <a:bodyPr/>
                    <a:lstStyle/>
                    <a:p>
                      <a:r>
                        <a:rPr lang="en-IN" sz="1800" b="1" dirty="0">
                          <a:solidFill>
                            <a:schemeClr val="tx1"/>
                          </a:solidFill>
                        </a:rPr>
                        <a:t>Total</a:t>
                      </a:r>
                    </a:p>
                  </a:txBody>
                  <a:tcPr/>
                </a:tc>
                <a:tc>
                  <a:txBody>
                    <a:bodyPr/>
                    <a:lstStyle/>
                    <a:p>
                      <a:pPr algn="ctr"/>
                      <a:r>
                        <a:rPr lang="en-IN" sz="1800" b="1" dirty="0">
                          <a:solidFill>
                            <a:schemeClr val="tx1"/>
                          </a:solidFill>
                        </a:rPr>
                        <a:t>3900</a:t>
                      </a:r>
                    </a:p>
                  </a:txBody>
                  <a:tcPr/>
                </a:tc>
                <a:tc>
                  <a:txBody>
                    <a:bodyPr/>
                    <a:lstStyle/>
                    <a:p>
                      <a:pPr algn="ctr"/>
                      <a:r>
                        <a:rPr lang="en-IN" sz="1800" b="1" dirty="0">
                          <a:solidFill>
                            <a:schemeClr val="tx1"/>
                          </a:solidFill>
                        </a:rPr>
                        <a:t>600</a:t>
                      </a:r>
                    </a:p>
                  </a:txBody>
                  <a:tcPr/>
                </a:tc>
                <a:tc>
                  <a:txBody>
                    <a:bodyPr/>
                    <a:lstStyle/>
                    <a:p>
                      <a:pPr algn="ctr"/>
                      <a:r>
                        <a:rPr lang="en-IN" sz="1800" b="1" dirty="0">
                          <a:solidFill>
                            <a:schemeClr val="tx1"/>
                          </a:solidFill>
                        </a:rPr>
                        <a:t>4500</a:t>
                      </a:r>
                    </a:p>
                  </a:txBody>
                  <a:tcPr/>
                </a:tc>
                <a:extLst>
                  <a:ext uri="{0D108BD9-81ED-4DB2-BD59-A6C34878D82A}">
                    <a16:rowId xmlns:a16="http://schemas.microsoft.com/office/drawing/2014/main" val="50119720"/>
                  </a:ext>
                </a:extLst>
              </a:tr>
            </a:tbl>
          </a:graphicData>
        </a:graphic>
      </p:graphicFrame>
    </p:spTree>
    <p:extLst>
      <p:ext uri="{BB962C8B-B14F-4D97-AF65-F5344CB8AC3E}">
        <p14:creationId xmlns:p14="http://schemas.microsoft.com/office/powerpoint/2010/main" val="26782210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25087B-B859-03DE-471E-56EDE079F9B9}"/>
              </a:ext>
            </a:extLst>
          </p:cNvPr>
          <p:cNvSpPr txBox="1"/>
          <p:nvPr/>
        </p:nvSpPr>
        <p:spPr>
          <a:xfrm>
            <a:off x="859408" y="476864"/>
            <a:ext cx="11332592" cy="769441"/>
          </a:xfrm>
          <a:prstGeom prst="rect">
            <a:avLst/>
          </a:prstGeom>
          <a:noFill/>
        </p:spPr>
        <p:txBody>
          <a:bodyPr wrap="square">
            <a:spAutoFit/>
          </a:bodyPr>
          <a:lstStyle/>
          <a:p>
            <a:r>
              <a:rPr lang="en-IN" sz="4400" b="1" dirty="0"/>
              <a:t>Literature Review</a:t>
            </a:r>
          </a:p>
        </p:txBody>
      </p:sp>
      <p:graphicFrame>
        <p:nvGraphicFramePr>
          <p:cNvPr id="2" name="Table 1">
            <a:extLst>
              <a:ext uri="{FF2B5EF4-FFF2-40B4-BE49-F238E27FC236}">
                <a16:creationId xmlns:a16="http://schemas.microsoft.com/office/drawing/2014/main" id="{FF2F7250-958B-EA3D-CA63-188D1FCF6754}"/>
              </a:ext>
            </a:extLst>
          </p:cNvPr>
          <p:cNvGraphicFramePr>
            <a:graphicFrameLocks noGrp="1"/>
          </p:cNvGraphicFramePr>
          <p:nvPr>
            <p:extLst>
              <p:ext uri="{D42A27DB-BD31-4B8C-83A1-F6EECF244321}">
                <p14:modId xmlns:p14="http://schemas.microsoft.com/office/powerpoint/2010/main" val="247888305"/>
              </p:ext>
            </p:extLst>
          </p:nvPr>
        </p:nvGraphicFramePr>
        <p:xfrm>
          <a:off x="841341" y="1514540"/>
          <a:ext cx="10509318" cy="4965873"/>
        </p:xfrm>
        <a:graphic>
          <a:graphicData uri="http://schemas.openxmlformats.org/drawingml/2006/table">
            <a:tbl>
              <a:tblPr/>
              <a:tblGrid>
                <a:gridCol w="1751553">
                  <a:extLst>
                    <a:ext uri="{9D8B030D-6E8A-4147-A177-3AD203B41FA5}">
                      <a16:colId xmlns:a16="http://schemas.microsoft.com/office/drawing/2014/main" val="2209631838"/>
                    </a:ext>
                  </a:extLst>
                </a:gridCol>
                <a:gridCol w="1751553">
                  <a:extLst>
                    <a:ext uri="{9D8B030D-6E8A-4147-A177-3AD203B41FA5}">
                      <a16:colId xmlns:a16="http://schemas.microsoft.com/office/drawing/2014/main" val="10112064"/>
                    </a:ext>
                  </a:extLst>
                </a:gridCol>
                <a:gridCol w="1751553">
                  <a:extLst>
                    <a:ext uri="{9D8B030D-6E8A-4147-A177-3AD203B41FA5}">
                      <a16:colId xmlns:a16="http://schemas.microsoft.com/office/drawing/2014/main" val="1225285127"/>
                    </a:ext>
                  </a:extLst>
                </a:gridCol>
                <a:gridCol w="1751553">
                  <a:extLst>
                    <a:ext uri="{9D8B030D-6E8A-4147-A177-3AD203B41FA5}">
                      <a16:colId xmlns:a16="http://schemas.microsoft.com/office/drawing/2014/main" val="524128311"/>
                    </a:ext>
                  </a:extLst>
                </a:gridCol>
                <a:gridCol w="1751553">
                  <a:extLst>
                    <a:ext uri="{9D8B030D-6E8A-4147-A177-3AD203B41FA5}">
                      <a16:colId xmlns:a16="http://schemas.microsoft.com/office/drawing/2014/main" val="690405034"/>
                    </a:ext>
                  </a:extLst>
                </a:gridCol>
                <a:gridCol w="1751553">
                  <a:extLst>
                    <a:ext uri="{9D8B030D-6E8A-4147-A177-3AD203B41FA5}">
                      <a16:colId xmlns:a16="http://schemas.microsoft.com/office/drawing/2014/main" val="1102263008"/>
                    </a:ext>
                  </a:extLst>
                </a:gridCol>
              </a:tblGrid>
              <a:tr h="610760">
                <a:tc>
                  <a:txBody>
                    <a:bodyPr/>
                    <a:lstStyle/>
                    <a:p>
                      <a:pPr algn="ctr" rtl="0" fontAlgn="b"/>
                      <a:r>
                        <a:rPr lang="en-IN" b="1" dirty="0"/>
                        <a:t>Sl. No.</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Year of Publication</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Name of the Publisher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Title of the Paper</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Techniques Used</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rtl="0" fontAlgn="b"/>
                      <a:r>
                        <a:rPr lang="en-IN" b="1" dirty="0"/>
                        <a:t>Limitations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270956640"/>
                  </a:ext>
                </a:extLst>
              </a:tr>
              <a:tr h="2431349">
                <a:tc>
                  <a:txBody>
                    <a:bodyPr/>
                    <a:lstStyle/>
                    <a:p>
                      <a:pPr algn="ctr" rtl="0" fontAlgn="b"/>
                      <a:r>
                        <a:rPr lang="en-IN" sz="1800" dirty="0">
                          <a:effectLst/>
                        </a:rPr>
                        <a:t>1</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2023</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IEEE</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Yolo-Papaya: A Papaya Fruit Disease Detector and Classifier Using CNNs and Convolutional Block Attention Modules [1]</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YoloV7 detector with convolutional block attention module (CBAM)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 and not used balanced dataset.</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6832909"/>
                  </a:ext>
                </a:extLst>
              </a:tr>
              <a:tr h="1824486">
                <a:tc>
                  <a:txBody>
                    <a:bodyPr/>
                    <a:lstStyle/>
                    <a:p>
                      <a:pPr algn="ctr" rtl="0" fontAlgn="b"/>
                      <a:r>
                        <a:rPr lang="en-IN" sz="1800" dirty="0">
                          <a:effectLst/>
                        </a:rPr>
                        <a:t>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2019</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IN" sz="1800" dirty="0">
                          <a:effectLst/>
                        </a:rPr>
                        <a:t>ACM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Papaya Fruit Disease Detection Using a Hybrid Approach of Deep Learning and Machine Learning [2]</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Convolutional Neural Network (CNN) and Support Vector Machine (SVM)</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800" dirty="0">
                          <a:effectLst/>
                        </a:rPr>
                        <a:t>Requires a large dataset of labeled images.</a:t>
                      </a:r>
                    </a:p>
                  </a:txBody>
                  <a:tcPr marL="2643" marR="2643" marT="1762" marB="17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8663360"/>
                  </a:ext>
                </a:extLst>
              </a:tr>
            </a:tbl>
          </a:graphicData>
        </a:graphic>
      </p:graphicFrame>
      <p:sp>
        <p:nvSpPr>
          <p:cNvPr id="7" name="Slide Number Placeholder 6">
            <a:extLst>
              <a:ext uri="{FF2B5EF4-FFF2-40B4-BE49-F238E27FC236}">
                <a16:creationId xmlns:a16="http://schemas.microsoft.com/office/drawing/2014/main" id="{80493D78-0261-A371-4F5E-C0A896DA51C0}"/>
              </a:ext>
            </a:extLst>
          </p:cNvPr>
          <p:cNvSpPr txBox="1">
            <a:spLocks/>
          </p:cNvSpPr>
          <p:nvPr/>
        </p:nvSpPr>
        <p:spPr>
          <a:xfrm>
            <a:off x="9006526" y="6381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0007C-C5D3-4C08-9F12-FF25CD712FD1}" type="slidenum">
              <a:rPr lang="en-IN" sz="1600" smtClean="0">
                <a:solidFill>
                  <a:schemeClr val="tx1"/>
                </a:solidFill>
              </a:rPr>
              <a:pPr/>
              <a:t>9</a:t>
            </a:fld>
            <a:endParaRPr lang="en-IN" sz="1600" dirty="0">
              <a:solidFill>
                <a:schemeClr val="tx1"/>
              </a:solidFill>
            </a:endParaRPr>
          </a:p>
        </p:txBody>
      </p:sp>
    </p:spTree>
    <p:extLst>
      <p:ext uri="{BB962C8B-B14F-4D97-AF65-F5344CB8AC3E}">
        <p14:creationId xmlns:p14="http://schemas.microsoft.com/office/powerpoint/2010/main" val="33957232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2636</TotalTime>
  <Words>1825</Words>
  <Application>Microsoft Office PowerPoint</Application>
  <PresentationFormat>Widescreen</PresentationFormat>
  <Paragraphs>446</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Google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TIRKEY</dc:creator>
  <cp:lastModifiedBy>UJJWAL KUMARCS20B1060</cp:lastModifiedBy>
  <cp:revision>84</cp:revision>
  <dcterms:created xsi:type="dcterms:W3CDTF">2023-09-21T18:31:40Z</dcterms:created>
  <dcterms:modified xsi:type="dcterms:W3CDTF">2024-06-24T09:45:14Z</dcterms:modified>
</cp:coreProperties>
</file>